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3.xml" ContentType="application/vnd.openxmlformats-officedocument.presentationml.notesSlide+xml"/>
  <Override PartName="/ppt/charts/chart3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3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3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4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41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42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4.xml" ContentType="application/vnd.openxmlformats-officedocument.presentationml.notesSlide+xml"/>
  <Override PartName="/ppt/charts/chart43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44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5.xml" ContentType="application/vnd.openxmlformats-officedocument.presentationml.notesSlide+xml"/>
  <Override PartName="/ppt/charts/chart45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46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47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48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9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50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51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54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55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5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6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63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66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67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70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71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867" r:id="rId6"/>
  </p:sldMasterIdLst>
  <p:notesMasterIdLst>
    <p:notesMasterId r:id="rId38"/>
  </p:notesMasterIdLst>
  <p:handoutMasterIdLst>
    <p:handoutMasterId r:id="rId39"/>
  </p:handoutMasterIdLst>
  <p:sldIdLst>
    <p:sldId id="933" r:id="rId7"/>
    <p:sldId id="934" r:id="rId8"/>
    <p:sldId id="1030" r:id="rId9"/>
    <p:sldId id="1031" r:id="rId10"/>
    <p:sldId id="1032" r:id="rId11"/>
    <p:sldId id="1033" r:id="rId12"/>
    <p:sldId id="1034" r:id="rId13"/>
    <p:sldId id="1041" r:id="rId14"/>
    <p:sldId id="1035" r:id="rId15"/>
    <p:sldId id="1036" r:id="rId16"/>
    <p:sldId id="1050" r:id="rId17"/>
    <p:sldId id="946" r:id="rId18"/>
    <p:sldId id="1042" r:id="rId19"/>
    <p:sldId id="1043" r:id="rId20"/>
    <p:sldId id="957" r:id="rId21"/>
    <p:sldId id="958" r:id="rId22"/>
    <p:sldId id="1051" r:id="rId23"/>
    <p:sldId id="1052" r:id="rId24"/>
    <p:sldId id="1053" r:id="rId25"/>
    <p:sldId id="1055" r:id="rId26"/>
    <p:sldId id="936" r:id="rId27"/>
    <p:sldId id="965" r:id="rId28"/>
    <p:sldId id="1062" r:id="rId29"/>
    <p:sldId id="1063" r:id="rId30"/>
    <p:sldId id="1067" r:id="rId31"/>
    <p:sldId id="1068" r:id="rId32"/>
    <p:sldId id="1069" r:id="rId33"/>
    <p:sldId id="1074" r:id="rId34"/>
    <p:sldId id="1075" r:id="rId35"/>
    <p:sldId id="952" r:id="rId36"/>
    <p:sldId id="1049" r:id="rId37"/>
  </p:sldIdLst>
  <p:sldSz cx="9144000" cy="6858000" type="screen4x3"/>
  <p:notesSz cx="7010400" cy="9296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6" orient="horz" pos="1026" userDrawn="1">
          <p15:clr>
            <a:srgbClr val="A4A3A4"/>
          </p15:clr>
        </p15:guide>
        <p15:guide id="7" pos="567" userDrawn="1">
          <p15:clr>
            <a:srgbClr val="A4A3A4"/>
          </p15:clr>
        </p15:guide>
        <p15:guide id="8" pos="5420">
          <p15:clr>
            <a:srgbClr val="A4A3A4"/>
          </p15:clr>
        </p15:guide>
        <p15:guide id="9" pos="3016" userDrawn="1">
          <p15:clr>
            <a:srgbClr val="A4A3A4"/>
          </p15:clr>
        </p15:guide>
        <p15:guide id="10" pos="1247" userDrawn="1">
          <p15:clr>
            <a:srgbClr val="A4A3A4"/>
          </p15:clr>
        </p15:guide>
        <p15:guide id="11" pos="4216">
          <p15:clr>
            <a:srgbClr val="A4A3A4"/>
          </p15:clr>
        </p15:guide>
        <p15:guide id="12" orient="horz" pos="1797" userDrawn="1">
          <p15:clr>
            <a:srgbClr val="A4A3A4"/>
          </p15:clr>
        </p15:guide>
        <p15:guide id="13" pos="2971">
          <p15:clr>
            <a:srgbClr val="A4A3A4"/>
          </p15:clr>
        </p15:guide>
        <p15:guide id="14" orient="horz" pos="2795">
          <p15:clr>
            <a:srgbClr val="A4A3A4"/>
          </p15:clr>
        </p15:guide>
        <p15:guide id="15" orient="horz" pos="3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2955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pos="2238">
          <p15:clr>
            <a:srgbClr val="A4A3A4"/>
          </p15:clr>
        </p15:guide>
        <p15:guide id="8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oleta Bendersky" initials="VB" lastIdx="32" clrIdx="0"/>
  <p:cmAuthor id="2" name="Natalia Oliari" initials="NO" lastIdx="12" clrIdx="1"/>
  <p:cmAuthor id="3" name="Anel Vasquez Cieza" initials="AVC" lastIdx="1" clrIdx="2"/>
  <p:cmAuthor id="4" name="Coty" initials="C" lastIdx="1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67B"/>
    <a:srgbClr val="BFBFBF"/>
    <a:srgbClr val="EF4130"/>
    <a:srgbClr val="1E7DAD"/>
    <a:srgbClr val="A6A6A6"/>
    <a:srgbClr val="FFFFFF"/>
    <a:srgbClr val="D3D3D3"/>
    <a:srgbClr val="FFF334"/>
    <a:srgbClr val="F5F5F5"/>
    <a:srgbClr val="E08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291" autoAdjust="0"/>
  </p:normalViewPr>
  <p:slideViewPr>
    <p:cSldViewPr>
      <p:cViewPr varScale="1">
        <p:scale>
          <a:sx n="114" d="100"/>
          <a:sy n="114" d="100"/>
        </p:scale>
        <p:origin x="1710" y="102"/>
      </p:cViewPr>
      <p:guideLst>
        <p:guide orient="horz" pos="3974"/>
        <p:guide orient="horz" pos="3793"/>
        <p:guide orient="horz" pos="1026"/>
        <p:guide pos="567"/>
        <p:guide pos="5420"/>
        <p:guide pos="3016"/>
        <p:guide pos="1247"/>
        <p:guide pos="4216"/>
        <p:guide orient="horz" pos="1797"/>
        <p:guide pos="2971"/>
        <p:guide orient="horz" pos="2795"/>
        <p:guide orient="horz" pos="3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4494"/>
    </p:cViewPr>
  </p:sorterViewPr>
  <p:notesViewPr>
    <p:cSldViewPr>
      <p:cViewPr varScale="1">
        <p:scale>
          <a:sx n="45" d="100"/>
          <a:sy n="45" d="100"/>
        </p:scale>
        <p:origin x="-2309" y="-72"/>
      </p:cViewPr>
      <p:guideLst>
        <p:guide orient="horz" pos="3156"/>
        <p:guide pos="2170"/>
        <p:guide orient="horz" pos="3127"/>
        <p:guide pos="2141"/>
        <p:guide orient="horz" pos="2955"/>
        <p:guide orient="horz" pos="2928"/>
        <p:guide pos="223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Work</c:v>
                </c:pt>
                <c:pt idx="1">
                  <c:v>politics</c:v>
                </c:pt>
                <c:pt idx="2">
                  <c:v>Home</c:v>
                </c:pt>
                <c:pt idx="3">
                  <c:v>Arts</c:v>
                </c:pt>
                <c:pt idx="4">
                  <c:v>Sports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0.53</c:v>
                </c:pt>
                <c:pt idx="1">
                  <c:v>0.4</c:v>
                </c:pt>
                <c:pt idx="2">
                  <c:v>0.66</c:v>
                </c:pt>
                <c:pt idx="3">
                  <c:v>0.52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70-4F73-A46E-B918DD295A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246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Work</c:v>
                </c:pt>
                <c:pt idx="1">
                  <c:v>politics</c:v>
                </c:pt>
                <c:pt idx="2">
                  <c:v>Home</c:v>
                </c:pt>
                <c:pt idx="3">
                  <c:v>Arts</c:v>
                </c:pt>
                <c:pt idx="4">
                  <c:v>Sports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0.21</c:v>
                </c:pt>
                <c:pt idx="1">
                  <c:v>0.38</c:v>
                </c:pt>
                <c:pt idx="2">
                  <c:v>0.18</c:v>
                </c:pt>
                <c:pt idx="3">
                  <c:v>0.18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70-4F73-A46E-B918DD295A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97989378852209"/>
          <c:y val="0.10263048470680887"/>
          <c:w val="0.30356981697012381"/>
          <c:h val="0.794739030586382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AF-41B4-BF1E-2BD83CDBE74C}"/>
              </c:ext>
            </c:extLst>
          </c:dPt>
          <c:dPt>
            <c:idx val="1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AF-41B4-BF1E-2BD83CDBE74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AF-41B4-BF1E-2BD83CDBE74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AF-41B4-BF1E-2BD83CDBE7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2024 Total all countries </c:v>
                </c:pt>
                <c:pt idx="1">
                  <c:v>2024 U.S.Only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21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AF-41B4-BF1E-2BD83CDBE7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490880"/>
        <c:axId val="102867520"/>
      </c:barChart>
      <c:catAx>
        <c:axId val="130490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67520"/>
        <c:crosses val="autoZero"/>
        <c:auto val="1"/>
        <c:lblAlgn val="ctr"/>
        <c:lblOffset val="100"/>
        <c:noMultiLvlLbl val="0"/>
      </c:catAx>
      <c:valAx>
        <c:axId val="102867520"/>
        <c:scaling>
          <c:orientation val="minMax"/>
          <c:max val="50"/>
        </c:scaling>
        <c:delete val="1"/>
        <c:axPos val="t"/>
        <c:numFmt formatCode="0" sourceLinked="1"/>
        <c:majorTickMark val="out"/>
        <c:minorTickMark val="none"/>
        <c:tickLblPos val="nextTo"/>
        <c:crossAx val="1304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97989378852209"/>
          <c:y val="0.10263048470680887"/>
          <c:w val="0.46650586888315154"/>
          <c:h val="0.794739030586382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A8-4A10-BAE6-CB5AAD70C7ED}"/>
              </c:ext>
            </c:extLst>
          </c:dPt>
          <c:dPt>
            <c:idx val="1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A8-4A10-BAE6-CB5AAD70C7E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A8-4A10-BAE6-CB5AAD70C7E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8A8-4A10-BAE6-CB5AAD70C7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2024 Total all countries </c:v>
                </c:pt>
                <c:pt idx="1">
                  <c:v>2024 U.S.Only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46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A8-4A10-BAE6-CB5AAD70C7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490880"/>
        <c:axId val="102867520"/>
      </c:barChart>
      <c:catAx>
        <c:axId val="130490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67520"/>
        <c:crosses val="autoZero"/>
        <c:auto val="1"/>
        <c:lblAlgn val="ctr"/>
        <c:lblOffset val="100"/>
        <c:noMultiLvlLbl val="0"/>
      </c:catAx>
      <c:valAx>
        <c:axId val="10286752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1304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97989378852209"/>
          <c:y val="0.10263048470680887"/>
          <c:w val="0.27547739422649836"/>
          <c:h val="0.794739030586382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CF-4D92-96BE-5F6983263C21}"/>
              </c:ext>
            </c:extLst>
          </c:dPt>
          <c:dPt>
            <c:idx val="1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CF-4D92-96BE-5F6983263C2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CF-4D92-96BE-5F6983263C21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CF-4D92-96BE-5F6983263C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2024 Total all countries </c:v>
                </c:pt>
                <c:pt idx="1">
                  <c:v>2024 U.S.Only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40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CF-4D92-96BE-5F6983263C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490880"/>
        <c:axId val="102867520"/>
      </c:barChart>
      <c:catAx>
        <c:axId val="130490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67520"/>
        <c:crosses val="autoZero"/>
        <c:auto val="1"/>
        <c:lblAlgn val="ctr"/>
        <c:lblOffset val="100"/>
        <c:noMultiLvlLbl val="0"/>
      </c:catAx>
      <c:valAx>
        <c:axId val="102867520"/>
        <c:scaling>
          <c:orientation val="minMax"/>
          <c:max val="50"/>
        </c:scaling>
        <c:delete val="1"/>
        <c:axPos val="t"/>
        <c:numFmt formatCode="0" sourceLinked="1"/>
        <c:majorTickMark val="out"/>
        <c:minorTickMark val="none"/>
        <c:tickLblPos val="nextTo"/>
        <c:crossAx val="1304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97989378852209"/>
          <c:y val="0.10263048470680887"/>
          <c:w val="0.30356981697012381"/>
          <c:h val="0.794739030586382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F2-49B8-917C-F3B1C49A508E}"/>
              </c:ext>
            </c:extLst>
          </c:dPt>
          <c:dPt>
            <c:idx val="1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F2-49B8-917C-F3B1C49A508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F2-49B8-917C-F3B1C49A508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F2-49B8-917C-F3B1C49A50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2024 Total all countries </c:v>
                </c:pt>
                <c:pt idx="1">
                  <c:v>2024 U.S.Only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31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F2-49B8-917C-F3B1C49A50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490880"/>
        <c:axId val="102867520"/>
      </c:barChart>
      <c:catAx>
        <c:axId val="130490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67520"/>
        <c:crosses val="autoZero"/>
        <c:auto val="1"/>
        <c:lblAlgn val="ctr"/>
        <c:lblOffset val="100"/>
        <c:noMultiLvlLbl val="0"/>
      </c:catAx>
      <c:valAx>
        <c:axId val="102867520"/>
        <c:scaling>
          <c:orientation val="minMax"/>
          <c:max val="50"/>
        </c:scaling>
        <c:delete val="1"/>
        <c:axPos val="t"/>
        <c:numFmt formatCode="0" sourceLinked="1"/>
        <c:majorTickMark val="out"/>
        <c:minorTickMark val="none"/>
        <c:tickLblPos val="nextTo"/>
        <c:crossAx val="1304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97989378852209"/>
          <c:y val="0.10263048470680887"/>
          <c:w val="0.30356981697012381"/>
          <c:h val="0.794739030586382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C8-4544-B2DB-B551E78D4A5C}"/>
              </c:ext>
            </c:extLst>
          </c:dPt>
          <c:dPt>
            <c:idx val="1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C8-4544-B2DB-B551E78D4A5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C8-4544-B2DB-B551E78D4A5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1C8-4544-B2DB-B551E78D4A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2024 Total all countries </c:v>
                </c:pt>
                <c:pt idx="1">
                  <c:v>2024 U.S.Only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20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C8-4544-B2DB-B551E78D4A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490880"/>
        <c:axId val="102867520"/>
      </c:barChart>
      <c:catAx>
        <c:axId val="130490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67520"/>
        <c:crosses val="autoZero"/>
        <c:auto val="1"/>
        <c:lblAlgn val="ctr"/>
        <c:lblOffset val="100"/>
        <c:noMultiLvlLbl val="0"/>
      </c:catAx>
      <c:valAx>
        <c:axId val="102867520"/>
        <c:scaling>
          <c:orientation val="minMax"/>
          <c:max val="50"/>
        </c:scaling>
        <c:delete val="1"/>
        <c:axPos val="t"/>
        <c:numFmt formatCode="0" sourceLinked="1"/>
        <c:majorTickMark val="out"/>
        <c:minorTickMark val="none"/>
        <c:tickLblPos val="nextTo"/>
        <c:crossAx val="1304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97989378852209"/>
          <c:y val="0.10263048470680887"/>
          <c:w val="0.30356981697012381"/>
          <c:h val="0.794739030586382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09-4E59-A124-E5963526FAEE}"/>
              </c:ext>
            </c:extLst>
          </c:dPt>
          <c:dPt>
            <c:idx val="1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09-4E59-A124-E5963526FAE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09-4E59-A124-E5963526FAE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09-4E59-A124-E5963526FA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2024 Total all countries </c:v>
                </c:pt>
                <c:pt idx="1">
                  <c:v>2024 U.S.Only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09-4E59-A124-E5963526FA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490880"/>
        <c:axId val="102867520"/>
      </c:barChart>
      <c:catAx>
        <c:axId val="130490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67520"/>
        <c:crosses val="autoZero"/>
        <c:auto val="1"/>
        <c:lblAlgn val="ctr"/>
        <c:lblOffset val="100"/>
        <c:noMultiLvlLbl val="0"/>
      </c:catAx>
      <c:valAx>
        <c:axId val="102867520"/>
        <c:scaling>
          <c:orientation val="minMax"/>
          <c:max val="50"/>
        </c:scaling>
        <c:delete val="1"/>
        <c:axPos val="t"/>
        <c:numFmt formatCode="0" sourceLinked="1"/>
        <c:majorTickMark val="out"/>
        <c:minorTickMark val="none"/>
        <c:tickLblPos val="nextTo"/>
        <c:crossAx val="1304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97989378852209"/>
          <c:y val="0.10263048470680887"/>
          <c:w val="0.30356981697012381"/>
          <c:h val="0.794739030586382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47-4DD5-8066-C963F458654F}"/>
              </c:ext>
            </c:extLst>
          </c:dPt>
          <c:dPt>
            <c:idx val="1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47-4DD5-8066-C963F458654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47-4DD5-8066-C963F458654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47-4DD5-8066-C963F45865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2024 Total all countries </c:v>
                </c:pt>
                <c:pt idx="1">
                  <c:v>2024 U.S.Only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34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47-4DD5-8066-C963F45865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490880"/>
        <c:axId val="102867520"/>
      </c:barChart>
      <c:catAx>
        <c:axId val="130490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67520"/>
        <c:crosses val="autoZero"/>
        <c:auto val="1"/>
        <c:lblAlgn val="ctr"/>
        <c:lblOffset val="100"/>
        <c:noMultiLvlLbl val="0"/>
      </c:catAx>
      <c:valAx>
        <c:axId val="102867520"/>
        <c:scaling>
          <c:orientation val="minMax"/>
          <c:max val="50"/>
        </c:scaling>
        <c:delete val="1"/>
        <c:axPos val="t"/>
        <c:numFmt formatCode="0" sourceLinked="1"/>
        <c:majorTickMark val="out"/>
        <c:minorTickMark val="none"/>
        <c:tickLblPos val="nextTo"/>
        <c:crossAx val="1304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97989378852209"/>
          <c:y val="0.10263048470680887"/>
          <c:w val="0.30356981697012381"/>
          <c:h val="0.794739030586382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28-45F7-A192-9F7358A46050}"/>
              </c:ext>
            </c:extLst>
          </c:dPt>
          <c:dPt>
            <c:idx val="1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28-45F7-A192-9F7358A4605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28-45F7-A192-9F7358A4605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328-45F7-A192-9F7358A460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2024 Total all countries </c:v>
                </c:pt>
                <c:pt idx="1">
                  <c:v>2024 U.S.Only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33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28-45F7-A192-9F7358A460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490880"/>
        <c:axId val="102867520"/>
      </c:barChart>
      <c:catAx>
        <c:axId val="130490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67520"/>
        <c:crosses val="autoZero"/>
        <c:auto val="1"/>
        <c:lblAlgn val="ctr"/>
        <c:lblOffset val="100"/>
        <c:noMultiLvlLbl val="0"/>
      </c:catAx>
      <c:valAx>
        <c:axId val="102867520"/>
        <c:scaling>
          <c:orientation val="minMax"/>
          <c:max val="50"/>
        </c:scaling>
        <c:delete val="1"/>
        <c:axPos val="t"/>
        <c:numFmt formatCode="0" sourceLinked="1"/>
        <c:majorTickMark val="out"/>
        <c:minorTickMark val="none"/>
        <c:tickLblPos val="nextTo"/>
        <c:crossAx val="1304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97989378852209"/>
          <c:y val="0.10263048470680887"/>
          <c:w val="0.30356981697012381"/>
          <c:h val="0.794739030586382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7F-4E3A-947B-A59E1DF2FDC8}"/>
              </c:ext>
            </c:extLst>
          </c:dPt>
          <c:dPt>
            <c:idx val="1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7F-4E3A-947B-A59E1DF2FDC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7F-4E3A-947B-A59E1DF2FDC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7F-4E3A-947B-A59E1DF2FD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2024 Total all countries </c:v>
                </c:pt>
                <c:pt idx="1">
                  <c:v>2024 U.S.Only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19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7F-4E3A-947B-A59E1DF2FD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490880"/>
        <c:axId val="102867520"/>
      </c:barChart>
      <c:catAx>
        <c:axId val="130490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67520"/>
        <c:crosses val="autoZero"/>
        <c:auto val="1"/>
        <c:lblAlgn val="ctr"/>
        <c:lblOffset val="100"/>
        <c:noMultiLvlLbl val="0"/>
      </c:catAx>
      <c:valAx>
        <c:axId val="102867520"/>
        <c:scaling>
          <c:orientation val="minMax"/>
          <c:max val="50"/>
        </c:scaling>
        <c:delete val="1"/>
        <c:axPos val="t"/>
        <c:numFmt formatCode="0" sourceLinked="1"/>
        <c:majorTickMark val="out"/>
        <c:minorTickMark val="none"/>
        <c:tickLblPos val="nextTo"/>
        <c:crossAx val="1304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34567901234571E-2"/>
          <c:y val="3.3453065134099617E-2"/>
          <c:w val="0.82753086419753086"/>
          <c:h val="0.939176245210727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0.72</c:v>
                </c:pt>
                <c:pt idx="1">
                  <c:v>0.67</c:v>
                </c:pt>
                <c:pt idx="2">
                  <c:v>0.65</c:v>
                </c:pt>
                <c:pt idx="3">
                  <c:v>0.67</c:v>
                </c:pt>
                <c:pt idx="4">
                  <c:v>0.77</c:v>
                </c:pt>
                <c:pt idx="5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8D-4FBC-90AB-06C4EFB071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246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0.25</c:v>
                </c:pt>
                <c:pt idx="1">
                  <c:v>0.2</c:v>
                </c:pt>
                <c:pt idx="2">
                  <c:v>0.19</c:v>
                </c:pt>
                <c:pt idx="3">
                  <c:v>0.14000000000000001</c:v>
                </c:pt>
                <c:pt idx="4">
                  <c:v>0.11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8D-4FBC-90AB-06C4EFB071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100"/>
        <c:axId val="131486208"/>
        <c:axId val="131404288"/>
      </c:barChart>
      <c:catAx>
        <c:axId val="1314862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1404288"/>
        <c:crosses val="autoZero"/>
        <c:auto val="1"/>
        <c:lblAlgn val="ctr"/>
        <c:lblOffset val="100"/>
        <c:noMultiLvlLbl val="0"/>
      </c:catAx>
      <c:valAx>
        <c:axId val="13140428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1486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Work</c:v>
                </c:pt>
                <c:pt idx="1">
                  <c:v>politics</c:v>
                </c:pt>
                <c:pt idx="2">
                  <c:v>Home</c:v>
                </c:pt>
                <c:pt idx="3">
                  <c:v>Arts</c:v>
                </c:pt>
                <c:pt idx="4">
                  <c:v>Sports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0.69</c:v>
                </c:pt>
                <c:pt idx="1">
                  <c:v>0.57999999999999996</c:v>
                </c:pt>
                <c:pt idx="2">
                  <c:v>0.75</c:v>
                </c:pt>
                <c:pt idx="3">
                  <c:v>0.66</c:v>
                </c:pt>
                <c:pt idx="4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05-49D0-9CD6-85D2F415E7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246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Work</c:v>
                </c:pt>
                <c:pt idx="1">
                  <c:v>politics</c:v>
                </c:pt>
                <c:pt idx="2">
                  <c:v>Home</c:v>
                </c:pt>
                <c:pt idx="3">
                  <c:v>Arts</c:v>
                </c:pt>
                <c:pt idx="4">
                  <c:v>Sports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0.17</c:v>
                </c:pt>
                <c:pt idx="1">
                  <c:v>0.28000000000000003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05-49D0-9CD6-85D2F415E7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34567901234571E-2"/>
          <c:y val="3.3453065134099617E-2"/>
          <c:w val="0.82753086419753086"/>
          <c:h val="0.939176245210727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0.64</c:v>
                </c:pt>
                <c:pt idx="1">
                  <c:v>0.53</c:v>
                </c:pt>
                <c:pt idx="2">
                  <c:v>0.45</c:v>
                </c:pt>
                <c:pt idx="3">
                  <c:v>0.41</c:v>
                </c:pt>
                <c:pt idx="4">
                  <c:v>0.47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FE-4109-BB38-ABB9EA062E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246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0.23</c:v>
                </c:pt>
                <c:pt idx="1">
                  <c:v>0.28999999999999998</c:v>
                </c:pt>
                <c:pt idx="2">
                  <c:v>0.34</c:v>
                </c:pt>
                <c:pt idx="3">
                  <c:v>0.37</c:v>
                </c:pt>
                <c:pt idx="4">
                  <c:v>0.35</c:v>
                </c:pt>
                <c:pt idx="5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FE-4109-BB38-ABB9EA062E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100"/>
        <c:axId val="131486720"/>
        <c:axId val="131406016"/>
      </c:barChart>
      <c:catAx>
        <c:axId val="13148672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1406016"/>
        <c:crosses val="autoZero"/>
        <c:auto val="1"/>
        <c:lblAlgn val="ctr"/>
        <c:lblOffset val="100"/>
        <c:noMultiLvlLbl val="0"/>
      </c:catAx>
      <c:valAx>
        <c:axId val="13140601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1486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0.66</c:v>
                </c:pt>
                <c:pt idx="1">
                  <c:v>0.67</c:v>
                </c:pt>
                <c:pt idx="2">
                  <c:v>0.6</c:v>
                </c:pt>
                <c:pt idx="3">
                  <c:v>0.54</c:v>
                </c:pt>
                <c:pt idx="4">
                  <c:v>0.57999999999999996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8-4CF2-A3F1-51FC597A7C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246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0.26</c:v>
                </c:pt>
                <c:pt idx="1">
                  <c:v>0.21</c:v>
                </c:pt>
                <c:pt idx="2">
                  <c:v>0.17</c:v>
                </c:pt>
                <c:pt idx="3">
                  <c:v>0.21</c:v>
                </c:pt>
                <c:pt idx="4">
                  <c:v>0.18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08-4CF2-A3F1-51FC597A7C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100"/>
        <c:axId val="131659264"/>
        <c:axId val="131678208"/>
      </c:barChart>
      <c:catAx>
        <c:axId val="1316592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1678208"/>
        <c:crosses val="autoZero"/>
        <c:auto val="1"/>
        <c:lblAlgn val="ctr"/>
        <c:lblOffset val="100"/>
        <c:noMultiLvlLbl val="0"/>
      </c:catAx>
      <c:valAx>
        <c:axId val="13167820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1659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5011820330964E-2"/>
          <c:y val="3.3422891690212619E-2"/>
          <c:w val="0.83486997635933802"/>
          <c:h val="0.939233955938697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0.61</c:v>
                </c:pt>
                <c:pt idx="1">
                  <c:v>0.56000000000000005</c:v>
                </c:pt>
                <c:pt idx="2">
                  <c:v>0.56000000000000005</c:v>
                </c:pt>
                <c:pt idx="3">
                  <c:v>0.56999999999999995</c:v>
                </c:pt>
                <c:pt idx="4">
                  <c:v>0.59</c:v>
                </c:pt>
                <c:pt idx="5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1-4388-9254-3455E69105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246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0.18</c:v>
                </c:pt>
                <c:pt idx="1">
                  <c:v>0.23</c:v>
                </c:pt>
                <c:pt idx="2">
                  <c:v>0.17</c:v>
                </c:pt>
                <c:pt idx="3">
                  <c:v>0.16</c:v>
                </c:pt>
                <c:pt idx="4">
                  <c:v>0.15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E1-4388-9254-3455E69105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100"/>
        <c:axId val="131659264"/>
        <c:axId val="131678208"/>
      </c:barChart>
      <c:catAx>
        <c:axId val="1316592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1678208"/>
        <c:crosses val="autoZero"/>
        <c:auto val="1"/>
        <c:lblAlgn val="ctr"/>
        <c:lblOffset val="100"/>
        <c:noMultiLvlLbl val="0"/>
      </c:catAx>
      <c:valAx>
        <c:axId val="13167820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1659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0.65</c:v>
                </c:pt>
                <c:pt idx="1">
                  <c:v>0.47</c:v>
                </c:pt>
                <c:pt idx="2">
                  <c:v>0.49</c:v>
                </c:pt>
                <c:pt idx="3">
                  <c:v>0.48</c:v>
                </c:pt>
                <c:pt idx="4">
                  <c:v>0.42</c:v>
                </c:pt>
                <c:pt idx="5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3-49E7-9B01-5ADDF54A6F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246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0.25</c:v>
                </c:pt>
                <c:pt idx="1">
                  <c:v>0.31</c:v>
                </c:pt>
                <c:pt idx="2">
                  <c:v>0.27</c:v>
                </c:pt>
                <c:pt idx="3">
                  <c:v>0.28999999999999998</c:v>
                </c:pt>
                <c:pt idx="4">
                  <c:v>0.35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A3-49E7-9B01-5ADDF54A6F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100"/>
        <c:axId val="131659264"/>
        <c:axId val="131678208"/>
      </c:barChart>
      <c:catAx>
        <c:axId val="1316592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1678208"/>
        <c:crosses val="autoZero"/>
        <c:auto val="1"/>
        <c:lblAlgn val="ctr"/>
        <c:lblOffset val="100"/>
        <c:noMultiLvlLbl val="0"/>
      </c:catAx>
      <c:valAx>
        <c:axId val="13167820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1659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No education</c:v>
                </c:pt>
                <c:pt idx="1">
                  <c:v>Completed Primary</c:v>
                </c:pt>
                <c:pt idx="2">
                  <c:v>Completed Secondary</c:v>
                </c:pt>
                <c:pt idx="3">
                  <c:v>Completed High level</c:v>
                </c:pt>
                <c:pt idx="4">
                  <c:v>Master PHD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0.84</c:v>
                </c:pt>
                <c:pt idx="1">
                  <c:v>0.64</c:v>
                </c:pt>
                <c:pt idx="2">
                  <c:v>0.69</c:v>
                </c:pt>
                <c:pt idx="3">
                  <c:v>0.7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A-4C46-825F-BB39E9D798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2467B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DF5-48E8-9F5B-554ED3A4C2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No education</c:v>
                </c:pt>
                <c:pt idx="1">
                  <c:v>Completed Primary</c:v>
                </c:pt>
                <c:pt idx="2">
                  <c:v>Completed Secondary</c:v>
                </c:pt>
                <c:pt idx="3">
                  <c:v>Completed High level</c:v>
                </c:pt>
                <c:pt idx="4">
                  <c:v>Master PHD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0.27</c:v>
                </c:pt>
                <c:pt idx="2">
                  <c:v>0.16</c:v>
                </c:pt>
                <c:pt idx="3">
                  <c:v>0.17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DA-4C46-825F-BB39E9D798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100"/>
        <c:axId val="131999232"/>
        <c:axId val="131401984"/>
      </c:barChart>
      <c:catAx>
        <c:axId val="131999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1401984"/>
        <c:crosses val="autoZero"/>
        <c:auto val="1"/>
        <c:lblAlgn val="ctr"/>
        <c:lblOffset val="100"/>
        <c:noMultiLvlLbl val="0"/>
      </c:catAx>
      <c:valAx>
        <c:axId val="13140198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199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No education</c:v>
                </c:pt>
                <c:pt idx="1">
                  <c:v>Completed Primary</c:v>
                </c:pt>
                <c:pt idx="2">
                  <c:v>Completed Secondary</c:v>
                </c:pt>
                <c:pt idx="3">
                  <c:v>Complited High level</c:v>
                </c:pt>
                <c:pt idx="4">
                  <c:v>Master PHD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0.52</c:v>
                </c:pt>
                <c:pt idx="2">
                  <c:v>0.45</c:v>
                </c:pt>
                <c:pt idx="3">
                  <c:v>0.5</c:v>
                </c:pt>
                <c:pt idx="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8-4A56-9190-E93815814C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2467B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86D-4F75-99A5-692A08514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No education</c:v>
                </c:pt>
                <c:pt idx="1">
                  <c:v>Completed Primary</c:v>
                </c:pt>
                <c:pt idx="2">
                  <c:v>Completed Secondary</c:v>
                </c:pt>
                <c:pt idx="3">
                  <c:v>Complited High level</c:v>
                </c:pt>
                <c:pt idx="4">
                  <c:v>Master PHD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0.25</c:v>
                </c:pt>
                <c:pt idx="2">
                  <c:v>0.31</c:v>
                </c:pt>
                <c:pt idx="3">
                  <c:v>0.33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A8-4A56-9190-E93815814C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100"/>
        <c:axId val="132434432"/>
        <c:axId val="131682816"/>
      </c:barChart>
      <c:catAx>
        <c:axId val="1324344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1682816"/>
        <c:crosses val="autoZero"/>
        <c:auto val="1"/>
        <c:lblAlgn val="ctr"/>
        <c:lblOffset val="100"/>
        <c:noMultiLvlLbl val="0"/>
      </c:catAx>
      <c:valAx>
        <c:axId val="13168281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243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education</c:v>
                </c:pt>
                <c:pt idx="1">
                  <c:v>Completed Primary</c:v>
                </c:pt>
                <c:pt idx="2">
                  <c:v>Completed Secondary</c:v>
                </c:pt>
                <c:pt idx="3">
                  <c:v>Complited High level</c:v>
                </c:pt>
                <c:pt idx="4">
                  <c:v>Master PHD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0.53</c:v>
                </c:pt>
                <c:pt idx="2">
                  <c:v>0.6</c:v>
                </c:pt>
                <c:pt idx="3">
                  <c:v>0.6</c:v>
                </c:pt>
                <c:pt idx="4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0-4896-AB71-CEC2EBEDD1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246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No education</c:v>
                </c:pt>
                <c:pt idx="1">
                  <c:v>Completed Primary</c:v>
                </c:pt>
                <c:pt idx="2">
                  <c:v>Completed Secondary</c:v>
                </c:pt>
                <c:pt idx="3">
                  <c:v>Complited High level</c:v>
                </c:pt>
                <c:pt idx="4">
                  <c:v>Master PHD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0.54</c:v>
                </c:pt>
                <c:pt idx="1">
                  <c:v>0.22</c:v>
                </c:pt>
                <c:pt idx="2">
                  <c:v>0.14000000000000001</c:v>
                </c:pt>
                <c:pt idx="3">
                  <c:v>0.21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70-4896-AB71-CEC2EBEDD1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100"/>
        <c:axId val="132001280"/>
        <c:axId val="131684544"/>
      </c:barChart>
      <c:catAx>
        <c:axId val="1320012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1684544"/>
        <c:crosses val="autoZero"/>
        <c:auto val="1"/>
        <c:lblAlgn val="ctr"/>
        <c:lblOffset val="100"/>
        <c:noMultiLvlLbl val="0"/>
      </c:catAx>
      <c:valAx>
        <c:axId val="1316845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2001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No education</c:v>
                </c:pt>
                <c:pt idx="1">
                  <c:v>Completed Primary</c:v>
                </c:pt>
                <c:pt idx="2">
                  <c:v>Completed Secondary</c:v>
                </c:pt>
                <c:pt idx="3">
                  <c:v>Complited High level</c:v>
                </c:pt>
                <c:pt idx="4">
                  <c:v>Master PHD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0.84</c:v>
                </c:pt>
                <c:pt idx="1">
                  <c:v>0.36</c:v>
                </c:pt>
                <c:pt idx="2">
                  <c:v>0.53</c:v>
                </c:pt>
                <c:pt idx="3">
                  <c:v>0.59</c:v>
                </c:pt>
                <c:pt idx="4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7-4609-9F92-2DB34F0C55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2467B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9D5-4F93-B337-457182CE2D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No education</c:v>
                </c:pt>
                <c:pt idx="1">
                  <c:v>Completed Primary</c:v>
                </c:pt>
                <c:pt idx="2">
                  <c:v>Completed Secondary</c:v>
                </c:pt>
                <c:pt idx="3">
                  <c:v>Complited High level</c:v>
                </c:pt>
                <c:pt idx="4">
                  <c:v>Master PHD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0.27</c:v>
                </c:pt>
                <c:pt idx="2">
                  <c:v>0.15</c:v>
                </c:pt>
                <c:pt idx="3">
                  <c:v>0.19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37-4609-9F92-2DB34F0C55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100"/>
        <c:axId val="132001280"/>
        <c:axId val="131684544"/>
      </c:barChart>
      <c:catAx>
        <c:axId val="1320012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1684544"/>
        <c:crosses val="autoZero"/>
        <c:auto val="1"/>
        <c:lblAlgn val="ctr"/>
        <c:lblOffset val="100"/>
        <c:noMultiLvlLbl val="0"/>
      </c:catAx>
      <c:valAx>
        <c:axId val="1316845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2001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No education</c:v>
                </c:pt>
                <c:pt idx="1">
                  <c:v>Completed Primary</c:v>
                </c:pt>
                <c:pt idx="2">
                  <c:v>Completed Secondary</c:v>
                </c:pt>
                <c:pt idx="3">
                  <c:v>Complited High level</c:v>
                </c:pt>
                <c:pt idx="4">
                  <c:v>Master PHD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0.84</c:v>
                </c:pt>
                <c:pt idx="1">
                  <c:v>0.44</c:v>
                </c:pt>
                <c:pt idx="2">
                  <c:v>0.46</c:v>
                </c:pt>
                <c:pt idx="3">
                  <c:v>0.48</c:v>
                </c:pt>
                <c:pt idx="4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F-4CFA-B5D6-99AF514FAD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2467B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924-438C-9E37-22568C4926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No education</c:v>
                </c:pt>
                <c:pt idx="1">
                  <c:v>Completed Primary</c:v>
                </c:pt>
                <c:pt idx="2">
                  <c:v>Completed Secondary</c:v>
                </c:pt>
                <c:pt idx="3">
                  <c:v>Complited High level</c:v>
                </c:pt>
                <c:pt idx="4">
                  <c:v>Master PHD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0.31</c:v>
                </c:pt>
                <c:pt idx="2">
                  <c:v>0.28000000000000003</c:v>
                </c:pt>
                <c:pt idx="3">
                  <c:v>0.31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DF-4CFA-B5D6-99AF514FAD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100"/>
        <c:axId val="132001280"/>
        <c:axId val="131684544"/>
      </c:barChart>
      <c:catAx>
        <c:axId val="1320012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1684544"/>
        <c:crosses val="autoZero"/>
        <c:auto val="1"/>
        <c:lblAlgn val="ctr"/>
        <c:lblOffset val="100"/>
        <c:noMultiLvlLbl val="0"/>
      </c:catAx>
      <c:valAx>
        <c:axId val="1316845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2001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34567901234571E-2"/>
          <c:y val="2.8174055022968141E-2"/>
          <c:w val="0.82753086419753086"/>
          <c:h val="0.931130087721633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Working full </c:v>
                </c:pt>
                <c:pt idx="1">
                  <c:v>Working Part-time</c:v>
                </c:pt>
                <c:pt idx="2">
                  <c:v>Unemployed</c:v>
                </c:pt>
                <c:pt idx="3">
                  <c:v>Student</c:v>
                </c:pt>
                <c:pt idx="4">
                  <c:v>Housewife</c:v>
                </c:pt>
                <c:pt idx="5">
                  <c:v>Retired/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0.51</c:v>
                </c:pt>
                <c:pt idx="2">
                  <c:v>0.32</c:v>
                </c:pt>
                <c:pt idx="3">
                  <c:v>0.51</c:v>
                </c:pt>
                <c:pt idx="4">
                  <c:v>0.33</c:v>
                </c:pt>
                <c:pt idx="5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3-4F62-AEC4-1C2C55BFF8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246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Working full </c:v>
                </c:pt>
                <c:pt idx="1">
                  <c:v>Working Part-time</c:v>
                </c:pt>
                <c:pt idx="2">
                  <c:v>Unemployed</c:v>
                </c:pt>
                <c:pt idx="3">
                  <c:v>Student</c:v>
                </c:pt>
                <c:pt idx="4">
                  <c:v>Housewife</c:v>
                </c:pt>
                <c:pt idx="5">
                  <c:v>Retired/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0.32</c:v>
                </c:pt>
                <c:pt idx="1">
                  <c:v>0.25</c:v>
                </c:pt>
                <c:pt idx="2">
                  <c:v>0.37</c:v>
                </c:pt>
                <c:pt idx="3">
                  <c:v>0.31</c:v>
                </c:pt>
                <c:pt idx="4">
                  <c:v>0.17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83-4F62-AEC4-1C2C55BFF8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100"/>
        <c:axId val="131104256"/>
        <c:axId val="130553472"/>
      </c:barChart>
      <c:catAx>
        <c:axId val="1311042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0553472"/>
        <c:crosses val="autoZero"/>
        <c:auto val="1"/>
        <c:lblAlgn val="ctr"/>
        <c:lblOffset val="100"/>
        <c:noMultiLvlLbl val="0"/>
      </c:catAx>
      <c:valAx>
        <c:axId val="1305534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110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Work</c:v>
                </c:pt>
                <c:pt idx="1">
                  <c:v>politics</c:v>
                </c:pt>
                <c:pt idx="2">
                  <c:v>Home</c:v>
                </c:pt>
                <c:pt idx="3">
                  <c:v>Arts</c:v>
                </c:pt>
                <c:pt idx="4">
                  <c:v>Sports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0.61</c:v>
                </c:pt>
                <c:pt idx="1">
                  <c:v>0.49</c:v>
                </c:pt>
                <c:pt idx="2">
                  <c:v>0.7</c:v>
                </c:pt>
                <c:pt idx="3">
                  <c:v>0.59</c:v>
                </c:pt>
                <c:pt idx="4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7-40DC-8906-9F633FF21D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246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Work</c:v>
                </c:pt>
                <c:pt idx="1">
                  <c:v>politics</c:v>
                </c:pt>
                <c:pt idx="2">
                  <c:v>Home</c:v>
                </c:pt>
                <c:pt idx="3">
                  <c:v>Arts</c:v>
                </c:pt>
                <c:pt idx="4">
                  <c:v>Sports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0.19</c:v>
                </c:pt>
                <c:pt idx="1">
                  <c:v>0.33</c:v>
                </c:pt>
                <c:pt idx="2">
                  <c:v>0.16</c:v>
                </c:pt>
                <c:pt idx="3">
                  <c:v>0.17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D7-40DC-8906-9F633FF21D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Working full </c:v>
                </c:pt>
                <c:pt idx="1">
                  <c:v>Working Part-time</c:v>
                </c:pt>
                <c:pt idx="2">
                  <c:v>Unemployed</c:v>
                </c:pt>
                <c:pt idx="3">
                  <c:v>Student</c:v>
                </c:pt>
                <c:pt idx="4">
                  <c:v>Housewife</c:v>
                </c:pt>
                <c:pt idx="5">
                  <c:v>Retired/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0.76</c:v>
                </c:pt>
                <c:pt idx="1">
                  <c:v>0.67</c:v>
                </c:pt>
                <c:pt idx="2">
                  <c:v>0.56000000000000005</c:v>
                </c:pt>
                <c:pt idx="3">
                  <c:v>0.52</c:v>
                </c:pt>
                <c:pt idx="4">
                  <c:v>0.54</c:v>
                </c:pt>
                <c:pt idx="5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59-4603-9BE9-C072D0BEBE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246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Working full </c:v>
                </c:pt>
                <c:pt idx="1">
                  <c:v>Working Part-time</c:v>
                </c:pt>
                <c:pt idx="2">
                  <c:v>Unemployed</c:v>
                </c:pt>
                <c:pt idx="3">
                  <c:v>Student</c:v>
                </c:pt>
                <c:pt idx="4">
                  <c:v>Housewife</c:v>
                </c:pt>
                <c:pt idx="5">
                  <c:v>Retired/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0.15</c:v>
                </c:pt>
                <c:pt idx="1">
                  <c:v>0.2</c:v>
                </c:pt>
                <c:pt idx="2">
                  <c:v>0.21</c:v>
                </c:pt>
                <c:pt idx="3">
                  <c:v>0.32</c:v>
                </c:pt>
                <c:pt idx="4">
                  <c:v>0.16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59-4603-9BE9-C072D0BEBE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100"/>
        <c:axId val="130963968"/>
        <c:axId val="130550016"/>
      </c:barChart>
      <c:catAx>
        <c:axId val="13096396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0550016"/>
        <c:crosses val="autoZero"/>
        <c:auto val="1"/>
        <c:lblAlgn val="ctr"/>
        <c:lblOffset val="100"/>
        <c:noMultiLvlLbl val="0"/>
      </c:catAx>
      <c:valAx>
        <c:axId val="13055001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963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Working full </c:v>
                </c:pt>
                <c:pt idx="1">
                  <c:v>Working Part-time</c:v>
                </c:pt>
                <c:pt idx="2">
                  <c:v>Unemployed</c:v>
                </c:pt>
                <c:pt idx="3">
                  <c:v>Student</c:v>
                </c:pt>
                <c:pt idx="4">
                  <c:v>Housewife</c:v>
                </c:pt>
                <c:pt idx="5">
                  <c:v>Retired/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0.49</c:v>
                </c:pt>
                <c:pt idx="2">
                  <c:v>0.3</c:v>
                </c:pt>
                <c:pt idx="3">
                  <c:v>0.56999999999999995</c:v>
                </c:pt>
                <c:pt idx="4">
                  <c:v>0.37</c:v>
                </c:pt>
                <c:pt idx="5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9-4B04-BC38-A43EEFDC68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246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Working full </c:v>
                </c:pt>
                <c:pt idx="1">
                  <c:v>Working Part-time</c:v>
                </c:pt>
                <c:pt idx="2">
                  <c:v>Unemployed</c:v>
                </c:pt>
                <c:pt idx="3">
                  <c:v>Student</c:v>
                </c:pt>
                <c:pt idx="4">
                  <c:v>Housewife</c:v>
                </c:pt>
                <c:pt idx="5">
                  <c:v>Retired/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0.35</c:v>
                </c:pt>
                <c:pt idx="1">
                  <c:v>0.26</c:v>
                </c:pt>
                <c:pt idx="2">
                  <c:v>0.41</c:v>
                </c:pt>
                <c:pt idx="3">
                  <c:v>0.19</c:v>
                </c:pt>
                <c:pt idx="4">
                  <c:v>0.2</c:v>
                </c:pt>
                <c:pt idx="5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C9-4B04-BC38-A43EEFDC68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100"/>
        <c:axId val="130964480"/>
        <c:axId val="130551744"/>
      </c:barChart>
      <c:catAx>
        <c:axId val="1309644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0551744"/>
        <c:crosses val="autoZero"/>
        <c:auto val="1"/>
        <c:lblAlgn val="ctr"/>
        <c:lblOffset val="100"/>
        <c:noMultiLvlLbl val="0"/>
      </c:catAx>
      <c:valAx>
        <c:axId val="1305517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96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34567901234571E-2"/>
          <c:y val="2.8174055022968141E-2"/>
          <c:w val="0.82753086419753086"/>
          <c:h val="0.9311300877216334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Working full </c:v>
                </c:pt>
                <c:pt idx="1">
                  <c:v>Working Part-time</c:v>
                </c:pt>
                <c:pt idx="2">
                  <c:v>Unemployed</c:v>
                </c:pt>
                <c:pt idx="3">
                  <c:v>Student</c:v>
                </c:pt>
                <c:pt idx="4">
                  <c:v>Housewife</c:v>
                </c:pt>
                <c:pt idx="5">
                  <c:v>Retired/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0.72</c:v>
                </c:pt>
                <c:pt idx="1">
                  <c:v>0.68</c:v>
                </c:pt>
                <c:pt idx="2">
                  <c:v>0.3</c:v>
                </c:pt>
                <c:pt idx="3">
                  <c:v>0.46</c:v>
                </c:pt>
                <c:pt idx="4">
                  <c:v>0.38</c:v>
                </c:pt>
                <c:pt idx="5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4-46EB-B758-9AC80E860C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246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Working full </c:v>
                </c:pt>
                <c:pt idx="1">
                  <c:v>Working Part-time</c:v>
                </c:pt>
                <c:pt idx="2">
                  <c:v>Unemployed</c:v>
                </c:pt>
                <c:pt idx="3">
                  <c:v>Student</c:v>
                </c:pt>
                <c:pt idx="4">
                  <c:v>Housewife</c:v>
                </c:pt>
                <c:pt idx="5">
                  <c:v>Retired/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0.19</c:v>
                </c:pt>
                <c:pt idx="1">
                  <c:v>0.13</c:v>
                </c:pt>
                <c:pt idx="2">
                  <c:v>0.41</c:v>
                </c:pt>
                <c:pt idx="3">
                  <c:v>0.33</c:v>
                </c:pt>
                <c:pt idx="4">
                  <c:v>0.09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4-46EB-B758-9AC80E860C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100"/>
        <c:axId val="131104256"/>
        <c:axId val="130553472"/>
      </c:barChart>
      <c:catAx>
        <c:axId val="1311042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0553472"/>
        <c:crosses val="autoZero"/>
        <c:auto val="1"/>
        <c:lblAlgn val="ctr"/>
        <c:lblOffset val="100"/>
        <c:noMultiLvlLbl val="0"/>
      </c:catAx>
      <c:valAx>
        <c:axId val="1305534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110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55479099368307E-2"/>
          <c:y val="4.8460774199025919E-2"/>
          <c:w val="0.86388904180126336"/>
          <c:h val="0.9030784516019482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Working full </c:v>
                </c:pt>
                <c:pt idx="1">
                  <c:v>Working Part-time</c:v>
                </c:pt>
                <c:pt idx="2">
                  <c:v>Unemployed</c:v>
                </c:pt>
                <c:pt idx="3">
                  <c:v>Student</c:v>
                </c:pt>
                <c:pt idx="4">
                  <c:v>Housewife</c:v>
                </c:pt>
                <c:pt idx="5">
                  <c:v>Retired/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0.66</c:v>
                </c:pt>
                <c:pt idx="1">
                  <c:v>0.56999999999999995</c:v>
                </c:pt>
                <c:pt idx="2">
                  <c:v>0.5</c:v>
                </c:pt>
                <c:pt idx="3">
                  <c:v>0.38</c:v>
                </c:pt>
                <c:pt idx="4">
                  <c:v>0.33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E-4015-9412-32876B44EC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2467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Working full </c:v>
                </c:pt>
                <c:pt idx="1">
                  <c:v>Working Part-time</c:v>
                </c:pt>
                <c:pt idx="2">
                  <c:v>Unemployed</c:v>
                </c:pt>
                <c:pt idx="3">
                  <c:v>Student</c:v>
                </c:pt>
                <c:pt idx="4">
                  <c:v>Housewife</c:v>
                </c:pt>
                <c:pt idx="5">
                  <c:v>Retired/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0.19</c:v>
                </c:pt>
                <c:pt idx="1">
                  <c:v>0.13</c:v>
                </c:pt>
                <c:pt idx="2">
                  <c:v>0.23</c:v>
                </c:pt>
                <c:pt idx="3">
                  <c:v>0.28000000000000003</c:v>
                </c:pt>
                <c:pt idx="4">
                  <c:v>0.14000000000000001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6E-4015-9412-32876B44EC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100"/>
        <c:axId val="131104256"/>
        <c:axId val="130553472"/>
      </c:barChart>
      <c:catAx>
        <c:axId val="1311042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0553472"/>
        <c:crosses val="autoZero"/>
        <c:auto val="1"/>
        <c:lblAlgn val="ctr"/>
        <c:lblOffset val="100"/>
        <c:noMultiLvlLbl val="0"/>
      </c:catAx>
      <c:valAx>
        <c:axId val="1305534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1104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rgbClr val="D71920"/>
            </a:solidFill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33-40B3-AC50-CE1F2E37DC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33-40B3-AC50-CE1F2E37DC16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33-40B3-AC50-CE1F2E37DC16}"/>
              </c:ext>
            </c:extLst>
          </c:dPt>
          <c:dPt>
            <c:idx val="3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33-40B3-AC50-CE1F2E37DC16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733-40B3-AC50-CE1F2E37DC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en blanco</c:v>
                </c:pt>
                <c:pt idx="1">
                  <c:v>BTB</c:v>
                </c:pt>
                <c:pt idx="4">
                  <c:v>TTB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1</c:v>
                </c:pt>
                <c:pt idx="1">
                  <c:v>0.13</c:v>
                </c:pt>
                <c:pt idx="2">
                  <c:v>0.39</c:v>
                </c:pt>
                <c:pt idx="3">
                  <c:v>0.44</c:v>
                </c:pt>
                <c:pt idx="4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33-40B3-AC50-CE1F2E37DC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88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rgbClr val="D71920"/>
            </a:solidFill>
          </c:spPr>
          <c:dPt>
            <c:idx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41-49E1-B4D4-F4566C0578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41-49E1-B4D4-F4566C0578F2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41-49E1-B4D4-F4566C0578F2}"/>
              </c:ext>
            </c:extLst>
          </c:dPt>
          <c:dPt>
            <c:idx val="3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41-49E1-B4D4-F4566C0578F2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41-49E1-B4D4-F4566C0578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en blanco</c:v>
                </c:pt>
                <c:pt idx="1">
                  <c:v>BTB</c:v>
                </c:pt>
                <c:pt idx="4">
                  <c:v>TTB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1</c:v>
                </c:pt>
                <c:pt idx="1">
                  <c:v>0.13</c:v>
                </c:pt>
                <c:pt idx="2">
                  <c:v>0.41</c:v>
                </c:pt>
                <c:pt idx="3">
                  <c:v>0.4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E41-49E1-B4D4-F4566C0578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88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2-4E7E-A755-45EF5CEE53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D2467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8A2-4E7E-A755-45EF5CEE530B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A2-4E7E-A755-45EF5CEE53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A2-4E7E-A755-45EF5CEE530B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A2-4E7E-A755-45EF5CEE53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8A2-4E7E-A755-45EF5CEE5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946560"/>
        <c:axId val="128948096"/>
      </c:barChart>
      <c:catAx>
        <c:axId val="12894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48096"/>
        <c:crosses val="autoZero"/>
        <c:auto val="1"/>
        <c:lblAlgn val="ctr"/>
        <c:lblOffset val="100"/>
        <c:noMultiLvlLbl val="0"/>
      </c:catAx>
      <c:valAx>
        <c:axId val="128948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94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AA-4FBB-9684-BCF4654B3A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D2467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AA-4FBB-9684-BCF4654B3A63}"/>
              </c:ext>
            </c:extLst>
          </c:dPt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AA-4FBB-9684-BCF4654B3A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DAA-4FBB-9684-BCF4654B3A63}"/>
              </c:ext>
            </c:extLst>
          </c:dPt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AA-4FBB-9684-BCF4654B3A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AA-4FBB-9684-BCF4654B3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462656"/>
        <c:axId val="131464192"/>
      </c:barChart>
      <c:catAx>
        <c:axId val="1314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464192"/>
        <c:crosses val="autoZero"/>
        <c:auto val="1"/>
        <c:lblAlgn val="ctr"/>
        <c:lblOffset val="100"/>
        <c:noMultiLvlLbl val="0"/>
      </c:catAx>
      <c:valAx>
        <c:axId val="131464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46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9-421F-8861-DE49C77219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D2467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349-421F-8861-DE49C77219FD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49-421F-8861-DE49C77219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49-421F-8861-DE49C77219FD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349-421F-8861-DE49C77219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349-421F-8861-DE49C7721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946560"/>
        <c:axId val="128948096"/>
      </c:barChart>
      <c:catAx>
        <c:axId val="12894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48096"/>
        <c:crosses val="autoZero"/>
        <c:auto val="1"/>
        <c:lblAlgn val="ctr"/>
        <c:lblOffset val="100"/>
        <c:noMultiLvlLbl val="0"/>
      </c:catAx>
      <c:valAx>
        <c:axId val="128948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94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B5-46B5-B7B2-67CF8B667E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D2467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B5-46B5-B7B2-67CF8B667E35}"/>
              </c:ext>
            </c:extLst>
          </c:dPt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0.33900000000000002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B5-46B5-B7B2-67CF8B667E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FB5-46B5-B7B2-67CF8B667E35}"/>
              </c:ext>
            </c:extLst>
          </c:dPt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0.45400000000000001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B5-46B5-B7B2-67CF8B667E3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B5-46B5-B7B2-67CF8B667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462656"/>
        <c:axId val="131464192"/>
      </c:barChart>
      <c:catAx>
        <c:axId val="1314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464192"/>
        <c:crosses val="autoZero"/>
        <c:auto val="1"/>
        <c:lblAlgn val="ctr"/>
        <c:lblOffset val="100"/>
        <c:noMultiLvlLbl val="0"/>
      </c:catAx>
      <c:valAx>
        <c:axId val="131464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46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97989378852209"/>
          <c:y val="0.10263048470680887"/>
          <c:w val="0.30356981697012381"/>
          <c:h val="0.794739030586382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5D-4E19-AEFC-EF55451442E8}"/>
              </c:ext>
            </c:extLst>
          </c:dPt>
          <c:dPt>
            <c:idx val="1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5D-4E19-AEFC-EF55451442E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5D-4E19-AEFC-EF55451442E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5D-4E19-AEFC-EF55451442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2024 Total all countries </c:v>
                </c:pt>
                <c:pt idx="1">
                  <c:v>2024 U.S.Only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28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5D-4E19-AEFC-EF55451442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490880"/>
        <c:axId val="102867520"/>
      </c:barChart>
      <c:catAx>
        <c:axId val="130490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67520"/>
        <c:crosses val="autoZero"/>
        <c:auto val="1"/>
        <c:lblAlgn val="ctr"/>
        <c:lblOffset val="100"/>
        <c:noMultiLvlLbl val="0"/>
      </c:catAx>
      <c:valAx>
        <c:axId val="102867520"/>
        <c:scaling>
          <c:orientation val="minMax"/>
          <c:max val="50"/>
        </c:scaling>
        <c:delete val="1"/>
        <c:axPos val="t"/>
        <c:numFmt formatCode="0" sourceLinked="1"/>
        <c:majorTickMark val="out"/>
        <c:minorTickMark val="none"/>
        <c:tickLblPos val="nextTo"/>
        <c:crossAx val="1304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153846153846155E-2"/>
          <c:y val="0.10887544343523319"/>
          <c:w val="0.95769230769230773"/>
          <c:h val="0.729017631514346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598257269029803E-3"/>
                  <c:y val="-2.17835602855313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D0-4C91-9B65-2557542040AE}"/>
                </c:ext>
              </c:extLst>
            </c:dLbl>
            <c:dLbl>
              <c:idx val="1"/>
              <c:layout>
                <c:manualLayout>
                  <c:x val="6.3196514538059606E-3"/>
                  <c:y val="-5.16623105322185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D0-4C91-9B65-2557542040AE}"/>
                </c:ext>
              </c:extLst>
            </c:dLbl>
            <c:dLbl>
              <c:idx val="2"/>
              <c:layout>
                <c:manualLayout>
                  <c:x val="-6.0459657609246579E-3"/>
                  <c:y val="-5.16623105322196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D0-4C91-9B65-2557542040AE}"/>
                </c:ext>
              </c:extLst>
            </c:dLbl>
            <c:dLbl>
              <c:idx val="4"/>
              <c:layout>
                <c:manualLayout>
                  <c:x val="0"/>
                  <c:y val="-2.58335619702242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D0-4C91-9B65-2557542040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0.03</c:v>
                </c:pt>
                <c:pt idx="1">
                  <c:v>0.06</c:v>
                </c:pt>
                <c:pt idx="2">
                  <c:v>0.11</c:v>
                </c:pt>
                <c:pt idx="3">
                  <c:v>0.08</c:v>
                </c:pt>
                <c:pt idx="4">
                  <c:v>0.06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D0-4C91-9B65-2557542040A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D2467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861629168516916E-3"/>
                  <c:y val="-1.39481961797318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D0-4C91-9B65-2557542040AE}"/>
                </c:ext>
              </c:extLst>
            </c:dLbl>
            <c:dLbl>
              <c:idx val="1"/>
              <c:layout>
                <c:manualLayout>
                  <c:x val="0"/>
                  <c:y val="-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D0-4C91-9B65-2557542040AE}"/>
                </c:ext>
              </c:extLst>
            </c:dLbl>
            <c:dLbl>
              <c:idx val="2"/>
              <c:layout>
                <c:manualLayout>
                  <c:x val="-2.8861629168517445E-3"/>
                  <c:y val="-3.48704904493296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D0-4C91-9B65-2557542040AE}"/>
                </c:ext>
              </c:extLst>
            </c:dLbl>
            <c:dLbl>
              <c:idx val="3"/>
              <c:layout>
                <c:manualLayout>
                  <c:x val="0"/>
                  <c:y val="-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D0-4C91-9B65-2557542040AE}"/>
                </c:ext>
              </c:extLst>
            </c:dLbl>
            <c:dLbl>
              <c:idx val="4"/>
              <c:layout>
                <c:manualLayout>
                  <c:x val="-2.8861629168515858E-3"/>
                  <c:y val="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D0-4C91-9B65-2557542040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0.48</c:v>
                </c:pt>
                <c:pt idx="1">
                  <c:v>0.4</c:v>
                </c:pt>
                <c:pt idx="2">
                  <c:v>0.34</c:v>
                </c:pt>
                <c:pt idx="3">
                  <c:v>0.34</c:v>
                </c:pt>
                <c:pt idx="4">
                  <c:v>0.38</c:v>
                </c:pt>
                <c:pt idx="5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D0-4C91-9B65-2557542040A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0.37</c:v>
                </c:pt>
                <c:pt idx="1">
                  <c:v>0.4</c:v>
                </c:pt>
                <c:pt idx="2">
                  <c:v>0.38</c:v>
                </c:pt>
                <c:pt idx="3">
                  <c:v>0.49</c:v>
                </c:pt>
                <c:pt idx="4">
                  <c:v>0.43</c:v>
                </c:pt>
                <c:pt idx="5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CD0-4C91-9B65-2557542040A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CD0-4C91-9B65-2557542040A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CD0-4C91-9B65-2557542040A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CD0-4C91-9B65-2557542040A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CD0-4C91-9B65-2557542040A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CD0-4C91-9B65-2557542040A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CD0-4C91-9B65-2557542040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Hoja1!$E$2:$E$7</c:f>
              <c:numCache>
                <c:formatCode>0%</c:formatCode>
                <c:ptCount val="6"/>
                <c:pt idx="0">
                  <c:v>0.12</c:v>
                </c:pt>
                <c:pt idx="1">
                  <c:v>0.14000000000000001</c:v>
                </c:pt>
                <c:pt idx="2">
                  <c:v>0.18</c:v>
                </c:pt>
                <c:pt idx="3">
                  <c:v>0.1</c:v>
                </c:pt>
                <c:pt idx="4">
                  <c:v>0.12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CD0-4C91-9B65-2557542040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3136384"/>
        <c:axId val="133137920"/>
      </c:barChart>
      <c:catAx>
        <c:axId val="13313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33137920"/>
        <c:crosses val="autoZero"/>
        <c:auto val="1"/>
        <c:lblAlgn val="ctr"/>
        <c:lblOffset val="100"/>
        <c:noMultiLvlLbl val="0"/>
      </c:catAx>
      <c:valAx>
        <c:axId val="13313792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313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814683031701898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03-476C-AA02-BA089F7A1B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0.13</c:v>
                </c:pt>
                <c:pt idx="1">
                  <c:v>0.21</c:v>
                </c:pt>
                <c:pt idx="2">
                  <c:v>0.11</c:v>
                </c:pt>
                <c:pt idx="3">
                  <c:v>0.12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4D-409E-A6B5-1D90C6DB51A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3B7-4A28-870E-2D07ACE0F9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</c:v>
                </c:pt>
                <c:pt idx="1">
                  <c:v>0.3</c:v>
                </c:pt>
                <c:pt idx="2">
                  <c:v>0.46</c:v>
                </c:pt>
                <c:pt idx="3">
                  <c:v>0.41</c:v>
                </c:pt>
                <c:pt idx="4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4D-409E-A6B5-1D90C6DB51A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D2467B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903-476C-AA02-BA089F7A1B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Hoja1!$D$2:$D$6</c:f>
              <c:numCache>
                <c:formatCode>0%</c:formatCode>
                <c:ptCount val="5"/>
                <c:pt idx="0">
                  <c:v>0.86</c:v>
                </c:pt>
                <c:pt idx="1">
                  <c:v>0.45</c:v>
                </c:pt>
                <c:pt idx="2">
                  <c:v>0.37</c:v>
                </c:pt>
                <c:pt idx="3">
                  <c:v>0.4</c:v>
                </c:pt>
                <c:pt idx="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4D-409E-A6B5-1D90C6DB51A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F4D-409E-A6B5-1D90C6DB51A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F4D-409E-A6B5-1D90C6DB51A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F4D-409E-A6B5-1D90C6DB51A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F4D-409E-A6B5-1D90C6DB51A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F4D-409E-A6B5-1D90C6DB51A9}"/>
              </c:ext>
            </c:extLst>
          </c:dPt>
          <c:dLbls>
            <c:dLbl>
              <c:idx val="1"/>
              <c:layout>
                <c:manualLayout>
                  <c:x val="-6.9536707579254736E-3"/>
                  <c:y val="-7.4775957699871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4D-409E-A6B5-1D90C6DB51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Hoja1!$E$2:$E$6</c:f>
              <c:numCache>
                <c:formatCode>0%</c:formatCode>
                <c:ptCount val="5"/>
                <c:pt idx="0">
                  <c:v>0</c:v>
                </c:pt>
                <c:pt idx="1">
                  <c:v>0.05</c:v>
                </c:pt>
                <c:pt idx="2">
                  <c:v>0.06</c:v>
                </c:pt>
                <c:pt idx="3">
                  <c:v>7.0000000000000007E-2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F4D-409E-A6B5-1D90C6DB51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609856"/>
        <c:axId val="213611648"/>
      </c:barChart>
      <c:catAx>
        <c:axId val="2136098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611648"/>
        <c:crosses val="autoZero"/>
        <c:auto val="1"/>
        <c:lblAlgn val="ctr"/>
        <c:lblOffset val="100"/>
        <c:noMultiLvlLbl val="0"/>
      </c:catAx>
      <c:valAx>
        <c:axId val="2136116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6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0222946037377419E-2"/>
                  <c:y val="2.894717951609756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37-4650-A7F9-1DA1BA9A4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0.15</c:v>
                </c:pt>
                <c:pt idx="1">
                  <c:v>0.15</c:v>
                </c:pt>
                <c:pt idx="2">
                  <c:v>0.06</c:v>
                </c:pt>
                <c:pt idx="3">
                  <c:v>0.03</c:v>
                </c:pt>
                <c:pt idx="4">
                  <c:v>0.12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37-4650-A7F9-1DA1BA9A49E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0.41</c:v>
                </c:pt>
                <c:pt idx="1">
                  <c:v>0.42</c:v>
                </c:pt>
                <c:pt idx="2">
                  <c:v>0.37</c:v>
                </c:pt>
                <c:pt idx="3">
                  <c:v>0.41</c:v>
                </c:pt>
                <c:pt idx="4">
                  <c:v>0.42</c:v>
                </c:pt>
                <c:pt idx="5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37-4650-A7F9-1DA1BA9A49E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D2467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737-4650-A7F9-1DA1BA9A49E8}"/>
              </c:ext>
            </c:extLst>
          </c:dPt>
          <c:dPt>
            <c:idx val="1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737-4650-A7F9-1DA1BA9A49E8}"/>
              </c:ext>
            </c:extLst>
          </c:dPt>
          <c:dPt>
            <c:idx val="2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737-4650-A7F9-1DA1BA9A49E8}"/>
              </c:ext>
            </c:extLst>
          </c:dPt>
          <c:dPt>
            <c:idx val="3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737-4650-A7F9-1DA1BA9A49E8}"/>
              </c:ext>
            </c:extLst>
          </c:dPt>
          <c:dPt>
            <c:idx val="4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737-4650-A7F9-1DA1BA9A49E8}"/>
              </c:ext>
            </c:extLst>
          </c:dPt>
          <c:dPt>
            <c:idx val="5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737-4650-A7F9-1DA1BA9A49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0.38</c:v>
                </c:pt>
                <c:pt idx="1">
                  <c:v>0.35</c:v>
                </c:pt>
                <c:pt idx="2">
                  <c:v>0.47</c:v>
                </c:pt>
                <c:pt idx="3">
                  <c:v>0.51</c:v>
                </c:pt>
                <c:pt idx="4">
                  <c:v>0.37</c:v>
                </c:pt>
                <c:pt idx="5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737-4650-A7F9-1DA1BA9A49E8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740982012459016E-3"/>
                  <c:y val="-1.1028585918702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737-4650-A7F9-1DA1BA9A4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Hoja1!$E$2:$E$7</c:f>
              <c:numCache>
                <c:formatCode>0%</c:formatCode>
                <c:ptCount val="6"/>
                <c:pt idx="0">
                  <c:v>0.05</c:v>
                </c:pt>
                <c:pt idx="1">
                  <c:v>0.08</c:v>
                </c:pt>
                <c:pt idx="2">
                  <c:v>0.11</c:v>
                </c:pt>
                <c:pt idx="3">
                  <c:v>0.05</c:v>
                </c:pt>
                <c:pt idx="4">
                  <c:v>0.09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737-4650-A7F9-1DA1BA9A49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553152"/>
        <c:axId val="213554688"/>
      </c:barChart>
      <c:catAx>
        <c:axId val="2135531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554688"/>
        <c:crosses val="autoZero"/>
        <c:auto val="1"/>
        <c:lblAlgn val="ctr"/>
        <c:lblOffset val="100"/>
        <c:noMultiLvlLbl val="0"/>
      </c:catAx>
      <c:valAx>
        <c:axId val="213554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55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EL PRIMERO RESALTA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20-45A5-A07B-939AE3D1C9CC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20-45A5-A07B-939AE3D1C9C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920-45A5-A07B-939AE3D1C9CC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920-45A5-A07B-939AE3D1C9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Higher</c:v>
                </c:pt>
                <c:pt idx="1">
                  <c:v>Equal</c:v>
                </c:pt>
                <c:pt idx="2">
                  <c:v>Lower</c:v>
                </c:pt>
                <c:pt idx="3">
                  <c:v>Don´t work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0.05</c:v>
                </c:pt>
                <c:pt idx="1">
                  <c:v>0.34</c:v>
                </c:pt>
                <c:pt idx="2">
                  <c:v>0.3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20-45A5-A07B-939AE3D1C9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EL PRIMERO RESALTA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1C-4FFA-B791-3CA396FEBAF2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1C-4FFA-B791-3CA396FEBAF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1C-4FFA-B791-3CA396FEBAF2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1C-4FFA-B791-3CA396FEBA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Higher</c:v>
                </c:pt>
                <c:pt idx="1">
                  <c:v>Equal</c:v>
                </c:pt>
                <c:pt idx="2">
                  <c:v>Lower</c:v>
                </c:pt>
                <c:pt idx="3">
                  <c:v>Don´t work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0.41</c:v>
                </c:pt>
                <c:pt idx="2">
                  <c:v>0.33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1C-4FFA-B791-3CA396FEBA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8-4C34-9E48-552DE64E02B4}"/>
            </c:ext>
          </c:extLst>
        </c:ser>
        <c:ser>
          <c:idx val="1"/>
          <c:order val="1"/>
          <c:spPr>
            <a:solidFill>
              <a:srgbClr val="EF413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618-4C34-9E48-552DE64E02B4}"/>
              </c:ext>
            </c:extLst>
          </c:dPt>
          <c:val>
            <c:numRef>
              <c:f>Sheet1!$C$2</c:f>
              <c:numCache>
                <c:formatCode>0%</c:formatCode>
                <c:ptCount val="1"/>
                <c:pt idx="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18-4C34-9E48-552DE64E02B4}"/>
            </c:ext>
          </c:extLst>
        </c:ser>
        <c:ser>
          <c:idx val="2"/>
          <c:order val="2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618-4C34-9E48-552DE64E02B4}"/>
              </c:ext>
            </c:extLst>
          </c:dPt>
          <c:val>
            <c:numRef>
              <c:f>Sheet1!$D$2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18-4C34-9E48-552DE64E02B4}"/>
            </c:ext>
          </c:extLst>
        </c:ser>
        <c:ser>
          <c:idx val="3"/>
          <c:order val="3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18-4C34-9E48-552DE64E0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946560"/>
        <c:axId val="128948096"/>
      </c:barChart>
      <c:catAx>
        <c:axId val="12894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48096"/>
        <c:crosses val="autoZero"/>
        <c:auto val="1"/>
        <c:lblAlgn val="ctr"/>
        <c:lblOffset val="100"/>
        <c:noMultiLvlLbl val="0"/>
      </c:catAx>
      <c:valAx>
        <c:axId val="128948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94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153846153846155E-2"/>
          <c:y val="0.12453171022333266"/>
          <c:w val="0.95769230769230773"/>
          <c:h val="0.7133608450912534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Living Comfortably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228093890167504E-17"/>
                  <c:y val="-2.78963923594638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16-44F4-85FF-26CF431EDF58}"/>
                </c:ext>
              </c:extLst>
            </c:dLbl>
            <c:dLbl>
              <c:idx val="1"/>
              <c:layout>
                <c:manualLayout>
                  <c:x val="0"/>
                  <c:y val="-1.50732000379438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16-44F4-85FF-26CF431EDF58}"/>
                </c:ext>
              </c:extLst>
            </c:dLbl>
            <c:dLbl>
              <c:idx val="2"/>
              <c:layout>
                <c:manualLayout>
                  <c:x val="-6.0391885614665261E-3"/>
                  <c:y val="-1.6874479589363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16-44F4-85FF-26CF431EDF58}"/>
                </c:ext>
              </c:extLst>
            </c:dLbl>
            <c:dLbl>
              <c:idx val="4"/>
              <c:layout>
                <c:manualLayout>
                  <c:x val="0"/>
                  <c:y val="-2.09222942695977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16-44F4-85FF-26CF431ED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0.13</c:v>
                </c:pt>
                <c:pt idx="1">
                  <c:v>0.1</c:v>
                </c:pt>
                <c:pt idx="2">
                  <c:v>0.13</c:v>
                </c:pt>
                <c:pt idx="3">
                  <c:v>0.18</c:v>
                </c:pt>
                <c:pt idx="4">
                  <c:v>0.24</c:v>
                </c:pt>
                <c:pt idx="5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16-44F4-85FF-26CF431EDF5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EF413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861629168516916E-3"/>
                  <c:y val="-1.39481961797318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16-44F4-85FF-26CF431EDF58}"/>
                </c:ext>
              </c:extLst>
            </c:dLbl>
            <c:dLbl>
              <c:idx val="1"/>
              <c:layout>
                <c:manualLayout>
                  <c:x val="0"/>
                  <c:y val="-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16-44F4-85FF-26CF431EDF58}"/>
                </c:ext>
              </c:extLst>
            </c:dLbl>
            <c:dLbl>
              <c:idx val="2"/>
              <c:layout>
                <c:manualLayout>
                  <c:x val="-2.8861629168517445E-3"/>
                  <c:y val="-3.48704904493296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16-44F4-85FF-26CF431EDF58}"/>
                </c:ext>
              </c:extLst>
            </c:dLbl>
            <c:dLbl>
              <c:idx val="3"/>
              <c:layout>
                <c:manualLayout>
                  <c:x val="0"/>
                  <c:y val="-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16-44F4-85FF-26CF431EDF58}"/>
                </c:ext>
              </c:extLst>
            </c:dLbl>
            <c:dLbl>
              <c:idx val="4"/>
              <c:layout>
                <c:manualLayout>
                  <c:x val="-2.8861629168515858E-3"/>
                  <c:y val="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16-44F4-85FF-26CF431ED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0.48</c:v>
                </c:pt>
                <c:pt idx="1">
                  <c:v>0.33</c:v>
                </c:pt>
                <c:pt idx="2">
                  <c:v>0.28000000000000003</c:v>
                </c:pt>
                <c:pt idx="3">
                  <c:v>0.33</c:v>
                </c:pt>
                <c:pt idx="4">
                  <c:v>0.23</c:v>
                </c:pt>
                <c:pt idx="5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16-44F4-85FF-26CF431EDF5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Neither comfortable nor struggling</c:v>
                </c:pt>
              </c:strCache>
            </c:strRef>
          </c:tx>
          <c:spPr>
            <a:solidFill>
              <a:srgbClr val="7668A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F16-44F4-85FF-26CF431EDF5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F16-44F4-85FF-26CF431EDF5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F16-44F4-85FF-26CF431EDF5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F16-44F4-85FF-26CF431EDF5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F16-44F4-85FF-26CF431EDF58}"/>
              </c:ext>
            </c:extLst>
          </c:dPt>
          <c:dLbls>
            <c:dLbl>
              <c:idx val="4"/>
              <c:layout>
                <c:manualLayout>
                  <c:x val="0"/>
                  <c:y val="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F16-44F4-85FF-26CF431ED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0.23</c:v>
                </c:pt>
                <c:pt idx="1">
                  <c:v>0.41</c:v>
                </c:pt>
                <c:pt idx="2">
                  <c:v>0.35</c:v>
                </c:pt>
                <c:pt idx="3">
                  <c:v>0.35</c:v>
                </c:pt>
                <c:pt idx="4">
                  <c:v>0.4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F16-44F4-85FF-26CF431EDF58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Struggling financially to make ends meet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7254093839446174E-3"/>
                  <c:y val="-5.31600461557566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06-403A-A952-31357088A6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Hoja1!$E$2:$E$7</c:f>
              <c:numCache>
                <c:formatCode>0%</c:formatCode>
                <c:ptCount val="6"/>
                <c:pt idx="0">
                  <c:v>0.09</c:v>
                </c:pt>
                <c:pt idx="1">
                  <c:v>0.08</c:v>
                </c:pt>
                <c:pt idx="2">
                  <c:v>0.09</c:v>
                </c:pt>
                <c:pt idx="3">
                  <c:v>0.03</c:v>
                </c:pt>
                <c:pt idx="4">
                  <c:v>0.04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F16-44F4-85FF-26CF431EDF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3136384"/>
        <c:axId val="133137920"/>
      </c:barChart>
      <c:catAx>
        <c:axId val="13313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33137920"/>
        <c:crosses val="autoZero"/>
        <c:auto val="1"/>
        <c:lblAlgn val="ctr"/>
        <c:lblOffset val="100"/>
        <c:noMultiLvlLbl val="0"/>
      </c:catAx>
      <c:valAx>
        <c:axId val="13313792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313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2-4D62-BC99-8339E84CE454}"/>
            </c:ext>
          </c:extLst>
        </c:ser>
        <c:ser>
          <c:idx val="1"/>
          <c:order val="1"/>
          <c:spPr>
            <a:solidFill>
              <a:srgbClr val="EF413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802-4D62-BC99-8339E84CE454}"/>
              </c:ext>
            </c:extLst>
          </c:dPt>
          <c:val>
            <c:numRef>
              <c:f>Sheet1!$C$2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02-4D62-BC99-8339E84CE454}"/>
            </c:ext>
          </c:extLst>
        </c:ser>
        <c:ser>
          <c:idx val="2"/>
          <c:order val="2"/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802-4D62-BC99-8339E84CE454}"/>
              </c:ext>
            </c:extLst>
          </c:dPt>
          <c:val>
            <c:numRef>
              <c:f>Sheet1!$D$2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02-4D62-BC99-8339E84CE454}"/>
            </c:ext>
          </c:extLst>
        </c:ser>
        <c:ser>
          <c:idx val="3"/>
          <c:order val="3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02-4D62-BC99-8339E84CE4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946560"/>
        <c:axId val="128948096"/>
      </c:barChart>
      <c:catAx>
        <c:axId val="12894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48096"/>
        <c:crosses val="autoZero"/>
        <c:auto val="1"/>
        <c:lblAlgn val="ctr"/>
        <c:lblOffset val="100"/>
        <c:noMultiLvlLbl val="0"/>
      </c:catAx>
      <c:valAx>
        <c:axId val="128948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94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7-4F19-9F7E-EF39B0292844}"/>
            </c:ext>
          </c:extLst>
        </c:ser>
        <c:ser>
          <c:idx val="1"/>
          <c:order val="1"/>
          <c:spPr>
            <a:solidFill>
              <a:srgbClr val="EF413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157-4F19-9F7E-EF39B0292844}"/>
              </c:ext>
            </c:extLst>
          </c:dPt>
          <c:val>
            <c:numRef>
              <c:f>Sheet1!$C$2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57-4F19-9F7E-EF39B0292844}"/>
            </c:ext>
          </c:extLst>
        </c:ser>
        <c:ser>
          <c:idx val="2"/>
          <c:order val="2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157-4F19-9F7E-EF39B0292844}"/>
              </c:ext>
            </c:extLst>
          </c:dPt>
          <c:val>
            <c:numRef>
              <c:f>Sheet1!$D$2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57-4F19-9F7E-EF39B0292844}"/>
            </c:ext>
          </c:extLst>
        </c:ser>
        <c:ser>
          <c:idx val="3"/>
          <c:order val="3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57-4F19-9F7E-EF39B0292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462656"/>
        <c:axId val="131464192"/>
      </c:barChart>
      <c:catAx>
        <c:axId val="1314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464192"/>
        <c:crosses val="autoZero"/>
        <c:auto val="1"/>
        <c:lblAlgn val="ctr"/>
        <c:lblOffset val="100"/>
        <c:noMultiLvlLbl val="0"/>
      </c:catAx>
      <c:valAx>
        <c:axId val="131464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46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E2-46E0-AD32-C57DEF12699C}"/>
            </c:ext>
          </c:extLst>
        </c:ser>
        <c:ser>
          <c:idx val="1"/>
          <c:order val="1"/>
          <c:spPr>
            <a:solidFill>
              <a:srgbClr val="EF413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AE2-46E0-AD32-C57DEF12699C}"/>
              </c:ext>
            </c:extLst>
          </c:dPt>
          <c:val>
            <c:numRef>
              <c:f>Sheet1!$C$2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E2-46E0-AD32-C57DEF12699C}"/>
            </c:ext>
          </c:extLst>
        </c:ser>
        <c:ser>
          <c:idx val="2"/>
          <c:order val="2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AE2-46E0-AD32-C57DEF12699C}"/>
              </c:ext>
            </c:extLst>
          </c:dPt>
          <c:val>
            <c:numRef>
              <c:f>Sheet1!$D$2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E2-46E0-AD32-C57DEF12699C}"/>
            </c:ext>
          </c:extLst>
        </c:ser>
        <c:ser>
          <c:idx val="3"/>
          <c:order val="3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E2-46E0-AD32-C57DEF126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462656"/>
        <c:axId val="131464192"/>
      </c:barChart>
      <c:catAx>
        <c:axId val="1314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464192"/>
        <c:crosses val="autoZero"/>
        <c:auto val="1"/>
        <c:lblAlgn val="ctr"/>
        <c:lblOffset val="100"/>
        <c:noMultiLvlLbl val="0"/>
      </c:catAx>
      <c:valAx>
        <c:axId val="131464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46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97989378852209"/>
          <c:y val="0.10263048470680887"/>
          <c:w val="0.30356981697012381"/>
          <c:h val="0.794739030586382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20-4241-9447-21492E5E2CEF}"/>
              </c:ext>
            </c:extLst>
          </c:dPt>
          <c:dPt>
            <c:idx val="1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20-4241-9447-21492E5E2CE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20-4241-9447-21492E5E2CE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20-4241-9447-21492E5E2C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2024 Total all countries </c:v>
                </c:pt>
                <c:pt idx="1">
                  <c:v>2024 U.S.Only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13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20-4241-9447-21492E5E2C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490880"/>
        <c:axId val="102867520"/>
      </c:barChart>
      <c:catAx>
        <c:axId val="130490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67520"/>
        <c:crosses val="autoZero"/>
        <c:auto val="1"/>
        <c:lblAlgn val="ctr"/>
        <c:lblOffset val="100"/>
        <c:noMultiLvlLbl val="0"/>
      </c:catAx>
      <c:valAx>
        <c:axId val="102867520"/>
        <c:scaling>
          <c:orientation val="minMax"/>
          <c:max val="50"/>
        </c:scaling>
        <c:delete val="1"/>
        <c:axPos val="t"/>
        <c:numFmt formatCode="0" sourceLinked="1"/>
        <c:majorTickMark val="out"/>
        <c:minorTickMark val="none"/>
        <c:tickLblPos val="nextTo"/>
        <c:crossAx val="1304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245189168590106E-2"/>
          <c:y val="4.1128395963116925E-2"/>
          <c:w val="0.90264860938904334"/>
          <c:h val="0.917743208073766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0.08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0-40D8-836F-BE91033959B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7668AA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90-4FCA-8427-590427620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</c:v>
                </c:pt>
                <c:pt idx="1">
                  <c:v>0.35</c:v>
                </c:pt>
                <c:pt idx="2">
                  <c:v>0.3</c:v>
                </c:pt>
                <c:pt idx="3">
                  <c:v>0.34</c:v>
                </c:pt>
                <c:pt idx="4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0-40D8-836F-BE91033959B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EF413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90-4FCA-8427-590427620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Hoja1!$D$2:$D$6</c:f>
              <c:numCache>
                <c:formatCode>0%</c:formatCode>
                <c:ptCount val="5"/>
                <c:pt idx="0">
                  <c:v>0</c:v>
                </c:pt>
                <c:pt idx="1">
                  <c:v>0.27</c:v>
                </c:pt>
                <c:pt idx="2">
                  <c:v>0.25</c:v>
                </c:pt>
                <c:pt idx="3">
                  <c:v>0.32</c:v>
                </c:pt>
                <c:pt idx="4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30-40D8-836F-BE91033959B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930-40D8-836F-BE91033959B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930-40D8-836F-BE91033959B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930-40D8-836F-BE91033959B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930-40D8-836F-BE91033959B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930-40D8-836F-BE91033959BC}"/>
              </c:ext>
            </c:extLst>
          </c:dPt>
          <c:dLbls>
            <c:dLbl>
              <c:idx val="1"/>
              <c:layout>
                <c:manualLayout>
                  <c:x val="-6.9536707579254736E-3"/>
                  <c:y val="-7.4775957699871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30-40D8-836F-BE91033959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Hoja1!$E$2:$E$6</c:f>
              <c:numCache>
                <c:formatCode>0%</c:formatCode>
                <c:ptCount val="5"/>
                <c:pt idx="0">
                  <c:v>0.86</c:v>
                </c:pt>
                <c:pt idx="1">
                  <c:v>0.23</c:v>
                </c:pt>
                <c:pt idx="2">
                  <c:v>0.31</c:v>
                </c:pt>
                <c:pt idx="3">
                  <c:v>0.19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930-40D8-836F-BE91033959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609856"/>
        <c:axId val="213611648"/>
      </c:barChart>
      <c:catAx>
        <c:axId val="2136098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611648"/>
        <c:crosses val="autoZero"/>
        <c:auto val="1"/>
        <c:lblAlgn val="ctr"/>
        <c:lblOffset val="100"/>
        <c:noMultiLvlLbl val="0"/>
      </c:catAx>
      <c:valAx>
        <c:axId val="2136116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6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3028279132858846E-2"/>
                  <c:y val="2.894717950261798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00C-4CB4-98B3-81C3BD5D44A5}"/>
                </c:ext>
              </c:extLst>
            </c:dLbl>
            <c:dLbl>
              <c:idx val="4"/>
              <c:layout>
                <c:manualLayout>
                  <c:x val="1.011147301868871E-2"/>
                  <c:y val="3.6762917968324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D6-4E41-AE25-5A53A04B7728}"/>
                </c:ext>
              </c:extLst>
            </c:dLbl>
            <c:dLbl>
              <c:idx val="5"/>
              <c:layout>
                <c:manualLayout>
                  <c:x val="1.01114730186887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FD6-4E41-AE25-5A53A04B77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0.08</c:v>
                </c:pt>
                <c:pt idx="1">
                  <c:v>0.05</c:v>
                </c:pt>
                <c:pt idx="2">
                  <c:v>0.01</c:v>
                </c:pt>
                <c:pt idx="3">
                  <c:v>0.06</c:v>
                </c:pt>
                <c:pt idx="4">
                  <c:v>0.03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7C-4E5D-8C73-8FBEDF682A2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7668A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0.46</c:v>
                </c:pt>
                <c:pt idx="1">
                  <c:v>0.42</c:v>
                </c:pt>
                <c:pt idx="2">
                  <c:v>0.23</c:v>
                </c:pt>
                <c:pt idx="3">
                  <c:v>0.27</c:v>
                </c:pt>
                <c:pt idx="4">
                  <c:v>0.15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7C-4E5D-8C73-8FBEDF682A2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EF413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F41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7C-4E5D-8C73-8FBEDF682A22}"/>
              </c:ext>
            </c:extLst>
          </c:dPt>
          <c:dPt>
            <c:idx val="1"/>
            <c:invertIfNegative val="0"/>
            <c:bubble3D val="0"/>
            <c:spPr>
              <a:solidFill>
                <a:srgbClr val="EF41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7C-4E5D-8C73-8FBEDF682A22}"/>
              </c:ext>
            </c:extLst>
          </c:dPt>
          <c:dPt>
            <c:idx val="2"/>
            <c:invertIfNegative val="0"/>
            <c:bubble3D val="0"/>
            <c:spPr>
              <a:solidFill>
                <a:srgbClr val="EF41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7C-4E5D-8C73-8FBEDF682A22}"/>
              </c:ext>
            </c:extLst>
          </c:dPt>
          <c:dPt>
            <c:idx val="3"/>
            <c:invertIfNegative val="0"/>
            <c:bubble3D val="0"/>
            <c:spPr>
              <a:solidFill>
                <a:srgbClr val="EF41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7C-4E5D-8C73-8FBEDF682A22}"/>
              </c:ext>
            </c:extLst>
          </c:dPt>
          <c:dPt>
            <c:idx val="4"/>
            <c:invertIfNegative val="0"/>
            <c:bubble3D val="0"/>
            <c:spPr>
              <a:solidFill>
                <a:srgbClr val="EF41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D7C-4E5D-8C73-8FBEDF682A22}"/>
              </c:ext>
            </c:extLst>
          </c:dPt>
          <c:dPt>
            <c:idx val="5"/>
            <c:invertIfNegative val="0"/>
            <c:bubble3D val="0"/>
            <c:spPr>
              <a:solidFill>
                <a:srgbClr val="EF41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D7C-4E5D-8C73-8FBEDF682A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0.34</c:v>
                </c:pt>
                <c:pt idx="1">
                  <c:v>0.31</c:v>
                </c:pt>
                <c:pt idx="2">
                  <c:v>0.18</c:v>
                </c:pt>
                <c:pt idx="3">
                  <c:v>0.44</c:v>
                </c:pt>
                <c:pt idx="4">
                  <c:v>0.24</c:v>
                </c:pt>
                <c:pt idx="5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D7C-4E5D-8C73-8FBEDF682A22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D7C-4E5D-8C73-8FBEDF682A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Hoja1!$E$2:$E$7</c:f>
              <c:numCache>
                <c:formatCode>0%</c:formatCode>
                <c:ptCount val="6"/>
                <c:pt idx="0">
                  <c:v>0.02</c:v>
                </c:pt>
                <c:pt idx="1">
                  <c:v>0.03</c:v>
                </c:pt>
                <c:pt idx="2">
                  <c:v>0.49</c:v>
                </c:pt>
                <c:pt idx="3">
                  <c:v>0.23</c:v>
                </c:pt>
                <c:pt idx="4">
                  <c:v>0.5</c:v>
                </c:pt>
                <c:pt idx="5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D7C-4E5D-8C73-8FBEDF682A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553152"/>
        <c:axId val="213554688"/>
      </c:barChart>
      <c:catAx>
        <c:axId val="2135531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554688"/>
        <c:crosses val="autoZero"/>
        <c:auto val="1"/>
        <c:lblAlgn val="ctr"/>
        <c:lblOffset val="100"/>
        <c:noMultiLvlLbl val="0"/>
      </c:catAx>
      <c:valAx>
        <c:axId val="213554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55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88201668141482"/>
          <c:y val="3.3651298357180712E-2"/>
          <c:w val="0.75749064442478009"/>
          <c:h val="0.932697403285638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No Education</c:v>
                </c:pt>
                <c:pt idx="1">
                  <c:v>Primary</c:v>
                </c:pt>
                <c:pt idx="2">
                  <c:v>Secondary</c:v>
                </c:pt>
                <c:pt idx="3">
                  <c:v>High level</c:v>
                </c:pt>
                <c:pt idx="4">
                  <c:v>Master PhD</c:v>
                </c:pt>
                <c:pt idx="5">
                  <c:v>Refused/Dk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0.26</c:v>
                </c:pt>
                <c:pt idx="1">
                  <c:v>0.2</c:v>
                </c:pt>
                <c:pt idx="2">
                  <c:v>0.16</c:v>
                </c:pt>
                <c:pt idx="3">
                  <c:v>0.12</c:v>
                </c:pt>
                <c:pt idx="4">
                  <c:v>0.06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4-4633-B062-E0E241F8E7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No Education</c:v>
                </c:pt>
                <c:pt idx="1">
                  <c:v>Primary</c:v>
                </c:pt>
                <c:pt idx="2">
                  <c:v>Secondary</c:v>
                </c:pt>
                <c:pt idx="3">
                  <c:v>High level</c:v>
                </c:pt>
                <c:pt idx="4">
                  <c:v>Master PhD</c:v>
                </c:pt>
                <c:pt idx="5">
                  <c:v>Refused/Dk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0.62</c:v>
                </c:pt>
                <c:pt idx="1">
                  <c:v>0.76</c:v>
                </c:pt>
                <c:pt idx="2">
                  <c:v>0.8</c:v>
                </c:pt>
                <c:pt idx="3">
                  <c:v>0.83</c:v>
                </c:pt>
                <c:pt idx="4">
                  <c:v>0.93</c:v>
                </c:pt>
                <c:pt idx="5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4-4633-B062-E0E241F8E7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5"/>
              <c:layout>
                <c:manualLayout>
                  <c:x val="-1.7054118723139701E-2"/>
                  <c:y val="1.15926806265332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DB-41D5-894D-BE52374850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No Education</c:v>
                </c:pt>
                <c:pt idx="1">
                  <c:v>Primary</c:v>
                </c:pt>
                <c:pt idx="2">
                  <c:v>Secondary</c:v>
                </c:pt>
                <c:pt idx="3">
                  <c:v>High level</c:v>
                </c:pt>
                <c:pt idx="4">
                  <c:v>Master PhD</c:v>
                </c:pt>
                <c:pt idx="5">
                  <c:v>Refused/Dk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0.12</c:v>
                </c:pt>
                <c:pt idx="1">
                  <c:v>0.05</c:v>
                </c:pt>
                <c:pt idx="2">
                  <c:v>0.03</c:v>
                </c:pt>
                <c:pt idx="3">
                  <c:v>0.05</c:v>
                </c:pt>
                <c:pt idx="4">
                  <c:v>0.02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34-4633-B062-E0E241F8E7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93570304"/>
        <c:axId val="132186112"/>
      </c:barChart>
      <c:catAx>
        <c:axId val="1935703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2186112"/>
        <c:crosses val="autoZero"/>
        <c:auto val="1"/>
        <c:lblAlgn val="ctr"/>
        <c:lblOffset val="100"/>
        <c:noMultiLvlLbl val="0"/>
      </c:catAx>
      <c:valAx>
        <c:axId val="13218611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93570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EL PRIMERO RESALTA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57-47B0-9EB7-D31E09C9573A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57-47B0-9EB7-D31E09C9573A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57-47B0-9EB7-D31E09C9573A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57-47B0-9EB7-D31E09C957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dn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0.13</c:v>
                </c:pt>
                <c:pt idx="1">
                  <c:v>0.84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57-47B0-9EB7-D31E09C957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6-42BE-A286-59249A7987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DE6-42BE-A286-59249A7987A0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E6-42BE-A286-59249A7987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E6-42BE-A286-59249A7987A0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E6-42BE-A286-59249A798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946560"/>
        <c:axId val="128948096"/>
      </c:barChart>
      <c:catAx>
        <c:axId val="12894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48096"/>
        <c:crosses val="autoZero"/>
        <c:auto val="1"/>
        <c:lblAlgn val="ctr"/>
        <c:lblOffset val="100"/>
        <c:noMultiLvlLbl val="0"/>
      </c:catAx>
      <c:valAx>
        <c:axId val="128948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94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90408313316005E-2"/>
          <c:y val="4.6234778018457504E-2"/>
          <c:w val="0.86006238593131135"/>
          <c:h val="0.88441305495385625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3-49EB-B72A-649624814448}"/>
            </c:ext>
          </c:extLst>
        </c:ser>
        <c:ser>
          <c:idx val="1"/>
          <c:order val="1"/>
          <c:spPr>
            <a:solidFill>
              <a:srgbClr val="7668A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553-49EB-B72A-649624814448}"/>
              </c:ext>
            </c:extLst>
          </c:dPt>
          <c:val>
            <c:numRef>
              <c:f>Sheet1!$C$2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53-49EB-B72A-649624814448}"/>
            </c:ext>
          </c:extLst>
        </c:ser>
        <c:ser>
          <c:idx val="2"/>
          <c:order val="2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F41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553-49EB-B72A-649624814448}"/>
              </c:ext>
            </c:extLst>
          </c:dPt>
          <c:val>
            <c:numRef>
              <c:f>Sheet1!$D$2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53-49EB-B72A-649624814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462656"/>
        <c:axId val="131464192"/>
      </c:barChart>
      <c:catAx>
        <c:axId val="1314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464192"/>
        <c:crosses val="autoZero"/>
        <c:auto val="1"/>
        <c:lblAlgn val="ctr"/>
        <c:lblOffset val="100"/>
        <c:noMultiLvlLbl val="0"/>
      </c:catAx>
      <c:valAx>
        <c:axId val="131464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46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88201668141482"/>
          <c:y val="3.3651298357180712E-2"/>
          <c:w val="0.75749064442478009"/>
          <c:h val="0.932697403285638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Education</c:v>
                </c:pt>
                <c:pt idx="1">
                  <c:v>Primary</c:v>
                </c:pt>
                <c:pt idx="2">
                  <c:v>Secondary</c:v>
                </c:pt>
                <c:pt idx="3">
                  <c:v>High level</c:v>
                </c:pt>
                <c:pt idx="4">
                  <c:v>Master PhD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0.25</c:v>
                </c:pt>
                <c:pt idx="2">
                  <c:v>0.11</c:v>
                </c:pt>
                <c:pt idx="3">
                  <c:v>0.12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A-4BC5-8040-9D597B5E6A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Education</c:v>
                </c:pt>
                <c:pt idx="1">
                  <c:v>Primary</c:v>
                </c:pt>
                <c:pt idx="2">
                  <c:v>Secondary</c:v>
                </c:pt>
                <c:pt idx="3">
                  <c:v>High level</c:v>
                </c:pt>
                <c:pt idx="4">
                  <c:v>Master PhD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0.54</c:v>
                </c:pt>
                <c:pt idx="1">
                  <c:v>0.75</c:v>
                </c:pt>
                <c:pt idx="2">
                  <c:v>0.84</c:v>
                </c:pt>
                <c:pt idx="3">
                  <c:v>0.85</c:v>
                </c:pt>
                <c:pt idx="4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FA-4BC5-8040-9D597B5E6A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1.3727187108405866E-2"/>
                  <c:y val="-6.1777737342934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5B-4E57-9695-8ABF4F000E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No Education</c:v>
                </c:pt>
                <c:pt idx="1">
                  <c:v>Primary</c:v>
                </c:pt>
                <c:pt idx="2">
                  <c:v>Secondary</c:v>
                </c:pt>
                <c:pt idx="3">
                  <c:v>High level</c:v>
                </c:pt>
                <c:pt idx="4">
                  <c:v>Master PhD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0.16</c:v>
                </c:pt>
                <c:pt idx="1">
                  <c:v>0</c:v>
                </c:pt>
                <c:pt idx="2">
                  <c:v>0.05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B-4E57-9695-8ABF4F000E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93570304"/>
        <c:axId val="132186112"/>
      </c:barChart>
      <c:catAx>
        <c:axId val="1935703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2186112"/>
        <c:crosses val="autoZero"/>
        <c:auto val="1"/>
        <c:lblAlgn val="ctr"/>
        <c:lblOffset val="100"/>
        <c:noMultiLvlLbl val="0"/>
      </c:catAx>
      <c:valAx>
        <c:axId val="13218611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93570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88201668141482"/>
          <c:y val="3.3651298357180712E-2"/>
          <c:w val="0.75749064442478009"/>
          <c:h val="0.932697403285638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Full</c:v>
                </c:pt>
                <c:pt idx="1">
                  <c:v>Part-time</c:v>
                </c:pt>
                <c:pt idx="2">
                  <c:v>Unemployed</c:v>
                </c:pt>
                <c:pt idx="3">
                  <c:v>Student</c:v>
                </c:pt>
                <c:pt idx="4">
                  <c:v>Housewife</c:v>
                </c:pt>
                <c:pt idx="5">
                  <c:v>Retired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0.13</c:v>
                </c:pt>
                <c:pt idx="1">
                  <c:v>0.17</c:v>
                </c:pt>
                <c:pt idx="2">
                  <c:v>0.21</c:v>
                </c:pt>
                <c:pt idx="3">
                  <c:v>7.0000000000000007E-2</c:v>
                </c:pt>
                <c:pt idx="4">
                  <c:v>0.16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9B-4CE7-A909-F38F8B5C3D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Full</c:v>
                </c:pt>
                <c:pt idx="1">
                  <c:v>Part-time</c:v>
                </c:pt>
                <c:pt idx="2">
                  <c:v>Unemployed</c:v>
                </c:pt>
                <c:pt idx="3">
                  <c:v>Student</c:v>
                </c:pt>
                <c:pt idx="4">
                  <c:v>Housewife</c:v>
                </c:pt>
                <c:pt idx="5">
                  <c:v>Retired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0.84</c:v>
                </c:pt>
                <c:pt idx="1">
                  <c:v>0.77</c:v>
                </c:pt>
                <c:pt idx="2">
                  <c:v>0.7</c:v>
                </c:pt>
                <c:pt idx="3">
                  <c:v>0.88</c:v>
                </c:pt>
                <c:pt idx="4">
                  <c:v>0.79</c:v>
                </c:pt>
                <c:pt idx="5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9B-4CE7-A909-F38F8B5C3D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2.8550022514439227E-3"/>
                  <c:y val="-6.3873661937652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5C-4437-913A-873C89137633}"/>
                </c:ext>
              </c:extLst>
            </c:dLbl>
            <c:dLbl>
              <c:idx val="5"/>
              <c:layout>
                <c:manualLayout>
                  <c:x val="-1.20902062665348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50-4566-A995-E8A90880C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Full</c:v>
                </c:pt>
                <c:pt idx="1">
                  <c:v>Part-time</c:v>
                </c:pt>
                <c:pt idx="2">
                  <c:v>Unemployed</c:v>
                </c:pt>
                <c:pt idx="3">
                  <c:v>Student</c:v>
                </c:pt>
                <c:pt idx="4">
                  <c:v>Housewife</c:v>
                </c:pt>
                <c:pt idx="5">
                  <c:v>Retired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0.03</c:v>
                </c:pt>
                <c:pt idx="1">
                  <c:v>0.06</c:v>
                </c:pt>
                <c:pt idx="2">
                  <c:v>0.1</c:v>
                </c:pt>
                <c:pt idx="3">
                  <c:v>0.06</c:v>
                </c:pt>
                <c:pt idx="4">
                  <c:v>0.06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5C-4437-913A-873C891376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93570304"/>
        <c:axId val="132186112"/>
      </c:barChart>
      <c:catAx>
        <c:axId val="1935703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2186112"/>
        <c:crosses val="autoZero"/>
        <c:auto val="1"/>
        <c:lblAlgn val="ctr"/>
        <c:lblOffset val="100"/>
        <c:noMultiLvlLbl val="0"/>
      </c:catAx>
      <c:valAx>
        <c:axId val="13218611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93570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98046084692853E-2"/>
          <c:y val="6.7059427516954415E-2"/>
          <c:w val="0.8519547846721901"/>
          <c:h val="0.8795595621470445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EL PRIMERO RESALTA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57-47B0-9EB7-D31E09C9573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57-47B0-9EB7-D31E09C9573A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C57-47B0-9EB7-D31E09C9573A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57-47B0-9EB7-D31E09C957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dn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0.08</c:v>
                </c:pt>
                <c:pt idx="1">
                  <c:v>0.9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57-47B0-9EB7-D31E09C957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6-42BE-A286-59249A7987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DE6-42BE-A286-59249A7987A0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E6-42BE-A286-59249A7987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E6-42BE-A286-59249A7987A0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E6-42BE-A286-59249A798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946560"/>
        <c:axId val="128948096"/>
      </c:barChart>
      <c:catAx>
        <c:axId val="12894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48096"/>
        <c:crosses val="autoZero"/>
        <c:auto val="1"/>
        <c:lblAlgn val="ctr"/>
        <c:lblOffset val="100"/>
        <c:noMultiLvlLbl val="0"/>
      </c:catAx>
      <c:valAx>
        <c:axId val="128948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94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97989378852209"/>
          <c:y val="0.10263048470680887"/>
          <c:w val="0.50021677617550198"/>
          <c:h val="0.794739030586382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99-4B4D-B41A-D24985A86D00}"/>
              </c:ext>
            </c:extLst>
          </c:dPt>
          <c:dPt>
            <c:idx val="1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99-4B4D-B41A-D24985A86D0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C99-4B4D-B41A-D24985A86D0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C99-4B4D-B41A-D24985A86D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2024 Total all countries </c:v>
                </c:pt>
                <c:pt idx="1">
                  <c:v>2024 U.S.Only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40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99-4B4D-B41A-D24985A86D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490880"/>
        <c:axId val="102867520"/>
      </c:barChart>
      <c:catAx>
        <c:axId val="130490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67520"/>
        <c:crosses val="autoZero"/>
        <c:auto val="1"/>
        <c:lblAlgn val="ctr"/>
        <c:lblOffset val="100"/>
        <c:noMultiLvlLbl val="0"/>
      </c:catAx>
      <c:valAx>
        <c:axId val="10286752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1304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83630400626845E-2"/>
          <c:y val="9.212972504048917E-3"/>
          <c:w val="0.88715077932201614"/>
          <c:h val="0.91305752861216805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13-4539-9091-76F90DA10348}"/>
            </c:ext>
          </c:extLst>
        </c:ser>
        <c:ser>
          <c:idx val="1"/>
          <c:order val="1"/>
          <c:spPr>
            <a:solidFill>
              <a:srgbClr val="E0861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013-4539-9091-76F90DA10348}"/>
              </c:ext>
            </c:extLst>
          </c:dPt>
          <c:val>
            <c:numRef>
              <c:f>Sheet1!$C$2</c:f>
              <c:numCache>
                <c:formatCode>0%</c:formatCode>
                <c:ptCount val="1"/>
                <c:pt idx="0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13-4539-9091-76F90DA10348}"/>
            </c:ext>
          </c:extLst>
        </c:ser>
        <c:ser>
          <c:idx val="2"/>
          <c:order val="2"/>
          <c:spPr>
            <a:solidFill>
              <a:srgbClr val="EF413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F41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013-4539-9091-76F90DA10348}"/>
              </c:ext>
            </c:extLst>
          </c:dPt>
          <c:val>
            <c:numRef>
              <c:f>Sheet1!$D$2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13-4539-9091-76F90DA10348}"/>
            </c:ext>
          </c:extLst>
        </c:ser>
        <c:ser>
          <c:idx val="3"/>
          <c:order val="3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D013-4539-9091-76F90DA10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462656"/>
        <c:axId val="131464192"/>
      </c:barChart>
      <c:catAx>
        <c:axId val="1314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464192"/>
        <c:crosses val="autoZero"/>
        <c:auto val="1"/>
        <c:lblAlgn val="ctr"/>
        <c:lblOffset val="100"/>
        <c:noMultiLvlLbl val="0"/>
      </c:catAx>
      <c:valAx>
        <c:axId val="131464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46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195255560657514E-2"/>
          <c:y val="2.8059551645977034E-2"/>
          <c:w val="0.95368257153600944"/>
          <c:h val="0.879714730520688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EF413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18-34</c:v>
                </c:pt>
                <c:pt idx="1">
                  <c:v>65+</c:v>
                </c:pt>
                <c:pt idx="3">
                  <c:v>18-34</c:v>
                </c:pt>
                <c:pt idx="4">
                  <c:v>65+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0.23</c:v>
                </c:pt>
                <c:pt idx="1">
                  <c:v>0.06</c:v>
                </c:pt>
                <c:pt idx="3">
                  <c:v>0.11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0-40A3-B2C5-CEC51FCE3D4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0861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18-34</c:v>
                </c:pt>
                <c:pt idx="1">
                  <c:v>65+</c:v>
                </c:pt>
                <c:pt idx="3">
                  <c:v>18-34</c:v>
                </c:pt>
                <c:pt idx="4">
                  <c:v>65+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0.77</c:v>
                </c:pt>
                <c:pt idx="1">
                  <c:v>0.93</c:v>
                </c:pt>
                <c:pt idx="3">
                  <c:v>0.87</c:v>
                </c:pt>
                <c:pt idx="4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0-40A3-B2C5-CEC51FCE3D4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DK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18-34</c:v>
                </c:pt>
                <c:pt idx="1">
                  <c:v>65+</c:v>
                </c:pt>
                <c:pt idx="3">
                  <c:v>18-34</c:v>
                </c:pt>
                <c:pt idx="4">
                  <c:v>65+</c:v>
                </c:pt>
              </c:strCache>
            </c:strRef>
          </c:cat>
          <c:val>
            <c:numRef>
              <c:f>Hoja1!$D$2:$D$6</c:f>
              <c:numCache>
                <c:formatCode>0%</c:formatCode>
                <c:ptCount val="5"/>
                <c:pt idx="0">
                  <c:v>0</c:v>
                </c:pt>
                <c:pt idx="1">
                  <c:v>0.01</c:v>
                </c:pt>
                <c:pt idx="3">
                  <c:v>0.03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0-40A3-B2C5-CEC51FCE3D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389439488"/>
        <c:axId val="387747200"/>
      </c:barChart>
      <c:catAx>
        <c:axId val="389439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87747200"/>
        <c:crosses val="autoZero"/>
        <c:auto val="1"/>
        <c:lblAlgn val="ctr"/>
        <c:lblOffset val="0"/>
        <c:noMultiLvlLbl val="0"/>
      </c:catAx>
      <c:valAx>
        <c:axId val="3877472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8943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EF413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4850191531506855E-3"/>
                  <c:y val="-1.0001130048946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A3-44F5-9C3B-C5FA70212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0.14000000000000001</c:v>
                </c:pt>
                <c:pt idx="2">
                  <c:v>0.05</c:v>
                </c:pt>
                <c:pt idx="3">
                  <c:v>0.05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B-4570-A4E0-7FA22079DFA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0861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0.39</c:v>
                </c:pt>
                <c:pt idx="1">
                  <c:v>0.86</c:v>
                </c:pt>
                <c:pt idx="2">
                  <c:v>0.94</c:v>
                </c:pt>
                <c:pt idx="3">
                  <c:v>0.94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3B-4570-A4E0-7FA22079DFA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DK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Hoja1!$D$2:$D$6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0.01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E3B-4570-A4E0-7FA22079DF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609856"/>
        <c:axId val="213611648"/>
      </c:barChart>
      <c:catAx>
        <c:axId val="2136098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611648"/>
        <c:crosses val="autoZero"/>
        <c:auto val="1"/>
        <c:lblAlgn val="ctr"/>
        <c:lblOffset val="100"/>
        <c:noMultiLvlLbl val="0"/>
      </c:catAx>
      <c:valAx>
        <c:axId val="2136116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6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07540106852527E-2"/>
          <c:y val="4.0439209765157323E-2"/>
          <c:w val="0.9258491978629495"/>
          <c:h val="0.911768996876020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EF413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2.4233681382426573E-2"/>
                  <c:y val="6.0692922010551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A2-47F5-9D99-9F0F3C1B5CE3}"/>
                </c:ext>
              </c:extLst>
            </c:dLbl>
            <c:dLbl>
              <c:idx val="5"/>
              <c:layout>
                <c:manualLayout>
                  <c:x val="1.8819838798314708E-2"/>
                  <c:y val="9.557940474102520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A2-47F5-9D99-9F0F3C1B5C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0.09</c:v>
                </c:pt>
                <c:pt idx="1">
                  <c:v>0.11</c:v>
                </c:pt>
                <c:pt idx="2">
                  <c:v>0.12</c:v>
                </c:pt>
                <c:pt idx="3">
                  <c:v>0.21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A2-47F5-9D99-9F0F3C1B5CE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0861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0.86</c:v>
                </c:pt>
                <c:pt idx="1">
                  <c:v>0.88</c:v>
                </c:pt>
                <c:pt idx="2">
                  <c:v>0.88</c:v>
                </c:pt>
                <c:pt idx="3">
                  <c:v>0.79</c:v>
                </c:pt>
                <c:pt idx="4">
                  <c:v>0.96</c:v>
                </c:pt>
                <c:pt idx="5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A2-47F5-9D99-9F0F3C1B5CE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DK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0.02</c:v>
                </c:pt>
                <c:pt idx="1">
                  <c:v>0.02</c:v>
                </c:pt>
                <c:pt idx="2">
                  <c:v>0.01</c:v>
                </c:pt>
                <c:pt idx="3">
                  <c:v>0</c:v>
                </c:pt>
                <c:pt idx="4">
                  <c:v>0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A2-47F5-9D99-9F0F3C1B5C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553152"/>
        <c:axId val="213554688"/>
      </c:barChart>
      <c:catAx>
        <c:axId val="2135531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554688"/>
        <c:crosses val="autoZero"/>
        <c:auto val="1"/>
        <c:lblAlgn val="ctr"/>
        <c:lblOffset val="100"/>
        <c:noMultiLvlLbl val="0"/>
      </c:catAx>
      <c:valAx>
        <c:axId val="213554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55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30514143688772"/>
          <c:y val="3.3651298357180712E-2"/>
          <c:w val="0.82206752400784688"/>
          <c:h val="0.9326974032856385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1.3676512080201077E-2"/>
                  <c:y val="-5.60666777060219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3D-41BA-B7EC-03658BDA49EB}"/>
                </c:ext>
              </c:extLst>
            </c:dLbl>
            <c:dLbl>
              <c:idx val="4"/>
              <c:layout>
                <c:manualLayout>
                  <c:x val="2.583074489156341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FD-4777-96AB-04F6E6935D36}"/>
                </c:ext>
              </c:extLst>
            </c:dLbl>
            <c:dLbl>
              <c:idx val="5"/>
              <c:layout>
                <c:manualLayout>
                  <c:x val="2.5830744891563413E-2"/>
                  <c:y val="9.9580368327866365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FD-4777-96AB-04F6E6935D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0.24</c:v>
                </c:pt>
                <c:pt idx="1">
                  <c:v>0.14000000000000001</c:v>
                </c:pt>
                <c:pt idx="2">
                  <c:v>0.1</c:v>
                </c:pt>
                <c:pt idx="3">
                  <c:v>0.05</c:v>
                </c:pt>
                <c:pt idx="4">
                  <c:v>0.03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3D-41BA-B7EC-03658BDA49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0.73</c:v>
                </c:pt>
                <c:pt idx="1">
                  <c:v>0.85</c:v>
                </c:pt>
                <c:pt idx="2">
                  <c:v>0.88</c:v>
                </c:pt>
                <c:pt idx="3">
                  <c:v>0.91</c:v>
                </c:pt>
                <c:pt idx="4">
                  <c:v>0.96</c:v>
                </c:pt>
                <c:pt idx="5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3D-41BA-B7EC-03658BDA49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DK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0.03</c:v>
                </c:pt>
                <c:pt idx="1">
                  <c:v>0.01</c:v>
                </c:pt>
                <c:pt idx="2">
                  <c:v>0.02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3D-41BA-B7EC-03658BDA49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93570304"/>
        <c:axId val="132186112"/>
      </c:barChart>
      <c:catAx>
        <c:axId val="1935703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2186112"/>
        <c:crosses val="autoZero"/>
        <c:auto val="1"/>
        <c:lblAlgn val="ctr"/>
        <c:lblOffset val="100"/>
        <c:noMultiLvlLbl val="0"/>
      </c:catAx>
      <c:valAx>
        <c:axId val="13218611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93570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EL PRIMERO RESALTA</c:v>
                </c:pt>
              </c:strCache>
            </c:strRef>
          </c:tx>
          <c:dPt>
            <c:idx val="0"/>
            <c:bubble3D val="0"/>
            <c:spPr>
              <a:solidFill>
                <a:srgbClr val="1E7D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46-49EB-9B00-FD11F99EC35C}"/>
              </c:ext>
            </c:extLst>
          </c:dPt>
          <c:dPt>
            <c:idx val="1"/>
            <c:bubble3D val="0"/>
            <c:spPr>
              <a:solidFill>
                <a:srgbClr val="EF41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46-49EB-9B00-FD11F99EC35C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46-49EB-9B00-FD11F99EC35C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46-49EB-9B00-FD11F99EC3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dn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0.64</c:v>
                </c:pt>
                <c:pt idx="1">
                  <c:v>0.28999999999999998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46-49EB-9B00-FD11F99EC3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4804738688590216E-2"/>
          <c:w val="0.98754762910572302"/>
          <c:h val="0.9192246370474914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E-4FAD-86FF-EBCF77AB46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rgbClr val="EF413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F41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5FE-4FAD-86FF-EBCF77AB46DF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FE-4FAD-86FF-EBCF77AB46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1E7DA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7D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5FE-4FAD-86FF-EBCF77AB46DF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FE-4FAD-86FF-EBCF77AB4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2"/>
        <c:overlap val="100"/>
        <c:axId val="128946560"/>
        <c:axId val="128948096"/>
      </c:barChart>
      <c:catAx>
        <c:axId val="12894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48096"/>
        <c:crosses val="autoZero"/>
        <c:auto val="1"/>
        <c:lblAlgn val="ctr"/>
        <c:lblOffset val="100"/>
        <c:noMultiLvlLbl val="0"/>
      </c:catAx>
      <c:valAx>
        <c:axId val="128948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94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68755381700998E-2"/>
          <c:y val="7.0905067166897928E-2"/>
          <c:w val="0.86006238593131135"/>
          <c:h val="0.92294203663590413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BB-436B-B843-A6E4571227B0}"/>
              </c:ext>
            </c:extLst>
          </c:dPt>
          <c:val>
            <c:numRef>
              <c:f>Sheet1!$B$2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C7-498A-A46F-ED4CAC48C239}"/>
            </c:ext>
          </c:extLst>
        </c:ser>
        <c:ser>
          <c:idx val="1"/>
          <c:order val="1"/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7C7-498A-A46F-ED4CAC48C239}"/>
              </c:ext>
            </c:extLst>
          </c:dPt>
          <c:val>
            <c:numRef>
              <c:f>Sheet1!$C$2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C7-498A-A46F-ED4CAC48C239}"/>
            </c:ext>
          </c:extLst>
        </c:ser>
        <c:ser>
          <c:idx val="2"/>
          <c:order val="2"/>
          <c:spPr>
            <a:solidFill>
              <a:srgbClr val="EF413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F41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7C7-498A-A46F-ED4CAC48C239}"/>
              </c:ext>
            </c:extLst>
          </c:dPt>
          <c:val>
            <c:numRef>
              <c:f>Sheet1!$D$2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C7-498A-A46F-ED4CAC48C239}"/>
            </c:ext>
          </c:extLst>
        </c:ser>
        <c:ser>
          <c:idx val="3"/>
          <c:order val="3"/>
          <c:spPr>
            <a:solidFill>
              <a:srgbClr val="1E7DAD"/>
            </a:solidFill>
            <a:ln>
              <a:noFill/>
            </a:ln>
            <a:effectLst/>
          </c:spPr>
          <c:invertIfNegative val="0"/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C7-498A-A46F-ED4CAC48C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overlap val="100"/>
        <c:axId val="131462656"/>
        <c:axId val="131464192"/>
      </c:barChart>
      <c:catAx>
        <c:axId val="1314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464192"/>
        <c:crosses val="autoZero"/>
        <c:auto val="1"/>
        <c:lblAlgn val="ctr"/>
        <c:lblOffset val="100"/>
        <c:noMultiLvlLbl val="0"/>
      </c:catAx>
      <c:valAx>
        <c:axId val="131464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46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435660961046701E-2"/>
          <c:y val="1.6415013170232261E-2"/>
          <c:w val="0.94184282150024601"/>
          <c:h val="0.872708221006175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1E7D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18-34</c:v>
                </c:pt>
                <c:pt idx="1">
                  <c:v>65+</c:v>
                </c:pt>
                <c:pt idx="3">
                  <c:v>18-34</c:v>
                </c:pt>
                <c:pt idx="4">
                  <c:v>65+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0.33</c:v>
                </c:pt>
                <c:pt idx="1">
                  <c:v>0.59</c:v>
                </c:pt>
                <c:pt idx="3">
                  <c:v>0.68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3A-44DA-92AC-86B67F652F0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F413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18-34</c:v>
                </c:pt>
                <c:pt idx="1">
                  <c:v>65+</c:v>
                </c:pt>
                <c:pt idx="3">
                  <c:v>18-34</c:v>
                </c:pt>
                <c:pt idx="4">
                  <c:v>65+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0.63</c:v>
                </c:pt>
                <c:pt idx="1">
                  <c:v>0.31</c:v>
                </c:pt>
                <c:pt idx="3">
                  <c:v>0.24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3A-44DA-92AC-86B67F652F0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DK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18-34</c:v>
                </c:pt>
                <c:pt idx="1">
                  <c:v>65+</c:v>
                </c:pt>
                <c:pt idx="3">
                  <c:v>18-34</c:v>
                </c:pt>
                <c:pt idx="4">
                  <c:v>65+</c:v>
                </c:pt>
              </c:strCache>
            </c:strRef>
          </c:cat>
          <c:val>
            <c:numRef>
              <c:f>Hoja1!$D$2:$D$6</c:f>
              <c:numCache>
                <c:formatCode>0%</c:formatCode>
                <c:ptCount val="5"/>
                <c:pt idx="0">
                  <c:v>0.05</c:v>
                </c:pt>
                <c:pt idx="1">
                  <c:v>0.1</c:v>
                </c:pt>
                <c:pt idx="3">
                  <c:v>0.08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3A-44DA-92AC-86B67F652F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389439488"/>
        <c:axId val="387747200"/>
      </c:barChart>
      <c:catAx>
        <c:axId val="389439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387747200"/>
        <c:crosses val="autoZero"/>
        <c:auto val="1"/>
        <c:lblAlgn val="ctr"/>
        <c:lblOffset val="0"/>
        <c:noMultiLvlLbl val="0"/>
      </c:catAx>
      <c:valAx>
        <c:axId val="3877472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89439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07540106852527E-2"/>
          <c:y val="4.0439209765157323E-2"/>
          <c:w val="0.9258491978629495"/>
          <c:h val="0.8639772035171980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1E7D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0.71</c:v>
                </c:pt>
                <c:pt idx="1">
                  <c:v>0.59</c:v>
                </c:pt>
                <c:pt idx="2">
                  <c:v>0.45</c:v>
                </c:pt>
                <c:pt idx="3">
                  <c:v>0.36</c:v>
                </c:pt>
                <c:pt idx="4">
                  <c:v>0.48</c:v>
                </c:pt>
                <c:pt idx="5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F-4BF2-91C5-6A81585D37E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F41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0.24</c:v>
                </c:pt>
                <c:pt idx="1">
                  <c:v>0.33</c:v>
                </c:pt>
                <c:pt idx="2">
                  <c:v>0.46</c:v>
                </c:pt>
                <c:pt idx="3">
                  <c:v>0.6</c:v>
                </c:pt>
                <c:pt idx="4">
                  <c:v>0.33</c:v>
                </c:pt>
                <c:pt idx="5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EF-4BF2-91C5-6A81585D37E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DK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EF-4BF2-91C5-6A81585D37E5}"/>
              </c:ext>
            </c:extLst>
          </c:dPt>
          <c:dPt>
            <c:idx val="1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EF-4BF2-91C5-6A81585D37E5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EF-4BF2-91C5-6A81585D37E5}"/>
              </c:ext>
            </c:extLst>
          </c:dPt>
          <c:dPt>
            <c:idx val="3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0EF-4BF2-91C5-6A81585D37E5}"/>
              </c:ext>
            </c:extLst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0EF-4BF2-91C5-6A81585D37E5}"/>
              </c:ext>
            </c:extLst>
          </c:dPt>
          <c:dPt>
            <c:idx val="5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0EF-4BF2-91C5-6A81585D37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0.05</c:v>
                </c:pt>
                <c:pt idx="1">
                  <c:v>0.08</c:v>
                </c:pt>
                <c:pt idx="2">
                  <c:v>0.09</c:v>
                </c:pt>
                <c:pt idx="3">
                  <c:v>0.05</c:v>
                </c:pt>
                <c:pt idx="4">
                  <c:v>0.19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0EF-4BF2-91C5-6A81585D3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553152"/>
        <c:axId val="213554688"/>
      </c:barChart>
      <c:catAx>
        <c:axId val="2135531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554688"/>
        <c:crosses val="autoZero"/>
        <c:auto val="1"/>
        <c:lblAlgn val="ctr"/>
        <c:lblOffset val="100"/>
        <c:noMultiLvlLbl val="0"/>
      </c:catAx>
      <c:valAx>
        <c:axId val="213554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55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97989378852209"/>
          <c:y val="0.10263048470680887"/>
          <c:w val="0.30356981697012381"/>
          <c:h val="0.794739030586382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EF-4553-BA3F-B5FFC76A7B02}"/>
              </c:ext>
            </c:extLst>
          </c:dPt>
          <c:dPt>
            <c:idx val="1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EF-4553-BA3F-B5FFC76A7B0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EF-4553-BA3F-B5FFC76A7B0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EF-4553-BA3F-B5FFC76A7B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2024 Total all countries </c:v>
                </c:pt>
                <c:pt idx="1">
                  <c:v>2024 U.S.Only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37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EF-4553-BA3F-B5FFC76A7B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490880"/>
        <c:axId val="102867520"/>
      </c:barChart>
      <c:catAx>
        <c:axId val="130490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67520"/>
        <c:crosses val="autoZero"/>
        <c:auto val="1"/>
        <c:lblAlgn val="ctr"/>
        <c:lblOffset val="100"/>
        <c:noMultiLvlLbl val="0"/>
      </c:catAx>
      <c:valAx>
        <c:axId val="102867520"/>
        <c:scaling>
          <c:orientation val="minMax"/>
          <c:max val="50"/>
        </c:scaling>
        <c:delete val="1"/>
        <c:axPos val="t"/>
        <c:numFmt formatCode="0" sourceLinked="1"/>
        <c:majorTickMark val="out"/>
        <c:minorTickMark val="none"/>
        <c:tickLblPos val="nextTo"/>
        <c:crossAx val="1304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1E7D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0.84</c:v>
                </c:pt>
                <c:pt idx="1">
                  <c:v>0.5</c:v>
                </c:pt>
                <c:pt idx="2">
                  <c:v>0.59</c:v>
                </c:pt>
                <c:pt idx="3">
                  <c:v>0.66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C-4562-8D32-19B66CB3B06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F41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0.16</c:v>
                </c:pt>
                <c:pt idx="1">
                  <c:v>0.4</c:v>
                </c:pt>
                <c:pt idx="2">
                  <c:v>0.31</c:v>
                </c:pt>
                <c:pt idx="3">
                  <c:v>0.27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0C-4562-8D32-19B66CB3B06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DK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C-4461-8F34-1FB3D2DD3C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Hoja1!$D$2:$D$6</c:f>
              <c:numCache>
                <c:formatCode>0%</c:formatCode>
                <c:ptCount val="5"/>
                <c:pt idx="0">
                  <c:v>0</c:v>
                </c:pt>
                <c:pt idx="1">
                  <c:v>0.11</c:v>
                </c:pt>
                <c:pt idx="2">
                  <c:v>0.09</c:v>
                </c:pt>
                <c:pt idx="3">
                  <c:v>7.0000000000000007E-2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0C-4562-8D32-19B66CB3B0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609856"/>
        <c:axId val="213611648"/>
      </c:barChart>
      <c:catAx>
        <c:axId val="2136098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611648"/>
        <c:crosses val="autoZero"/>
        <c:auto val="1"/>
        <c:lblAlgn val="ctr"/>
        <c:lblOffset val="100"/>
        <c:noMultiLvlLbl val="0"/>
      </c:catAx>
      <c:valAx>
        <c:axId val="2136116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6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153846153846155E-2"/>
          <c:y val="4.7745207084765734E-2"/>
          <c:w val="0.95769230769230773"/>
          <c:h val="0.790147730867410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1E7D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0.28000000000000003</c:v>
                </c:pt>
                <c:pt idx="1">
                  <c:v>0.59</c:v>
                </c:pt>
                <c:pt idx="2">
                  <c:v>0.67</c:v>
                </c:pt>
                <c:pt idx="3">
                  <c:v>0.68</c:v>
                </c:pt>
                <c:pt idx="4">
                  <c:v>0.72</c:v>
                </c:pt>
                <c:pt idx="5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9-4817-8C63-066F5465F0E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F41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0.69</c:v>
                </c:pt>
                <c:pt idx="1">
                  <c:v>0.34</c:v>
                </c:pt>
                <c:pt idx="2">
                  <c:v>0.24</c:v>
                </c:pt>
                <c:pt idx="3">
                  <c:v>0.26</c:v>
                </c:pt>
                <c:pt idx="4">
                  <c:v>0.22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39-4817-8C63-066F5465F0E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DK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839-4817-8C63-066F5465F0E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839-4817-8C63-066F5465F0E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839-4817-8C63-066F5465F0E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839-4817-8C63-066F5465F0E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839-4817-8C63-066F5465F0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0.03</c:v>
                </c:pt>
                <c:pt idx="1">
                  <c:v>0.08</c:v>
                </c:pt>
                <c:pt idx="2">
                  <c:v>0.09</c:v>
                </c:pt>
                <c:pt idx="3">
                  <c:v>0.06</c:v>
                </c:pt>
                <c:pt idx="4">
                  <c:v>0.06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839-4817-8C63-066F5465F0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3136384"/>
        <c:axId val="133137920"/>
      </c:barChart>
      <c:catAx>
        <c:axId val="13313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33137920"/>
        <c:crosses val="autoZero"/>
        <c:auto val="1"/>
        <c:lblAlgn val="ctr"/>
        <c:lblOffset val="100"/>
        <c:noMultiLvlLbl val="0"/>
      </c:catAx>
      <c:valAx>
        <c:axId val="13313792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313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9129265092109"/>
          <c:y val="3.3530000766499403E-2"/>
          <c:w val="0.79396577417959113"/>
          <c:h val="0.943254572654334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1E7D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Laos</c:v>
                </c:pt>
                <c:pt idx="1">
                  <c:v>Japan</c:v>
                </c:pt>
                <c:pt idx="2">
                  <c:v>Ivory Coast</c:v>
                </c:pt>
                <c:pt idx="3">
                  <c:v>Italy</c:v>
                </c:pt>
                <c:pt idx="4">
                  <c:v>Ireland</c:v>
                </c:pt>
                <c:pt idx="5">
                  <c:v>Iran</c:v>
                </c:pt>
                <c:pt idx="6">
                  <c:v>Indonesia</c:v>
                </c:pt>
                <c:pt idx="7">
                  <c:v>India</c:v>
                </c:pt>
                <c:pt idx="8">
                  <c:v>Hong Kong</c:v>
                </c:pt>
                <c:pt idx="9">
                  <c:v>Greece</c:v>
                </c:pt>
                <c:pt idx="10">
                  <c:v>Germany</c:v>
                </c:pt>
                <c:pt idx="11">
                  <c:v>France</c:v>
                </c:pt>
                <c:pt idx="12">
                  <c:v>Finland</c:v>
                </c:pt>
                <c:pt idx="13">
                  <c:v>Ecuador</c:v>
                </c:pt>
                <c:pt idx="14">
                  <c:v>Croatia</c:v>
                </c:pt>
                <c:pt idx="15">
                  <c:v>Chile</c:v>
                </c:pt>
                <c:pt idx="16">
                  <c:v>Canada</c:v>
                </c:pt>
                <c:pt idx="17">
                  <c:v>Brazil</c:v>
                </c:pt>
                <c:pt idx="18">
                  <c:v>Belgium</c:v>
                </c:pt>
                <c:pt idx="19">
                  <c:v>Argentina</c:v>
                </c:pt>
              </c:strCache>
            </c:strRef>
          </c:cat>
          <c:val>
            <c:numRef>
              <c:f>Sheet1!$B$2:$B$21</c:f>
              <c:numCache>
                <c:formatCode>0%</c:formatCode>
                <c:ptCount val="20"/>
                <c:pt idx="0">
                  <c:v>0.68</c:v>
                </c:pt>
                <c:pt idx="1">
                  <c:v>0.45</c:v>
                </c:pt>
                <c:pt idx="2">
                  <c:v>0.56000000000000005</c:v>
                </c:pt>
                <c:pt idx="3">
                  <c:v>0.32</c:v>
                </c:pt>
                <c:pt idx="4">
                  <c:v>0.34</c:v>
                </c:pt>
                <c:pt idx="5">
                  <c:v>0.6</c:v>
                </c:pt>
                <c:pt idx="6">
                  <c:v>0.67</c:v>
                </c:pt>
                <c:pt idx="7">
                  <c:v>0.59</c:v>
                </c:pt>
                <c:pt idx="8">
                  <c:v>0.67</c:v>
                </c:pt>
                <c:pt idx="9">
                  <c:v>0.36</c:v>
                </c:pt>
                <c:pt idx="10">
                  <c:v>0.48</c:v>
                </c:pt>
                <c:pt idx="11">
                  <c:v>0.32</c:v>
                </c:pt>
                <c:pt idx="12">
                  <c:v>0.6</c:v>
                </c:pt>
                <c:pt idx="13">
                  <c:v>0.23</c:v>
                </c:pt>
                <c:pt idx="14">
                  <c:v>0.61</c:v>
                </c:pt>
                <c:pt idx="15">
                  <c:v>0.13</c:v>
                </c:pt>
                <c:pt idx="16">
                  <c:v>0.5</c:v>
                </c:pt>
                <c:pt idx="17">
                  <c:v>0.28000000000000003</c:v>
                </c:pt>
                <c:pt idx="18">
                  <c:v>0.38</c:v>
                </c:pt>
                <c:pt idx="19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1C-4274-889E-D310F6C783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F413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Laos</c:v>
                </c:pt>
                <c:pt idx="1">
                  <c:v>Japan</c:v>
                </c:pt>
                <c:pt idx="2">
                  <c:v>Ivory Coast</c:v>
                </c:pt>
                <c:pt idx="3">
                  <c:v>Italy</c:v>
                </c:pt>
                <c:pt idx="4">
                  <c:v>Ireland</c:v>
                </c:pt>
                <c:pt idx="5">
                  <c:v>Iran</c:v>
                </c:pt>
                <c:pt idx="6">
                  <c:v>Indonesia</c:v>
                </c:pt>
                <c:pt idx="7">
                  <c:v>India</c:v>
                </c:pt>
                <c:pt idx="8">
                  <c:v>Hong Kong</c:v>
                </c:pt>
                <c:pt idx="9">
                  <c:v>Greece</c:v>
                </c:pt>
                <c:pt idx="10">
                  <c:v>Germany</c:v>
                </c:pt>
                <c:pt idx="11">
                  <c:v>France</c:v>
                </c:pt>
                <c:pt idx="12">
                  <c:v>Finland</c:v>
                </c:pt>
                <c:pt idx="13">
                  <c:v>Ecuador</c:v>
                </c:pt>
                <c:pt idx="14">
                  <c:v>Croatia</c:v>
                </c:pt>
                <c:pt idx="15">
                  <c:v>Chile</c:v>
                </c:pt>
                <c:pt idx="16">
                  <c:v>Canada</c:v>
                </c:pt>
                <c:pt idx="17">
                  <c:v>Brazil</c:v>
                </c:pt>
                <c:pt idx="18">
                  <c:v>Belgium</c:v>
                </c:pt>
                <c:pt idx="19">
                  <c:v>Argentina</c:v>
                </c:pt>
              </c:strCache>
            </c:strRef>
          </c:cat>
          <c:val>
            <c:numRef>
              <c:f>Sheet1!$C$2:$C$21</c:f>
              <c:numCache>
                <c:formatCode>0%</c:formatCode>
                <c:ptCount val="20"/>
                <c:pt idx="0">
                  <c:v>0.32</c:v>
                </c:pt>
                <c:pt idx="1">
                  <c:v>0.33</c:v>
                </c:pt>
                <c:pt idx="2">
                  <c:v>0.43</c:v>
                </c:pt>
                <c:pt idx="3">
                  <c:v>0.63</c:v>
                </c:pt>
                <c:pt idx="4">
                  <c:v>0.57999999999999996</c:v>
                </c:pt>
                <c:pt idx="5">
                  <c:v>0.36</c:v>
                </c:pt>
                <c:pt idx="6">
                  <c:v>0.3</c:v>
                </c:pt>
                <c:pt idx="7">
                  <c:v>0.4</c:v>
                </c:pt>
                <c:pt idx="8">
                  <c:v>0.27</c:v>
                </c:pt>
                <c:pt idx="9">
                  <c:v>0.62</c:v>
                </c:pt>
                <c:pt idx="10">
                  <c:v>0.46</c:v>
                </c:pt>
                <c:pt idx="11">
                  <c:v>0.54</c:v>
                </c:pt>
                <c:pt idx="12">
                  <c:v>0.28000000000000003</c:v>
                </c:pt>
                <c:pt idx="13">
                  <c:v>0.75</c:v>
                </c:pt>
                <c:pt idx="14">
                  <c:v>0.35</c:v>
                </c:pt>
                <c:pt idx="15">
                  <c:v>0.83</c:v>
                </c:pt>
                <c:pt idx="16">
                  <c:v>0.4</c:v>
                </c:pt>
                <c:pt idx="17">
                  <c:v>0.71</c:v>
                </c:pt>
                <c:pt idx="18">
                  <c:v>0.55000000000000004</c:v>
                </c:pt>
                <c:pt idx="19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1C-4274-889E-D310F6C783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Sheet1!$A$2:$A$21</c:f>
              <c:strCache>
                <c:ptCount val="20"/>
                <c:pt idx="0">
                  <c:v>Laos</c:v>
                </c:pt>
                <c:pt idx="1">
                  <c:v>Japan</c:v>
                </c:pt>
                <c:pt idx="2">
                  <c:v>Ivory Coast</c:v>
                </c:pt>
                <c:pt idx="3">
                  <c:v>Italy</c:v>
                </c:pt>
                <c:pt idx="4">
                  <c:v>Ireland</c:v>
                </c:pt>
                <c:pt idx="5">
                  <c:v>Iran</c:v>
                </c:pt>
                <c:pt idx="6">
                  <c:v>Indonesia</c:v>
                </c:pt>
                <c:pt idx="7">
                  <c:v>India</c:v>
                </c:pt>
                <c:pt idx="8">
                  <c:v>Hong Kong</c:v>
                </c:pt>
                <c:pt idx="9">
                  <c:v>Greece</c:v>
                </c:pt>
                <c:pt idx="10">
                  <c:v>Germany</c:v>
                </c:pt>
                <c:pt idx="11">
                  <c:v>France</c:v>
                </c:pt>
                <c:pt idx="12">
                  <c:v>Finland</c:v>
                </c:pt>
                <c:pt idx="13">
                  <c:v>Ecuador</c:v>
                </c:pt>
                <c:pt idx="14">
                  <c:v>Croatia</c:v>
                </c:pt>
                <c:pt idx="15">
                  <c:v>Chile</c:v>
                </c:pt>
                <c:pt idx="16">
                  <c:v>Canada</c:v>
                </c:pt>
                <c:pt idx="17">
                  <c:v>Brazil</c:v>
                </c:pt>
                <c:pt idx="18">
                  <c:v>Belgium</c:v>
                </c:pt>
                <c:pt idx="19">
                  <c:v>Argentina</c:v>
                </c:pt>
              </c:strCache>
            </c:strRef>
          </c:cat>
          <c:val>
            <c:numRef>
              <c:f>Sheet1!$D$2:$D$21</c:f>
              <c:numCache>
                <c:formatCode>0%</c:formatCode>
                <c:ptCount val="20"/>
                <c:pt idx="1">
                  <c:v>0.22</c:v>
                </c:pt>
                <c:pt idx="2">
                  <c:v>0.01</c:v>
                </c:pt>
                <c:pt idx="3">
                  <c:v>0.05</c:v>
                </c:pt>
                <c:pt idx="4">
                  <c:v>0.08</c:v>
                </c:pt>
                <c:pt idx="5">
                  <c:v>0.04</c:v>
                </c:pt>
                <c:pt idx="6">
                  <c:v>0.03</c:v>
                </c:pt>
                <c:pt idx="7">
                  <c:v>0.01</c:v>
                </c:pt>
                <c:pt idx="8">
                  <c:v>0.06</c:v>
                </c:pt>
                <c:pt idx="9">
                  <c:v>0.02</c:v>
                </c:pt>
                <c:pt idx="10">
                  <c:v>0.06</c:v>
                </c:pt>
                <c:pt idx="11">
                  <c:v>0.14000000000000001</c:v>
                </c:pt>
                <c:pt idx="12">
                  <c:v>0.12</c:v>
                </c:pt>
                <c:pt idx="13">
                  <c:v>0.02</c:v>
                </c:pt>
                <c:pt idx="14">
                  <c:v>0.04</c:v>
                </c:pt>
                <c:pt idx="15">
                  <c:v>0.04</c:v>
                </c:pt>
                <c:pt idx="16">
                  <c:v>0.1</c:v>
                </c:pt>
                <c:pt idx="17">
                  <c:v>0.01</c:v>
                </c:pt>
                <c:pt idx="18">
                  <c:v>7.0000000000000007E-2</c:v>
                </c:pt>
                <c:pt idx="19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A7-42C1-A95F-841F455875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89488640"/>
        <c:axId val="387751232"/>
      </c:barChart>
      <c:catAx>
        <c:axId val="389488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/>
                </a:solidFill>
                <a:latin typeface="Calibri Light" panose="020F0302020204030204" pitchFamily="34" charset="0"/>
              </a:defRPr>
            </a:pPr>
            <a:endParaRPr lang="en-US"/>
          </a:p>
        </c:txPr>
        <c:crossAx val="387751232"/>
        <c:crosses val="autoZero"/>
        <c:auto val="1"/>
        <c:lblAlgn val="ctr"/>
        <c:lblOffset val="100"/>
        <c:noMultiLvlLbl val="0"/>
      </c:catAx>
      <c:valAx>
        <c:axId val="3877512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89488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DK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5DD-43CD-91DB-D36061E3371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Laos</c:v>
                </c:pt>
                <c:pt idx="1">
                  <c:v>Japan</c:v>
                </c:pt>
                <c:pt idx="2">
                  <c:v>Ivory Coast</c:v>
                </c:pt>
                <c:pt idx="3">
                  <c:v>Italy</c:v>
                </c:pt>
                <c:pt idx="4">
                  <c:v>Ireland</c:v>
                </c:pt>
                <c:pt idx="5">
                  <c:v>Iran</c:v>
                </c:pt>
                <c:pt idx="6">
                  <c:v>Indonesia</c:v>
                </c:pt>
                <c:pt idx="7">
                  <c:v>India</c:v>
                </c:pt>
                <c:pt idx="8">
                  <c:v>Hong Kong</c:v>
                </c:pt>
                <c:pt idx="9">
                  <c:v>Greece</c:v>
                </c:pt>
                <c:pt idx="10">
                  <c:v>Germany</c:v>
                </c:pt>
                <c:pt idx="11">
                  <c:v>France</c:v>
                </c:pt>
                <c:pt idx="12">
                  <c:v>Finland</c:v>
                </c:pt>
                <c:pt idx="13">
                  <c:v>Ecuador</c:v>
                </c:pt>
                <c:pt idx="14">
                  <c:v>Croatia</c:v>
                </c:pt>
                <c:pt idx="15">
                  <c:v>Chile</c:v>
                </c:pt>
                <c:pt idx="16">
                  <c:v>Canada</c:v>
                </c:pt>
                <c:pt idx="17">
                  <c:v>Brazil</c:v>
                </c:pt>
                <c:pt idx="18">
                  <c:v>Belgium</c:v>
                </c:pt>
                <c:pt idx="19">
                  <c:v>Argentina</c:v>
                </c:pt>
              </c:strCache>
            </c:strRef>
          </c:cat>
          <c:val>
            <c:numRef>
              <c:f>Sheet1!$B$2:$B$21</c:f>
              <c:numCache>
                <c:formatCode>0%</c:formatCode>
                <c:ptCount val="20"/>
                <c:pt idx="0">
                  <c:v>0.01</c:v>
                </c:pt>
                <c:pt idx="1">
                  <c:v>0.15</c:v>
                </c:pt>
                <c:pt idx="2">
                  <c:v>0.01</c:v>
                </c:pt>
                <c:pt idx="3">
                  <c:v>0.05</c:v>
                </c:pt>
                <c:pt idx="4">
                  <c:v>0.02</c:v>
                </c:pt>
                <c:pt idx="5">
                  <c:v>0.01</c:v>
                </c:pt>
                <c:pt idx="6">
                  <c:v>0.02</c:v>
                </c:pt>
                <c:pt idx="7">
                  <c:v>0.01</c:v>
                </c:pt>
                <c:pt idx="8">
                  <c:v>0.08</c:v>
                </c:pt>
                <c:pt idx="9">
                  <c:v>0.03</c:v>
                </c:pt>
                <c:pt idx="10">
                  <c:v>0.04</c:v>
                </c:pt>
                <c:pt idx="11">
                  <c:v>0.1</c:v>
                </c:pt>
                <c:pt idx="12">
                  <c:v>0.06</c:v>
                </c:pt>
                <c:pt idx="14">
                  <c:v>0.04</c:v>
                </c:pt>
                <c:pt idx="15">
                  <c:v>0.04</c:v>
                </c:pt>
                <c:pt idx="16">
                  <c:v>0.03</c:v>
                </c:pt>
                <c:pt idx="17">
                  <c:v>0.01</c:v>
                </c:pt>
                <c:pt idx="18">
                  <c:v>0.05</c:v>
                </c:pt>
                <c:pt idx="19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F4-49C2-9A56-0E1C1C2A7F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F413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Laos</c:v>
                </c:pt>
                <c:pt idx="1">
                  <c:v>Japan</c:v>
                </c:pt>
                <c:pt idx="2">
                  <c:v>Ivory Coast</c:v>
                </c:pt>
                <c:pt idx="3">
                  <c:v>Italy</c:v>
                </c:pt>
                <c:pt idx="4">
                  <c:v>Ireland</c:v>
                </c:pt>
                <c:pt idx="5">
                  <c:v>Iran</c:v>
                </c:pt>
                <c:pt idx="6">
                  <c:v>Indonesia</c:v>
                </c:pt>
                <c:pt idx="7">
                  <c:v>India</c:v>
                </c:pt>
                <c:pt idx="8">
                  <c:v>Hong Kong</c:v>
                </c:pt>
                <c:pt idx="9">
                  <c:v>Greece</c:v>
                </c:pt>
                <c:pt idx="10">
                  <c:v>Germany</c:v>
                </c:pt>
                <c:pt idx="11">
                  <c:v>France</c:v>
                </c:pt>
                <c:pt idx="12">
                  <c:v>Finland</c:v>
                </c:pt>
                <c:pt idx="13">
                  <c:v>Ecuador</c:v>
                </c:pt>
                <c:pt idx="14">
                  <c:v>Croatia</c:v>
                </c:pt>
                <c:pt idx="15">
                  <c:v>Chile</c:v>
                </c:pt>
                <c:pt idx="16">
                  <c:v>Canada</c:v>
                </c:pt>
                <c:pt idx="17">
                  <c:v>Brazil</c:v>
                </c:pt>
                <c:pt idx="18">
                  <c:v>Belgium</c:v>
                </c:pt>
                <c:pt idx="19">
                  <c:v>Argentina</c:v>
                </c:pt>
              </c:strCache>
            </c:strRef>
          </c:cat>
          <c:val>
            <c:numRef>
              <c:f>Sheet1!$C$2:$C$21</c:f>
              <c:numCache>
                <c:formatCode>0%</c:formatCode>
                <c:ptCount val="20"/>
                <c:pt idx="0">
                  <c:v>0.15</c:v>
                </c:pt>
                <c:pt idx="1">
                  <c:v>0.15</c:v>
                </c:pt>
                <c:pt idx="2">
                  <c:v>0.18</c:v>
                </c:pt>
                <c:pt idx="3">
                  <c:v>0.3</c:v>
                </c:pt>
                <c:pt idx="4">
                  <c:v>0.28000000000000003</c:v>
                </c:pt>
                <c:pt idx="5">
                  <c:v>0.24</c:v>
                </c:pt>
                <c:pt idx="6">
                  <c:v>0.08</c:v>
                </c:pt>
                <c:pt idx="7">
                  <c:v>0.16</c:v>
                </c:pt>
                <c:pt idx="8">
                  <c:v>0.15</c:v>
                </c:pt>
                <c:pt idx="9">
                  <c:v>0.23</c:v>
                </c:pt>
                <c:pt idx="10">
                  <c:v>0.23</c:v>
                </c:pt>
                <c:pt idx="11">
                  <c:v>0.28000000000000003</c:v>
                </c:pt>
                <c:pt idx="12">
                  <c:v>0.17</c:v>
                </c:pt>
                <c:pt idx="13">
                  <c:v>0.69</c:v>
                </c:pt>
                <c:pt idx="14">
                  <c:v>0.12</c:v>
                </c:pt>
                <c:pt idx="15">
                  <c:v>0.67</c:v>
                </c:pt>
                <c:pt idx="16">
                  <c:v>0.17</c:v>
                </c:pt>
                <c:pt idx="17">
                  <c:v>0.56999999999999995</c:v>
                </c:pt>
                <c:pt idx="18">
                  <c:v>0.27</c:v>
                </c:pt>
                <c:pt idx="19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4-49C2-9A56-0E1C1C2A7F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SI2</c:v>
                </c:pt>
              </c:strCache>
            </c:strRef>
          </c:tx>
          <c:spPr>
            <a:solidFill>
              <a:srgbClr val="1E7D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Sheet1!$A$2:$A$21</c:f>
              <c:strCache>
                <c:ptCount val="20"/>
                <c:pt idx="0">
                  <c:v>Laos</c:v>
                </c:pt>
                <c:pt idx="1">
                  <c:v>Japan</c:v>
                </c:pt>
                <c:pt idx="2">
                  <c:v>Ivory Coast</c:v>
                </c:pt>
                <c:pt idx="3">
                  <c:v>Italy</c:v>
                </c:pt>
                <c:pt idx="4">
                  <c:v>Ireland</c:v>
                </c:pt>
                <c:pt idx="5">
                  <c:v>Iran</c:v>
                </c:pt>
                <c:pt idx="6">
                  <c:v>Indonesia</c:v>
                </c:pt>
                <c:pt idx="7">
                  <c:v>India</c:v>
                </c:pt>
                <c:pt idx="8">
                  <c:v>Hong Kong</c:v>
                </c:pt>
                <c:pt idx="9">
                  <c:v>Greece</c:v>
                </c:pt>
                <c:pt idx="10">
                  <c:v>Germany</c:v>
                </c:pt>
                <c:pt idx="11">
                  <c:v>France</c:v>
                </c:pt>
                <c:pt idx="12">
                  <c:v>Finland</c:v>
                </c:pt>
                <c:pt idx="13">
                  <c:v>Ecuador</c:v>
                </c:pt>
                <c:pt idx="14">
                  <c:v>Croatia</c:v>
                </c:pt>
                <c:pt idx="15">
                  <c:v>Chile</c:v>
                </c:pt>
                <c:pt idx="16">
                  <c:v>Canada</c:v>
                </c:pt>
                <c:pt idx="17">
                  <c:v>Brazil</c:v>
                </c:pt>
                <c:pt idx="18">
                  <c:v>Belgium</c:v>
                </c:pt>
                <c:pt idx="19">
                  <c:v>Argentina</c:v>
                </c:pt>
              </c:strCache>
            </c:strRef>
          </c:cat>
          <c:val>
            <c:numRef>
              <c:f>Sheet1!$D$2:$D$21</c:f>
              <c:numCache>
                <c:formatCode>0%</c:formatCode>
                <c:ptCount val="20"/>
                <c:pt idx="0">
                  <c:v>0.84</c:v>
                </c:pt>
                <c:pt idx="1">
                  <c:v>0.7</c:v>
                </c:pt>
                <c:pt idx="2">
                  <c:v>0.81</c:v>
                </c:pt>
                <c:pt idx="3">
                  <c:v>0.65</c:v>
                </c:pt>
                <c:pt idx="4">
                  <c:v>0.7</c:v>
                </c:pt>
                <c:pt idx="5">
                  <c:v>0.75</c:v>
                </c:pt>
                <c:pt idx="6">
                  <c:v>0.9</c:v>
                </c:pt>
                <c:pt idx="7">
                  <c:v>0.83</c:v>
                </c:pt>
                <c:pt idx="8">
                  <c:v>0.77</c:v>
                </c:pt>
                <c:pt idx="9">
                  <c:v>0.74</c:v>
                </c:pt>
                <c:pt idx="10">
                  <c:v>0.73</c:v>
                </c:pt>
                <c:pt idx="11">
                  <c:v>0.62</c:v>
                </c:pt>
                <c:pt idx="12">
                  <c:v>0.77</c:v>
                </c:pt>
                <c:pt idx="13">
                  <c:v>0.31</c:v>
                </c:pt>
                <c:pt idx="14">
                  <c:v>0.84</c:v>
                </c:pt>
                <c:pt idx="15">
                  <c:v>0.28999999999999998</c:v>
                </c:pt>
                <c:pt idx="16">
                  <c:v>0.8</c:v>
                </c:pt>
                <c:pt idx="17">
                  <c:v>0.42</c:v>
                </c:pt>
                <c:pt idx="18">
                  <c:v>0.68</c:v>
                </c:pt>
                <c:pt idx="19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D-43CD-91DB-D36061E337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89958144"/>
        <c:axId val="381215872"/>
      </c:barChart>
      <c:catAx>
        <c:axId val="389958144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381215872"/>
        <c:crosses val="autoZero"/>
        <c:auto val="1"/>
        <c:lblAlgn val="ctr"/>
        <c:lblOffset val="100"/>
        <c:noMultiLvlLbl val="0"/>
      </c:catAx>
      <c:valAx>
        <c:axId val="381215872"/>
        <c:scaling>
          <c:orientation val="maxMin"/>
        </c:scaling>
        <c:delete val="1"/>
        <c:axPos val="b"/>
        <c:numFmt formatCode="0%" sourceLinked="1"/>
        <c:majorTickMark val="none"/>
        <c:minorTickMark val="none"/>
        <c:tickLblPos val="nextTo"/>
        <c:crossAx val="389958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1E7D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Vietnam</c:v>
                </c:pt>
                <c:pt idx="1">
                  <c:v>United States</c:v>
                </c:pt>
                <c:pt idx="2">
                  <c:v>United Kingdom</c:v>
                </c:pt>
                <c:pt idx="3">
                  <c:v>Turkey</c:v>
                </c:pt>
                <c:pt idx="4">
                  <c:v>Sweden</c:v>
                </c:pt>
                <c:pt idx="5">
                  <c:v>Spain</c:v>
                </c:pt>
                <c:pt idx="6">
                  <c:v>South Korea</c:v>
                </c:pt>
                <c:pt idx="7">
                  <c:v>Slovenia</c:v>
                </c:pt>
                <c:pt idx="8">
                  <c:v>Serbia</c:v>
                </c:pt>
                <c:pt idx="9">
                  <c:v>Poland</c:v>
                </c:pt>
                <c:pt idx="10">
                  <c:v>Philippines</c:v>
                </c:pt>
                <c:pt idx="11">
                  <c:v>Peru</c:v>
                </c:pt>
                <c:pt idx="12">
                  <c:v>Paraguay</c:v>
                </c:pt>
                <c:pt idx="13">
                  <c:v>Palestinian T.</c:v>
                </c:pt>
                <c:pt idx="14">
                  <c:v>Pakistan</c:v>
                </c:pt>
                <c:pt idx="15">
                  <c:v>Nigeria</c:v>
                </c:pt>
                <c:pt idx="16">
                  <c:v>Netherlands</c:v>
                </c:pt>
                <c:pt idx="17">
                  <c:v>Mexico</c:v>
                </c:pt>
                <c:pt idx="18">
                  <c:v>Malaysia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0.91</c:v>
                </c:pt>
                <c:pt idx="1">
                  <c:v>0.51</c:v>
                </c:pt>
                <c:pt idx="2">
                  <c:v>0.45</c:v>
                </c:pt>
                <c:pt idx="3">
                  <c:v>0.61</c:v>
                </c:pt>
                <c:pt idx="4">
                  <c:v>0.6</c:v>
                </c:pt>
                <c:pt idx="5">
                  <c:v>0.52</c:v>
                </c:pt>
                <c:pt idx="6">
                  <c:v>0.46</c:v>
                </c:pt>
                <c:pt idx="7">
                  <c:v>0.7</c:v>
                </c:pt>
                <c:pt idx="8">
                  <c:v>0.37</c:v>
                </c:pt>
                <c:pt idx="9">
                  <c:v>0.43</c:v>
                </c:pt>
                <c:pt idx="10">
                  <c:v>0.84</c:v>
                </c:pt>
                <c:pt idx="11">
                  <c:v>0.34</c:v>
                </c:pt>
                <c:pt idx="12">
                  <c:v>0.35</c:v>
                </c:pt>
                <c:pt idx="13">
                  <c:v>0.75</c:v>
                </c:pt>
                <c:pt idx="14">
                  <c:v>0.51</c:v>
                </c:pt>
                <c:pt idx="15">
                  <c:v>0.5</c:v>
                </c:pt>
                <c:pt idx="16">
                  <c:v>0.61</c:v>
                </c:pt>
                <c:pt idx="17">
                  <c:v>0.16</c:v>
                </c:pt>
                <c:pt idx="18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B0-41B6-9376-E02BB292B7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F413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Vietnam</c:v>
                </c:pt>
                <c:pt idx="1">
                  <c:v>United States</c:v>
                </c:pt>
                <c:pt idx="2">
                  <c:v>United Kingdom</c:v>
                </c:pt>
                <c:pt idx="3">
                  <c:v>Turkey</c:v>
                </c:pt>
                <c:pt idx="4">
                  <c:v>Sweden</c:v>
                </c:pt>
                <c:pt idx="5">
                  <c:v>Spain</c:v>
                </c:pt>
                <c:pt idx="6">
                  <c:v>South Korea</c:v>
                </c:pt>
                <c:pt idx="7">
                  <c:v>Slovenia</c:v>
                </c:pt>
                <c:pt idx="8">
                  <c:v>Serbia</c:v>
                </c:pt>
                <c:pt idx="9">
                  <c:v>Poland</c:v>
                </c:pt>
                <c:pt idx="10">
                  <c:v>Philippines</c:v>
                </c:pt>
                <c:pt idx="11">
                  <c:v>Peru</c:v>
                </c:pt>
                <c:pt idx="12">
                  <c:v>Paraguay</c:v>
                </c:pt>
                <c:pt idx="13">
                  <c:v>Palestinian T.</c:v>
                </c:pt>
                <c:pt idx="14">
                  <c:v>Pakistan</c:v>
                </c:pt>
                <c:pt idx="15">
                  <c:v>Nigeria</c:v>
                </c:pt>
                <c:pt idx="16">
                  <c:v>Netherlands</c:v>
                </c:pt>
                <c:pt idx="17">
                  <c:v>Mexico</c:v>
                </c:pt>
                <c:pt idx="18">
                  <c:v>Malaysia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0.09</c:v>
                </c:pt>
                <c:pt idx="1">
                  <c:v>0.4</c:v>
                </c:pt>
                <c:pt idx="2">
                  <c:v>0.5</c:v>
                </c:pt>
                <c:pt idx="3">
                  <c:v>0.34</c:v>
                </c:pt>
                <c:pt idx="4">
                  <c:v>0.37</c:v>
                </c:pt>
                <c:pt idx="5">
                  <c:v>0.43</c:v>
                </c:pt>
                <c:pt idx="6">
                  <c:v>0.51</c:v>
                </c:pt>
                <c:pt idx="7">
                  <c:v>0.22</c:v>
                </c:pt>
                <c:pt idx="8">
                  <c:v>0.55000000000000004</c:v>
                </c:pt>
                <c:pt idx="9">
                  <c:v>0.41</c:v>
                </c:pt>
                <c:pt idx="10">
                  <c:v>0.15</c:v>
                </c:pt>
                <c:pt idx="11">
                  <c:v>0.64</c:v>
                </c:pt>
                <c:pt idx="12">
                  <c:v>0.65</c:v>
                </c:pt>
                <c:pt idx="14">
                  <c:v>0.47</c:v>
                </c:pt>
                <c:pt idx="15">
                  <c:v>0.5</c:v>
                </c:pt>
                <c:pt idx="16">
                  <c:v>0.28999999999999998</c:v>
                </c:pt>
                <c:pt idx="17">
                  <c:v>0.81</c:v>
                </c:pt>
                <c:pt idx="18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B0-41B6-9376-E02BB292B7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DK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Vietnam</c:v>
                </c:pt>
                <c:pt idx="1">
                  <c:v>United States</c:v>
                </c:pt>
                <c:pt idx="2">
                  <c:v>United Kingdom</c:v>
                </c:pt>
                <c:pt idx="3">
                  <c:v>Turkey</c:v>
                </c:pt>
                <c:pt idx="4">
                  <c:v>Sweden</c:v>
                </c:pt>
                <c:pt idx="5">
                  <c:v>Spain</c:v>
                </c:pt>
                <c:pt idx="6">
                  <c:v>South Korea</c:v>
                </c:pt>
                <c:pt idx="7">
                  <c:v>Slovenia</c:v>
                </c:pt>
                <c:pt idx="8">
                  <c:v>Serbia</c:v>
                </c:pt>
                <c:pt idx="9">
                  <c:v>Poland</c:v>
                </c:pt>
                <c:pt idx="10">
                  <c:v>Philippines</c:v>
                </c:pt>
                <c:pt idx="11">
                  <c:v>Peru</c:v>
                </c:pt>
                <c:pt idx="12">
                  <c:v>Paraguay</c:v>
                </c:pt>
                <c:pt idx="13">
                  <c:v>Palestinian T.</c:v>
                </c:pt>
                <c:pt idx="14">
                  <c:v>Pakistan</c:v>
                </c:pt>
                <c:pt idx="15">
                  <c:v>Nigeria</c:v>
                </c:pt>
                <c:pt idx="16">
                  <c:v>Netherlands</c:v>
                </c:pt>
                <c:pt idx="17">
                  <c:v>Mexico</c:v>
                </c:pt>
                <c:pt idx="18">
                  <c:v>Malaysia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1">
                  <c:v>0.09</c:v>
                </c:pt>
                <c:pt idx="2">
                  <c:v>0.05</c:v>
                </c:pt>
                <c:pt idx="3">
                  <c:v>0.05</c:v>
                </c:pt>
                <c:pt idx="4">
                  <c:v>0.03</c:v>
                </c:pt>
                <c:pt idx="5">
                  <c:v>0.05</c:v>
                </c:pt>
                <c:pt idx="6">
                  <c:v>0.03</c:v>
                </c:pt>
                <c:pt idx="7">
                  <c:v>0.08</c:v>
                </c:pt>
                <c:pt idx="8">
                  <c:v>0.08</c:v>
                </c:pt>
                <c:pt idx="9">
                  <c:v>0.16</c:v>
                </c:pt>
                <c:pt idx="10">
                  <c:v>0.01</c:v>
                </c:pt>
                <c:pt idx="11">
                  <c:v>0.02</c:v>
                </c:pt>
                <c:pt idx="13">
                  <c:v>0.25</c:v>
                </c:pt>
                <c:pt idx="14">
                  <c:v>0.02</c:v>
                </c:pt>
                <c:pt idx="16">
                  <c:v>0.1</c:v>
                </c:pt>
                <c:pt idx="17">
                  <c:v>0.03</c:v>
                </c:pt>
                <c:pt idx="18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3-4194-A596-849C11E4F3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89488640"/>
        <c:axId val="387751232"/>
      </c:barChart>
      <c:catAx>
        <c:axId val="389488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/>
                </a:solidFill>
                <a:latin typeface="Calibri Light" panose="020F0302020204030204" pitchFamily="34" charset="0"/>
              </a:defRPr>
            </a:pPr>
            <a:endParaRPr lang="en-US"/>
          </a:p>
        </c:txPr>
        <c:crossAx val="387751232"/>
        <c:crosses val="autoZero"/>
        <c:auto val="1"/>
        <c:lblAlgn val="ctr"/>
        <c:lblOffset val="100"/>
        <c:noMultiLvlLbl val="0"/>
      </c:catAx>
      <c:valAx>
        <c:axId val="3877512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89488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DK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Vietnam</c:v>
                </c:pt>
                <c:pt idx="1">
                  <c:v>United States</c:v>
                </c:pt>
                <c:pt idx="2">
                  <c:v>United Kingdom</c:v>
                </c:pt>
                <c:pt idx="3">
                  <c:v>Turkey</c:v>
                </c:pt>
                <c:pt idx="4">
                  <c:v>Sweden</c:v>
                </c:pt>
                <c:pt idx="5">
                  <c:v>Spain</c:v>
                </c:pt>
                <c:pt idx="6">
                  <c:v>South Korea</c:v>
                </c:pt>
                <c:pt idx="7">
                  <c:v>Slovenia</c:v>
                </c:pt>
                <c:pt idx="8">
                  <c:v>Serbia</c:v>
                </c:pt>
                <c:pt idx="9">
                  <c:v>Poland</c:v>
                </c:pt>
                <c:pt idx="10">
                  <c:v>Philippines</c:v>
                </c:pt>
                <c:pt idx="11">
                  <c:v>Peru</c:v>
                </c:pt>
                <c:pt idx="12">
                  <c:v>Paraguay</c:v>
                </c:pt>
                <c:pt idx="13">
                  <c:v>Palestinian T.</c:v>
                </c:pt>
                <c:pt idx="14">
                  <c:v>Pakistan</c:v>
                </c:pt>
                <c:pt idx="15">
                  <c:v>Nigeria</c:v>
                </c:pt>
                <c:pt idx="16">
                  <c:v>Netherlands</c:v>
                </c:pt>
                <c:pt idx="17">
                  <c:v>Mexico</c:v>
                </c:pt>
                <c:pt idx="18">
                  <c:v>Malaysia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1">
                  <c:v>7.0000000000000007E-2</c:v>
                </c:pt>
                <c:pt idx="2">
                  <c:v>0.03</c:v>
                </c:pt>
                <c:pt idx="3">
                  <c:v>0.02</c:v>
                </c:pt>
                <c:pt idx="4">
                  <c:v>0.02</c:v>
                </c:pt>
                <c:pt idx="5">
                  <c:v>0.03</c:v>
                </c:pt>
                <c:pt idx="6">
                  <c:v>0.02</c:v>
                </c:pt>
                <c:pt idx="7">
                  <c:v>0.04</c:v>
                </c:pt>
                <c:pt idx="8">
                  <c:v>0.04</c:v>
                </c:pt>
                <c:pt idx="9">
                  <c:v>0.13</c:v>
                </c:pt>
                <c:pt idx="10">
                  <c:v>0.02</c:v>
                </c:pt>
                <c:pt idx="11">
                  <c:v>0.01</c:v>
                </c:pt>
                <c:pt idx="12">
                  <c:v>0.01</c:v>
                </c:pt>
                <c:pt idx="13">
                  <c:v>0.12</c:v>
                </c:pt>
                <c:pt idx="1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BB-4740-AFE6-1DBDFD5102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Vietnam</c:v>
                </c:pt>
                <c:pt idx="1">
                  <c:v>United States</c:v>
                </c:pt>
                <c:pt idx="2">
                  <c:v>United Kingdom</c:v>
                </c:pt>
                <c:pt idx="3">
                  <c:v>Turkey</c:v>
                </c:pt>
                <c:pt idx="4">
                  <c:v>Sweden</c:v>
                </c:pt>
                <c:pt idx="5">
                  <c:v>Spain</c:v>
                </c:pt>
                <c:pt idx="6">
                  <c:v>South Korea</c:v>
                </c:pt>
                <c:pt idx="7">
                  <c:v>Slovenia</c:v>
                </c:pt>
                <c:pt idx="8">
                  <c:v>Serbia</c:v>
                </c:pt>
                <c:pt idx="9">
                  <c:v>Poland</c:v>
                </c:pt>
                <c:pt idx="10">
                  <c:v>Philippines</c:v>
                </c:pt>
                <c:pt idx="11">
                  <c:v>Peru</c:v>
                </c:pt>
                <c:pt idx="12">
                  <c:v>Paraguay</c:v>
                </c:pt>
                <c:pt idx="13">
                  <c:v>Palestinian T.</c:v>
                </c:pt>
                <c:pt idx="14">
                  <c:v>Pakistan</c:v>
                </c:pt>
                <c:pt idx="15">
                  <c:v>Nigeria</c:v>
                </c:pt>
                <c:pt idx="16">
                  <c:v>Netherlands</c:v>
                </c:pt>
                <c:pt idx="17">
                  <c:v>Mexico</c:v>
                </c:pt>
                <c:pt idx="18">
                  <c:v>Malaysia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0.04</c:v>
                </c:pt>
                <c:pt idx="1">
                  <c:v>0.17</c:v>
                </c:pt>
                <c:pt idx="2">
                  <c:v>0.21</c:v>
                </c:pt>
                <c:pt idx="3">
                  <c:v>0.22</c:v>
                </c:pt>
                <c:pt idx="4">
                  <c:v>0.14000000000000001</c:v>
                </c:pt>
                <c:pt idx="5">
                  <c:v>0.21</c:v>
                </c:pt>
                <c:pt idx="6">
                  <c:v>0.13</c:v>
                </c:pt>
                <c:pt idx="7">
                  <c:v>0.12</c:v>
                </c:pt>
                <c:pt idx="8">
                  <c:v>0.21</c:v>
                </c:pt>
                <c:pt idx="9">
                  <c:v>0.18</c:v>
                </c:pt>
                <c:pt idx="10">
                  <c:v>0.17</c:v>
                </c:pt>
                <c:pt idx="11">
                  <c:v>0.47</c:v>
                </c:pt>
                <c:pt idx="12">
                  <c:v>0.44</c:v>
                </c:pt>
                <c:pt idx="14">
                  <c:v>0.28999999999999998</c:v>
                </c:pt>
                <c:pt idx="15">
                  <c:v>0.5</c:v>
                </c:pt>
                <c:pt idx="16">
                  <c:v>0.13</c:v>
                </c:pt>
                <c:pt idx="17">
                  <c:v>0.72</c:v>
                </c:pt>
                <c:pt idx="1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6-422B-8E51-8C7E678061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</c:v>
                </c:pt>
              </c:strCache>
            </c:strRef>
          </c:tx>
          <c:spPr>
            <a:solidFill>
              <a:srgbClr val="1E7D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Sheet1!$A$2:$A$20</c:f>
              <c:strCache>
                <c:ptCount val="19"/>
                <c:pt idx="0">
                  <c:v>Vietnam</c:v>
                </c:pt>
                <c:pt idx="1">
                  <c:v>United States</c:v>
                </c:pt>
                <c:pt idx="2">
                  <c:v>United Kingdom</c:v>
                </c:pt>
                <c:pt idx="3">
                  <c:v>Turkey</c:v>
                </c:pt>
                <c:pt idx="4">
                  <c:v>Sweden</c:v>
                </c:pt>
                <c:pt idx="5">
                  <c:v>Spain</c:v>
                </c:pt>
                <c:pt idx="6">
                  <c:v>South Korea</c:v>
                </c:pt>
                <c:pt idx="7">
                  <c:v>Slovenia</c:v>
                </c:pt>
                <c:pt idx="8">
                  <c:v>Serbia</c:v>
                </c:pt>
                <c:pt idx="9">
                  <c:v>Poland</c:v>
                </c:pt>
                <c:pt idx="10">
                  <c:v>Philippines</c:v>
                </c:pt>
                <c:pt idx="11">
                  <c:v>Peru</c:v>
                </c:pt>
                <c:pt idx="12">
                  <c:v>Paraguay</c:v>
                </c:pt>
                <c:pt idx="13">
                  <c:v>Palestinian T.</c:v>
                </c:pt>
                <c:pt idx="14">
                  <c:v>Pakistan</c:v>
                </c:pt>
                <c:pt idx="15">
                  <c:v>Nigeria</c:v>
                </c:pt>
                <c:pt idx="16">
                  <c:v>Netherlands</c:v>
                </c:pt>
                <c:pt idx="17">
                  <c:v>Mexico</c:v>
                </c:pt>
                <c:pt idx="18">
                  <c:v>Malaysia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0.96</c:v>
                </c:pt>
                <c:pt idx="1">
                  <c:v>0.76</c:v>
                </c:pt>
                <c:pt idx="2">
                  <c:v>0.76</c:v>
                </c:pt>
                <c:pt idx="3">
                  <c:v>0.76</c:v>
                </c:pt>
                <c:pt idx="4">
                  <c:v>0.84</c:v>
                </c:pt>
                <c:pt idx="5">
                  <c:v>0.76</c:v>
                </c:pt>
                <c:pt idx="6">
                  <c:v>0.85</c:v>
                </c:pt>
                <c:pt idx="7">
                  <c:v>0.84</c:v>
                </c:pt>
                <c:pt idx="8">
                  <c:v>0.75</c:v>
                </c:pt>
                <c:pt idx="9">
                  <c:v>0.69</c:v>
                </c:pt>
                <c:pt idx="10">
                  <c:v>0.81</c:v>
                </c:pt>
                <c:pt idx="11">
                  <c:v>0.52</c:v>
                </c:pt>
                <c:pt idx="12">
                  <c:v>0.55000000000000004</c:v>
                </c:pt>
                <c:pt idx="13">
                  <c:v>0.88</c:v>
                </c:pt>
                <c:pt idx="14">
                  <c:v>0.71</c:v>
                </c:pt>
                <c:pt idx="15">
                  <c:v>0.5</c:v>
                </c:pt>
                <c:pt idx="16">
                  <c:v>0.82</c:v>
                </c:pt>
                <c:pt idx="17">
                  <c:v>0.28000000000000003</c:v>
                </c:pt>
                <c:pt idx="18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A6-422B-8E51-8C7E678061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89958144"/>
        <c:axId val="381215872"/>
      </c:barChart>
      <c:catAx>
        <c:axId val="389958144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381215872"/>
        <c:crosses val="autoZero"/>
        <c:auto val="1"/>
        <c:lblAlgn val="ctr"/>
        <c:lblOffset val="100"/>
        <c:noMultiLvlLbl val="0"/>
      </c:catAx>
      <c:valAx>
        <c:axId val="381215872"/>
        <c:scaling>
          <c:orientation val="maxMin"/>
        </c:scaling>
        <c:delete val="1"/>
        <c:axPos val="b"/>
        <c:numFmt formatCode="0%" sourceLinked="1"/>
        <c:majorTickMark val="none"/>
        <c:minorTickMark val="none"/>
        <c:tickLblPos val="nextTo"/>
        <c:crossAx val="389958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97989378852209"/>
          <c:y val="0.10263048470680887"/>
          <c:w val="0.30356981697012381"/>
          <c:h val="0.794739030586382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44-42B8-8EAE-984055185EAE}"/>
              </c:ext>
            </c:extLst>
          </c:dPt>
          <c:dPt>
            <c:idx val="1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44-42B8-8EAE-984055185EA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44-42B8-8EAE-984055185EA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44-42B8-8EAE-984055185E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2024 Total all countries </c:v>
                </c:pt>
                <c:pt idx="1">
                  <c:v>2024 U.S.Only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26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44-42B8-8EAE-984055185E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490880"/>
        <c:axId val="102867520"/>
      </c:barChart>
      <c:catAx>
        <c:axId val="130490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67520"/>
        <c:crosses val="autoZero"/>
        <c:auto val="1"/>
        <c:lblAlgn val="ctr"/>
        <c:lblOffset val="100"/>
        <c:noMultiLvlLbl val="0"/>
      </c:catAx>
      <c:valAx>
        <c:axId val="102867520"/>
        <c:scaling>
          <c:orientation val="minMax"/>
          <c:max val="50"/>
        </c:scaling>
        <c:delete val="1"/>
        <c:axPos val="t"/>
        <c:numFmt formatCode="0" sourceLinked="1"/>
        <c:majorTickMark val="out"/>
        <c:minorTickMark val="none"/>
        <c:tickLblPos val="nextTo"/>
        <c:crossAx val="1304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97989378852209"/>
          <c:y val="0.10263048470680887"/>
          <c:w val="0.44716405133216497"/>
          <c:h val="0.794739030586382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63-414E-965D-85F1B3620960}"/>
              </c:ext>
            </c:extLst>
          </c:dPt>
          <c:dPt>
            <c:idx val="1"/>
            <c:invertIfNegative val="0"/>
            <c:bubble3D val="0"/>
            <c:spPr>
              <a:solidFill>
                <a:srgbClr val="D24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63-414E-965D-85F1B362096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63-414E-965D-85F1B362096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363-414E-965D-85F1B36209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2024 Total all countries </c:v>
                </c:pt>
                <c:pt idx="1">
                  <c:v>2024 U.S.Only</c:v>
                </c:pt>
              </c:strCache>
            </c:strRef>
          </c:cat>
          <c:val>
            <c:numRef>
              <c:f>Hoja1!$B$2:$B$3</c:f>
              <c:numCache>
                <c:formatCode>0</c:formatCode>
                <c:ptCount val="2"/>
                <c:pt idx="0">
                  <c:v>36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63-414E-965D-85F1B36209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490880"/>
        <c:axId val="102867520"/>
      </c:barChart>
      <c:catAx>
        <c:axId val="1304908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67520"/>
        <c:crosses val="autoZero"/>
        <c:auto val="1"/>
        <c:lblAlgn val="ctr"/>
        <c:lblOffset val="100"/>
        <c:noMultiLvlLbl val="0"/>
      </c:catAx>
      <c:valAx>
        <c:axId val="10286752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1304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1" cy="464820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41" y="1"/>
            <a:ext cx="3037841" cy="464820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107391F5-3DB4-40DE-A667-0B97ED5F30C0}" type="datetimeFigureOut">
              <a:rPr lang="es-AR" smtClean="0"/>
              <a:pPr/>
              <a:t>8/3/2024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1" cy="464820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41" y="8829967"/>
            <a:ext cx="3037841" cy="464820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321DC47C-C936-48A6-AB8A-F8B67F9997E7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8547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1" cy="464820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41" y="1"/>
            <a:ext cx="3037841" cy="464820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C70EE32C-68CF-4E85-BDCE-F5114208E9AC}" type="datetimeFigureOut">
              <a:rPr lang="es-AR" smtClean="0"/>
              <a:pPr/>
              <a:t>8/3/2024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3" tIns="47786" rIns="95573" bIns="47786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5573" tIns="47786" rIns="95573" bIns="4778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1" cy="464820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1" cy="464820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14EE6BC4-9D6B-45D8-825B-87887386E229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882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71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100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0885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2508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07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25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14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070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03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89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49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83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5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50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09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5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8900000">
            <a:off x="8661921" y="6102497"/>
            <a:ext cx="288032" cy="288032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8498656" y="6093296"/>
            <a:ext cx="609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C3CF45B-E7DE-4A72-8499-E4A2281FB54C}" type="slidenum">
              <a:rPr lang="es-AR" sz="1400" b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pPr algn="ctr"/>
              <a:t>‹#›</a:t>
            </a:fld>
            <a:endParaRPr lang="es-AR" sz="1400" b="1" dirty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1002426" y="6246513"/>
            <a:ext cx="759547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" y="6146329"/>
            <a:ext cx="1800200" cy="5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6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752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8900000">
            <a:off x="8661921" y="6102497"/>
            <a:ext cx="288032" cy="288032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498656" y="6093296"/>
            <a:ext cx="609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C3CF45B-E7DE-4A72-8499-E4A2281FB54C}" type="slidenum">
              <a:rPr lang="es-AR" sz="1400" b="1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pPr algn="ctr"/>
              <a:t>‹#›</a:t>
            </a:fld>
            <a:endParaRPr lang="es-AR" sz="1400" b="1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1002426" y="6246513"/>
            <a:ext cx="759547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" y="6146329"/>
            <a:ext cx="1800200" cy="5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2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hart" Target="../charts/chart39.xml"/><Relationship Id="rId3" Type="http://schemas.openxmlformats.org/officeDocument/2006/relationships/chart" Target="../charts/chart35.xml"/><Relationship Id="rId7" Type="http://schemas.microsoft.com/office/2007/relationships/hdphoto" Target="../media/hdphoto3.wdp"/><Relationship Id="rId12" Type="http://schemas.openxmlformats.org/officeDocument/2006/relationships/chart" Target="../charts/chart38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chart" Target="../charts/chart37.xml"/><Relationship Id="rId10" Type="http://schemas.openxmlformats.org/officeDocument/2006/relationships/image" Target="../media/image8.png"/><Relationship Id="rId4" Type="http://schemas.openxmlformats.org/officeDocument/2006/relationships/chart" Target="../charts/chart36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43.xml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10" Type="http://schemas.openxmlformats.org/officeDocument/2006/relationships/chart" Target="../charts/chart44.xml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chart" Target="../charts/chart49.xml"/><Relationship Id="rId3" Type="http://schemas.openxmlformats.org/officeDocument/2006/relationships/chart" Target="../charts/chart45.xml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8.xml"/><Relationship Id="rId11" Type="http://schemas.openxmlformats.org/officeDocument/2006/relationships/image" Target="../media/image8.png"/><Relationship Id="rId5" Type="http://schemas.openxmlformats.org/officeDocument/2006/relationships/chart" Target="../charts/chart47.xml"/><Relationship Id="rId10" Type="http://schemas.microsoft.com/office/2007/relationships/hdphoto" Target="../media/hdphoto2.wdp"/><Relationship Id="rId4" Type="http://schemas.openxmlformats.org/officeDocument/2006/relationships/chart" Target="../charts/chart46.xm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7" Type="http://schemas.microsoft.com/office/2007/relationships/hdphoto" Target="../media/hdphoto3.wdp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55.xml"/><Relationship Id="rId4" Type="http://schemas.openxmlformats.org/officeDocument/2006/relationships/chart" Target="../charts/chart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59.xml"/><Relationship Id="rId7" Type="http://schemas.microsoft.com/office/2007/relationships/hdphoto" Target="../media/hdphoto3.wdp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chart" Target="../charts/chart61.xml"/><Relationship Id="rId10" Type="http://schemas.openxmlformats.org/officeDocument/2006/relationships/image" Target="../media/image8.png"/><Relationship Id="rId4" Type="http://schemas.openxmlformats.org/officeDocument/2006/relationships/chart" Target="../charts/chart60.xml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4.xml"/><Relationship Id="rId5" Type="http://schemas.openxmlformats.org/officeDocument/2006/relationships/chart" Target="../charts/chart6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66.xml"/><Relationship Id="rId7" Type="http://schemas.microsoft.com/office/2007/relationships/hdphoto" Target="../media/hdphoto3.wdp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chart" Target="../charts/chart68.xml"/><Relationship Id="rId10" Type="http://schemas.openxmlformats.org/officeDocument/2006/relationships/image" Target="../media/image8.png"/><Relationship Id="rId4" Type="http://schemas.openxmlformats.org/officeDocument/2006/relationships/chart" Target="../charts/chart67.xml"/><Relationship Id="rId9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73.xml"/><Relationship Id="rId7" Type="http://schemas.microsoft.com/office/2007/relationships/hdphoto" Target="../media/hdphoto2.wdp"/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75.xml"/><Relationship Id="rId7" Type="http://schemas.microsoft.com/office/2007/relationships/hdphoto" Target="../media/hdphoto2.wdp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chart" Target="../charts/chart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chart" Target="../charts/chart3.xml"/><Relationship Id="rId10" Type="http://schemas.openxmlformats.org/officeDocument/2006/relationships/image" Target="../media/image7.png"/><Relationship Id="rId4" Type="http://schemas.openxmlformats.org/officeDocument/2006/relationships/chart" Target="../charts/chart2.xml"/><Relationship Id="rId9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hart" Target="../charts/chart6.xml"/><Relationship Id="rId18" Type="http://schemas.openxmlformats.org/officeDocument/2006/relationships/chart" Target="../charts/chart11.xml"/><Relationship Id="rId3" Type="http://schemas.openxmlformats.org/officeDocument/2006/relationships/chart" Target="../charts/chart4.xml"/><Relationship Id="rId21" Type="http://schemas.openxmlformats.org/officeDocument/2006/relationships/chart" Target="../charts/chart14.xml"/><Relationship Id="rId7" Type="http://schemas.microsoft.com/office/2007/relationships/hdphoto" Target="../media/hdphoto2.wdp"/><Relationship Id="rId12" Type="http://schemas.openxmlformats.org/officeDocument/2006/relationships/chart" Target="../charts/chart5.xml"/><Relationship Id="rId17" Type="http://schemas.openxmlformats.org/officeDocument/2006/relationships/chart" Target="../charts/chart10.xml"/><Relationship Id="rId25" Type="http://schemas.openxmlformats.org/officeDocument/2006/relationships/chart" Target="../charts/chart18.xml"/><Relationship Id="rId2" Type="http://schemas.openxmlformats.org/officeDocument/2006/relationships/notesSlide" Target="../notesSlides/notesSlide2.xml"/><Relationship Id="rId16" Type="http://schemas.openxmlformats.org/officeDocument/2006/relationships/chart" Target="../charts/chart9.xml"/><Relationship Id="rId20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24" Type="http://schemas.openxmlformats.org/officeDocument/2006/relationships/chart" Target="../charts/chart17.xml"/><Relationship Id="rId5" Type="http://schemas.microsoft.com/office/2007/relationships/hdphoto" Target="../media/hdphoto1.wdp"/><Relationship Id="rId15" Type="http://schemas.openxmlformats.org/officeDocument/2006/relationships/chart" Target="../charts/chart8.xml"/><Relationship Id="rId23" Type="http://schemas.openxmlformats.org/officeDocument/2006/relationships/chart" Target="../charts/chart16.xml"/><Relationship Id="rId10" Type="http://schemas.openxmlformats.org/officeDocument/2006/relationships/image" Target="../media/image8.png"/><Relationship Id="rId19" Type="http://schemas.openxmlformats.org/officeDocument/2006/relationships/chart" Target="../charts/chart12.xml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chart" Target="../charts/chart7.xml"/><Relationship Id="rId22" Type="http://schemas.openxmlformats.org/officeDocument/2006/relationships/chart" Target="../charts/char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13" Type="http://schemas.openxmlformats.org/officeDocument/2006/relationships/image" Target="../media/image8.png"/><Relationship Id="rId3" Type="http://schemas.openxmlformats.org/officeDocument/2006/relationships/chart" Target="../charts/chart20.xml"/><Relationship Id="rId7" Type="http://schemas.openxmlformats.org/officeDocument/2006/relationships/chart" Target="../charts/chart22.xml"/><Relationship Id="rId12" Type="http://schemas.microsoft.com/office/2007/relationships/hdphoto" Target="../media/hdphoto2.wdp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chart" Target="../charts/chart21.xml"/><Relationship Id="rId9" Type="http://schemas.openxmlformats.org/officeDocument/2006/relationships/image" Target="../media/image7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13" Type="http://schemas.openxmlformats.org/officeDocument/2006/relationships/image" Target="../media/image8.png"/><Relationship Id="rId3" Type="http://schemas.openxmlformats.org/officeDocument/2006/relationships/chart" Target="../charts/chart25.xml"/><Relationship Id="rId7" Type="http://schemas.openxmlformats.org/officeDocument/2006/relationships/chart" Target="../charts/chart27.xml"/><Relationship Id="rId12" Type="http://schemas.microsoft.com/office/2007/relationships/hdphoto" Target="../media/hdphoto2.wdp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chart" Target="../charts/chart26.xml"/><Relationship Id="rId9" Type="http://schemas.openxmlformats.org/officeDocument/2006/relationships/image" Target="../media/image7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13" Type="http://schemas.openxmlformats.org/officeDocument/2006/relationships/image" Target="../media/image8.png"/><Relationship Id="rId3" Type="http://schemas.openxmlformats.org/officeDocument/2006/relationships/chart" Target="../charts/chart30.xml"/><Relationship Id="rId7" Type="http://schemas.microsoft.com/office/2007/relationships/hdphoto" Target="../media/hdphoto7.wdp"/><Relationship Id="rId12" Type="http://schemas.microsoft.com/office/2007/relationships/hdphoto" Target="../media/hdphoto2.wdp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chart" Target="../charts/chart32.xml"/><Relationship Id="rId10" Type="http://schemas.microsoft.com/office/2007/relationships/hdphoto" Target="../media/hdphoto3.wdp"/><Relationship Id="rId4" Type="http://schemas.openxmlformats.org/officeDocument/2006/relationships/chart" Target="../charts/chart31.xml"/><Relationship Id="rId9" Type="http://schemas.openxmlformats.org/officeDocument/2006/relationships/image" Target="../media/image7.png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8.wdp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8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27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78" y="280696"/>
            <a:ext cx="3011010" cy="926790"/>
          </a:xfrm>
          <a:prstGeom prst="rect">
            <a:avLst/>
          </a:prstGeom>
        </p:spPr>
      </p:pic>
      <p:sp>
        <p:nvSpPr>
          <p:cNvPr id="29" name="28 Rectángulo"/>
          <p:cNvSpPr/>
          <p:nvPr/>
        </p:nvSpPr>
        <p:spPr>
          <a:xfrm>
            <a:off x="939856" y="1388462"/>
            <a:ext cx="7264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  <a:cs typeface="Arial" panose="020B0604020202020204" pitchFamily="34" charset="0"/>
              </a:rPr>
              <a:t>Gender Equality</a:t>
            </a:r>
          </a:p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  <a:cs typeface="Arial" panose="020B0604020202020204" pitchFamily="34" charset="0"/>
              </a:rPr>
              <a:t>WWS 2024</a:t>
            </a:r>
            <a:endParaRPr lang="es-AR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 (Títulos)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6056893"/>
            <a:ext cx="9144000" cy="801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Concepto de igualdad de género. carácter de hombre y mujer en la balanza por la igualdad de género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7" t="4400" r="13595" b="4700"/>
          <a:stretch/>
        </p:blipFill>
        <p:spPr bwMode="auto">
          <a:xfrm>
            <a:off x="3176845" y="2420888"/>
            <a:ext cx="3051339" cy="379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63638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Box 24"/>
          <p:cNvSpPr txBox="1"/>
          <p:nvPr/>
        </p:nvSpPr>
        <p:spPr>
          <a:xfrm>
            <a:off x="5983907" y="5098621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AT POLITICS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197" name="19 Rectángulo"/>
          <p:cNvSpPr/>
          <p:nvPr/>
        </p:nvSpPr>
        <p:spPr>
          <a:xfrm>
            <a:off x="0" y="2743663"/>
            <a:ext cx="2470744" cy="942168"/>
          </a:xfrm>
          <a:prstGeom prst="rect">
            <a:avLst/>
          </a:prstGeom>
          <a:solidFill>
            <a:schemeClr val="accent6">
              <a:lumMod val="75000"/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CuadroTexto 45"/>
          <p:cNvSpPr txBox="1"/>
          <p:nvPr/>
        </p:nvSpPr>
        <p:spPr>
          <a:xfrm>
            <a:off x="2894916" y="1320629"/>
            <a:ext cx="75693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b="1" dirty="0"/>
              <a:t>MENA</a:t>
            </a:r>
            <a:endParaRPr lang="en-US" sz="1700" b="1" dirty="0"/>
          </a:p>
        </p:txBody>
      </p:sp>
      <p:sp>
        <p:nvSpPr>
          <p:cNvPr id="91" name="673 Rectángulo redondeado"/>
          <p:cNvSpPr/>
          <p:nvPr/>
        </p:nvSpPr>
        <p:spPr>
          <a:xfrm>
            <a:off x="2741998" y="1546166"/>
            <a:ext cx="1181930" cy="44267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Middle East and North of Africa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360105" y="1860959"/>
            <a:ext cx="5525728" cy="3395340"/>
            <a:chOff x="707833" y="2692535"/>
            <a:chExt cx="5177999" cy="2563763"/>
          </a:xfrm>
        </p:grpSpPr>
        <p:sp>
          <p:nvSpPr>
            <p:cNvPr id="103" name="Shape 25805">
              <a:extLst>
                <a:ext uri="{FF2B5EF4-FFF2-40B4-BE49-F238E27FC236}">
                  <a16:creationId xmlns:a16="http://schemas.microsoft.com/office/drawing/2014/main" id="{8F9AB177-4536-6943-B9E0-84958DC5F95D}"/>
                </a:ext>
              </a:extLst>
            </p:cNvPr>
            <p:cNvSpPr/>
            <p:nvPr/>
          </p:nvSpPr>
          <p:spPr>
            <a:xfrm>
              <a:off x="707833" y="2692535"/>
              <a:ext cx="2283158" cy="135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5" extrusionOk="0">
                  <a:moveTo>
                    <a:pt x="13469" y="3580"/>
                  </a:moveTo>
                  <a:cubicBezTo>
                    <a:pt x="13690" y="3383"/>
                    <a:pt x="13241" y="3198"/>
                    <a:pt x="13219" y="3654"/>
                  </a:cubicBezTo>
                  <a:cubicBezTo>
                    <a:pt x="13301" y="3647"/>
                    <a:pt x="13395" y="3646"/>
                    <a:pt x="13469" y="3580"/>
                  </a:cubicBezTo>
                  <a:cubicBezTo>
                    <a:pt x="13488" y="3563"/>
                    <a:pt x="13429" y="3616"/>
                    <a:pt x="13469" y="3580"/>
                  </a:cubicBezTo>
                  <a:close/>
                  <a:moveTo>
                    <a:pt x="11812" y="960"/>
                  </a:moveTo>
                  <a:cubicBezTo>
                    <a:pt x="11873" y="975"/>
                    <a:pt x="12398" y="1247"/>
                    <a:pt x="12369" y="928"/>
                  </a:cubicBezTo>
                  <a:cubicBezTo>
                    <a:pt x="12352" y="748"/>
                    <a:pt x="11916" y="805"/>
                    <a:pt x="11875" y="809"/>
                  </a:cubicBezTo>
                  <a:cubicBezTo>
                    <a:pt x="11884" y="836"/>
                    <a:pt x="11971" y="855"/>
                    <a:pt x="11950" y="900"/>
                  </a:cubicBezTo>
                  <a:cubicBezTo>
                    <a:pt x="11906" y="934"/>
                    <a:pt x="11860" y="954"/>
                    <a:pt x="11812" y="960"/>
                  </a:cubicBezTo>
                  <a:cubicBezTo>
                    <a:pt x="11855" y="970"/>
                    <a:pt x="11846" y="935"/>
                    <a:pt x="11812" y="960"/>
                  </a:cubicBezTo>
                  <a:close/>
                  <a:moveTo>
                    <a:pt x="11540" y="1517"/>
                  </a:moveTo>
                  <a:cubicBezTo>
                    <a:pt x="11523" y="1533"/>
                    <a:pt x="11515" y="1556"/>
                    <a:pt x="11513" y="1586"/>
                  </a:cubicBezTo>
                  <a:cubicBezTo>
                    <a:pt x="11538" y="1636"/>
                    <a:pt x="11761" y="1589"/>
                    <a:pt x="11799" y="1596"/>
                  </a:cubicBezTo>
                  <a:cubicBezTo>
                    <a:pt x="11765" y="1635"/>
                    <a:pt x="11679" y="1642"/>
                    <a:pt x="11690" y="1736"/>
                  </a:cubicBezTo>
                  <a:cubicBezTo>
                    <a:pt x="11831" y="1761"/>
                    <a:pt x="11923" y="1736"/>
                    <a:pt x="12042" y="1625"/>
                  </a:cubicBezTo>
                  <a:cubicBezTo>
                    <a:pt x="12061" y="1607"/>
                    <a:pt x="12223" y="1391"/>
                    <a:pt x="12222" y="1391"/>
                  </a:cubicBezTo>
                  <a:cubicBezTo>
                    <a:pt x="12126" y="1354"/>
                    <a:pt x="11952" y="1272"/>
                    <a:pt x="11858" y="1369"/>
                  </a:cubicBezTo>
                  <a:cubicBezTo>
                    <a:pt x="11884" y="1388"/>
                    <a:pt x="11887" y="1414"/>
                    <a:pt x="11867" y="1446"/>
                  </a:cubicBezTo>
                  <a:cubicBezTo>
                    <a:pt x="11799" y="1500"/>
                    <a:pt x="11752" y="1289"/>
                    <a:pt x="11704" y="1540"/>
                  </a:cubicBezTo>
                  <a:cubicBezTo>
                    <a:pt x="11678" y="1531"/>
                    <a:pt x="11511" y="1089"/>
                    <a:pt x="11476" y="1479"/>
                  </a:cubicBezTo>
                  <a:cubicBezTo>
                    <a:pt x="11501" y="1477"/>
                    <a:pt x="11546" y="1464"/>
                    <a:pt x="11540" y="1517"/>
                  </a:cubicBezTo>
                  <a:cubicBezTo>
                    <a:pt x="11536" y="1546"/>
                    <a:pt x="11546" y="1464"/>
                    <a:pt x="11540" y="1517"/>
                  </a:cubicBezTo>
                  <a:close/>
                  <a:moveTo>
                    <a:pt x="12343" y="1561"/>
                  </a:moveTo>
                  <a:cubicBezTo>
                    <a:pt x="12265" y="1570"/>
                    <a:pt x="12133" y="1594"/>
                    <a:pt x="12080" y="1710"/>
                  </a:cubicBezTo>
                  <a:cubicBezTo>
                    <a:pt x="12161" y="1774"/>
                    <a:pt x="12265" y="1833"/>
                    <a:pt x="12355" y="1780"/>
                  </a:cubicBezTo>
                  <a:cubicBezTo>
                    <a:pt x="12461" y="1718"/>
                    <a:pt x="12469" y="1547"/>
                    <a:pt x="12343" y="1561"/>
                  </a:cubicBezTo>
                  <a:cubicBezTo>
                    <a:pt x="12307" y="1565"/>
                    <a:pt x="12374" y="1558"/>
                    <a:pt x="12343" y="1561"/>
                  </a:cubicBezTo>
                  <a:close/>
                  <a:moveTo>
                    <a:pt x="12410" y="1343"/>
                  </a:moveTo>
                  <a:cubicBezTo>
                    <a:pt x="12467" y="1514"/>
                    <a:pt x="12652" y="1308"/>
                    <a:pt x="12689" y="1408"/>
                  </a:cubicBezTo>
                  <a:cubicBezTo>
                    <a:pt x="12756" y="1588"/>
                    <a:pt x="12564" y="1588"/>
                    <a:pt x="12560" y="1740"/>
                  </a:cubicBezTo>
                  <a:cubicBezTo>
                    <a:pt x="12559" y="1806"/>
                    <a:pt x="12970" y="1815"/>
                    <a:pt x="12882" y="1823"/>
                  </a:cubicBezTo>
                  <a:cubicBezTo>
                    <a:pt x="13030" y="1809"/>
                    <a:pt x="13368" y="1722"/>
                    <a:pt x="13506" y="1791"/>
                  </a:cubicBezTo>
                  <a:cubicBezTo>
                    <a:pt x="13589" y="1831"/>
                    <a:pt x="13984" y="1801"/>
                    <a:pt x="13919" y="1685"/>
                  </a:cubicBezTo>
                  <a:cubicBezTo>
                    <a:pt x="13920" y="1684"/>
                    <a:pt x="14003" y="1641"/>
                    <a:pt x="13980" y="1596"/>
                  </a:cubicBezTo>
                  <a:cubicBezTo>
                    <a:pt x="13771" y="1178"/>
                    <a:pt x="13157" y="1950"/>
                    <a:pt x="12958" y="1442"/>
                  </a:cubicBezTo>
                  <a:cubicBezTo>
                    <a:pt x="12992" y="1431"/>
                    <a:pt x="13058" y="1449"/>
                    <a:pt x="13081" y="1404"/>
                  </a:cubicBezTo>
                  <a:cubicBezTo>
                    <a:pt x="12885" y="1396"/>
                    <a:pt x="12527" y="1042"/>
                    <a:pt x="12348" y="1306"/>
                  </a:cubicBezTo>
                  <a:cubicBezTo>
                    <a:pt x="12378" y="1305"/>
                    <a:pt x="12395" y="1296"/>
                    <a:pt x="12410" y="1343"/>
                  </a:cubicBezTo>
                  <a:cubicBezTo>
                    <a:pt x="12442" y="1437"/>
                    <a:pt x="12395" y="1296"/>
                    <a:pt x="12410" y="1343"/>
                  </a:cubicBezTo>
                  <a:close/>
                  <a:moveTo>
                    <a:pt x="12979" y="817"/>
                  </a:moveTo>
                  <a:cubicBezTo>
                    <a:pt x="13039" y="880"/>
                    <a:pt x="13140" y="853"/>
                    <a:pt x="13207" y="852"/>
                  </a:cubicBezTo>
                  <a:cubicBezTo>
                    <a:pt x="13084" y="883"/>
                    <a:pt x="12938" y="1062"/>
                    <a:pt x="13163" y="1076"/>
                  </a:cubicBezTo>
                  <a:cubicBezTo>
                    <a:pt x="13377" y="1089"/>
                    <a:pt x="13572" y="1002"/>
                    <a:pt x="13782" y="958"/>
                  </a:cubicBezTo>
                  <a:cubicBezTo>
                    <a:pt x="13737" y="967"/>
                    <a:pt x="13584" y="986"/>
                    <a:pt x="13559" y="1099"/>
                  </a:cubicBezTo>
                  <a:cubicBezTo>
                    <a:pt x="13580" y="1003"/>
                    <a:pt x="13857" y="1306"/>
                    <a:pt x="13649" y="1256"/>
                  </a:cubicBezTo>
                  <a:cubicBezTo>
                    <a:pt x="13603" y="1244"/>
                    <a:pt x="13628" y="1137"/>
                    <a:pt x="13533" y="1140"/>
                  </a:cubicBezTo>
                  <a:cubicBezTo>
                    <a:pt x="13468" y="1141"/>
                    <a:pt x="13398" y="1300"/>
                    <a:pt x="13427" y="1300"/>
                  </a:cubicBezTo>
                  <a:cubicBezTo>
                    <a:pt x="13372" y="1300"/>
                    <a:pt x="13151" y="1319"/>
                    <a:pt x="13130" y="1438"/>
                  </a:cubicBezTo>
                  <a:cubicBezTo>
                    <a:pt x="13122" y="1478"/>
                    <a:pt x="13969" y="1488"/>
                    <a:pt x="13968" y="1499"/>
                  </a:cubicBezTo>
                  <a:cubicBezTo>
                    <a:pt x="13938" y="1648"/>
                    <a:pt x="14311" y="1463"/>
                    <a:pt x="14398" y="1368"/>
                  </a:cubicBezTo>
                  <a:cubicBezTo>
                    <a:pt x="14357" y="1353"/>
                    <a:pt x="14292" y="1384"/>
                    <a:pt x="14260" y="1341"/>
                  </a:cubicBezTo>
                  <a:cubicBezTo>
                    <a:pt x="14328" y="1202"/>
                    <a:pt x="14429" y="1318"/>
                    <a:pt x="14487" y="1150"/>
                  </a:cubicBezTo>
                  <a:cubicBezTo>
                    <a:pt x="14506" y="1095"/>
                    <a:pt x="14889" y="1042"/>
                    <a:pt x="14959" y="976"/>
                  </a:cubicBezTo>
                  <a:cubicBezTo>
                    <a:pt x="14946" y="967"/>
                    <a:pt x="14932" y="942"/>
                    <a:pt x="14913" y="938"/>
                  </a:cubicBezTo>
                  <a:cubicBezTo>
                    <a:pt x="15062" y="776"/>
                    <a:pt x="15306" y="784"/>
                    <a:pt x="15473" y="712"/>
                  </a:cubicBezTo>
                  <a:cubicBezTo>
                    <a:pt x="15689" y="619"/>
                    <a:pt x="15909" y="518"/>
                    <a:pt x="16130" y="463"/>
                  </a:cubicBezTo>
                  <a:cubicBezTo>
                    <a:pt x="16193" y="447"/>
                    <a:pt x="16764" y="265"/>
                    <a:pt x="16765" y="236"/>
                  </a:cubicBezTo>
                  <a:cubicBezTo>
                    <a:pt x="16780" y="-66"/>
                    <a:pt x="13963" y="274"/>
                    <a:pt x="13714" y="383"/>
                  </a:cubicBezTo>
                  <a:cubicBezTo>
                    <a:pt x="13768" y="359"/>
                    <a:pt x="13968" y="567"/>
                    <a:pt x="14046" y="575"/>
                  </a:cubicBezTo>
                  <a:cubicBezTo>
                    <a:pt x="14043" y="577"/>
                    <a:pt x="14036" y="582"/>
                    <a:pt x="14032" y="585"/>
                  </a:cubicBezTo>
                  <a:cubicBezTo>
                    <a:pt x="14084" y="583"/>
                    <a:pt x="14144" y="588"/>
                    <a:pt x="14191" y="615"/>
                  </a:cubicBezTo>
                  <a:cubicBezTo>
                    <a:pt x="14055" y="618"/>
                    <a:pt x="13967" y="761"/>
                    <a:pt x="13851" y="771"/>
                  </a:cubicBezTo>
                  <a:cubicBezTo>
                    <a:pt x="13991" y="759"/>
                    <a:pt x="13756" y="604"/>
                    <a:pt x="13742" y="599"/>
                  </a:cubicBezTo>
                  <a:cubicBezTo>
                    <a:pt x="13560" y="535"/>
                    <a:pt x="13514" y="377"/>
                    <a:pt x="13306" y="485"/>
                  </a:cubicBezTo>
                  <a:cubicBezTo>
                    <a:pt x="13258" y="510"/>
                    <a:pt x="12851" y="682"/>
                    <a:pt x="12979" y="817"/>
                  </a:cubicBezTo>
                  <a:cubicBezTo>
                    <a:pt x="13039" y="880"/>
                    <a:pt x="12960" y="797"/>
                    <a:pt x="12979" y="817"/>
                  </a:cubicBezTo>
                  <a:close/>
                  <a:moveTo>
                    <a:pt x="9956" y="1618"/>
                  </a:moveTo>
                  <a:cubicBezTo>
                    <a:pt x="9927" y="1633"/>
                    <a:pt x="9879" y="1633"/>
                    <a:pt x="9868" y="1692"/>
                  </a:cubicBezTo>
                  <a:cubicBezTo>
                    <a:pt x="10060" y="1776"/>
                    <a:pt x="10254" y="1701"/>
                    <a:pt x="10449" y="1719"/>
                  </a:cubicBezTo>
                  <a:cubicBezTo>
                    <a:pt x="10414" y="1846"/>
                    <a:pt x="10163" y="1702"/>
                    <a:pt x="10102" y="1839"/>
                  </a:cubicBezTo>
                  <a:cubicBezTo>
                    <a:pt x="10212" y="2004"/>
                    <a:pt x="11297" y="1629"/>
                    <a:pt x="11264" y="1523"/>
                  </a:cubicBezTo>
                  <a:cubicBezTo>
                    <a:pt x="11241" y="1448"/>
                    <a:pt x="11154" y="1519"/>
                    <a:pt x="11121" y="1520"/>
                  </a:cubicBezTo>
                  <a:cubicBezTo>
                    <a:pt x="11011" y="1524"/>
                    <a:pt x="11109" y="1406"/>
                    <a:pt x="11112" y="1336"/>
                  </a:cubicBezTo>
                  <a:cubicBezTo>
                    <a:pt x="11026" y="1349"/>
                    <a:pt x="10944" y="1421"/>
                    <a:pt x="10859" y="1426"/>
                  </a:cubicBezTo>
                  <a:cubicBezTo>
                    <a:pt x="10881" y="1445"/>
                    <a:pt x="10896" y="1473"/>
                    <a:pt x="10905" y="1509"/>
                  </a:cubicBezTo>
                  <a:cubicBezTo>
                    <a:pt x="10875" y="1530"/>
                    <a:pt x="10842" y="1541"/>
                    <a:pt x="10809" y="1541"/>
                  </a:cubicBezTo>
                  <a:cubicBezTo>
                    <a:pt x="10841" y="1552"/>
                    <a:pt x="10868" y="1578"/>
                    <a:pt x="10889" y="1621"/>
                  </a:cubicBezTo>
                  <a:cubicBezTo>
                    <a:pt x="10849" y="1635"/>
                    <a:pt x="10644" y="1653"/>
                    <a:pt x="10590" y="1617"/>
                  </a:cubicBezTo>
                  <a:cubicBezTo>
                    <a:pt x="10607" y="1602"/>
                    <a:pt x="10622" y="1580"/>
                    <a:pt x="10634" y="1552"/>
                  </a:cubicBezTo>
                  <a:cubicBezTo>
                    <a:pt x="10580" y="1475"/>
                    <a:pt x="10519" y="1438"/>
                    <a:pt x="10450" y="1441"/>
                  </a:cubicBezTo>
                  <a:cubicBezTo>
                    <a:pt x="10531" y="1424"/>
                    <a:pt x="10345" y="1416"/>
                    <a:pt x="10317" y="1424"/>
                  </a:cubicBezTo>
                  <a:cubicBezTo>
                    <a:pt x="10190" y="1463"/>
                    <a:pt x="10078" y="1555"/>
                    <a:pt x="9956" y="1618"/>
                  </a:cubicBezTo>
                  <a:cubicBezTo>
                    <a:pt x="9927" y="1633"/>
                    <a:pt x="9966" y="1613"/>
                    <a:pt x="9956" y="1618"/>
                  </a:cubicBezTo>
                  <a:close/>
                  <a:moveTo>
                    <a:pt x="9929" y="1543"/>
                  </a:moveTo>
                  <a:cubicBezTo>
                    <a:pt x="9974" y="1525"/>
                    <a:pt x="10014" y="1494"/>
                    <a:pt x="10050" y="1451"/>
                  </a:cubicBezTo>
                  <a:cubicBezTo>
                    <a:pt x="10045" y="1424"/>
                    <a:pt x="9794" y="1559"/>
                    <a:pt x="9801" y="1595"/>
                  </a:cubicBezTo>
                  <a:cubicBezTo>
                    <a:pt x="9845" y="1591"/>
                    <a:pt x="9888" y="1574"/>
                    <a:pt x="9929" y="1543"/>
                  </a:cubicBezTo>
                  <a:cubicBezTo>
                    <a:pt x="9998" y="1504"/>
                    <a:pt x="9860" y="1583"/>
                    <a:pt x="9929" y="1543"/>
                  </a:cubicBezTo>
                  <a:close/>
                  <a:moveTo>
                    <a:pt x="8458" y="2722"/>
                  </a:moveTo>
                  <a:cubicBezTo>
                    <a:pt x="8713" y="2649"/>
                    <a:pt x="8960" y="2539"/>
                    <a:pt x="9190" y="2343"/>
                  </a:cubicBezTo>
                  <a:cubicBezTo>
                    <a:pt x="9189" y="2344"/>
                    <a:pt x="9188" y="2345"/>
                    <a:pt x="9187" y="2346"/>
                  </a:cubicBezTo>
                  <a:cubicBezTo>
                    <a:pt x="9193" y="2361"/>
                    <a:pt x="9203" y="2377"/>
                    <a:pt x="9208" y="2394"/>
                  </a:cubicBezTo>
                  <a:cubicBezTo>
                    <a:pt x="9114" y="2398"/>
                    <a:pt x="9036" y="2443"/>
                    <a:pt x="8963" y="2542"/>
                  </a:cubicBezTo>
                  <a:cubicBezTo>
                    <a:pt x="9074" y="2554"/>
                    <a:pt x="9184" y="2585"/>
                    <a:pt x="9297" y="2599"/>
                  </a:cubicBezTo>
                  <a:cubicBezTo>
                    <a:pt x="9255" y="2594"/>
                    <a:pt x="8938" y="2715"/>
                    <a:pt x="8936" y="2706"/>
                  </a:cubicBezTo>
                  <a:cubicBezTo>
                    <a:pt x="8936" y="2741"/>
                    <a:pt x="8942" y="2774"/>
                    <a:pt x="8956" y="2805"/>
                  </a:cubicBezTo>
                  <a:cubicBezTo>
                    <a:pt x="9103" y="2745"/>
                    <a:pt x="9448" y="2691"/>
                    <a:pt x="9582" y="2849"/>
                  </a:cubicBezTo>
                  <a:cubicBezTo>
                    <a:pt x="9551" y="2913"/>
                    <a:pt x="8856" y="2882"/>
                    <a:pt x="8862" y="2949"/>
                  </a:cubicBezTo>
                  <a:cubicBezTo>
                    <a:pt x="8874" y="3177"/>
                    <a:pt x="9180" y="3102"/>
                    <a:pt x="9149" y="3199"/>
                  </a:cubicBezTo>
                  <a:cubicBezTo>
                    <a:pt x="9065" y="3472"/>
                    <a:pt x="9738" y="3231"/>
                    <a:pt x="9834" y="3203"/>
                  </a:cubicBezTo>
                  <a:cubicBezTo>
                    <a:pt x="9865" y="3194"/>
                    <a:pt x="10026" y="3043"/>
                    <a:pt x="10058" y="3095"/>
                  </a:cubicBezTo>
                  <a:cubicBezTo>
                    <a:pt x="10131" y="3210"/>
                    <a:pt x="10234" y="3208"/>
                    <a:pt x="10328" y="3224"/>
                  </a:cubicBezTo>
                  <a:cubicBezTo>
                    <a:pt x="10400" y="3254"/>
                    <a:pt x="10469" y="3241"/>
                    <a:pt x="10535" y="3183"/>
                  </a:cubicBezTo>
                  <a:cubicBezTo>
                    <a:pt x="10533" y="3091"/>
                    <a:pt x="10553" y="3026"/>
                    <a:pt x="10596" y="2990"/>
                  </a:cubicBezTo>
                  <a:cubicBezTo>
                    <a:pt x="10666" y="2990"/>
                    <a:pt x="10750" y="3100"/>
                    <a:pt x="10786" y="2926"/>
                  </a:cubicBezTo>
                  <a:cubicBezTo>
                    <a:pt x="10764" y="2916"/>
                    <a:pt x="10516" y="2683"/>
                    <a:pt x="10523" y="2679"/>
                  </a:cubicBezTo>
                  <a:cubicBezTo>
                    <a:pt x="10641" y="2630"/>
                    <a:pt x="10784" y="2190"/>
                    <a:pt x="10609" y="2151"/>
                  </a:cubicBezTo>
                  <a:cubicBezTo>
                    <a:pt x="10498" y="2126"/>
                    <a:pt x="10454" y="2148"/>
                    <a:pt x="10396" y="2332"/>
                  </a:cubicBezTo>
                  <a:cubicBezTo>
                    <a:pt x="10338" y="2519"/>
                    <a:pt x="10278" y="2435"/>
                    <a:pt x="10222" y="2522"/>
                  </a:cubicBezTo>
                  <a:cubicBezTo>
                    <a:pt x="10476" y="2095"/>
                    <a:pt x="10069" y="2345"/>
                    <a:pt x="10009" y="2333"/>
                  </a:cubicBezTo>
                  <a:cubicBezTo>
                    <a:pt x="10021" y="2307"/>
                    <a:pt x="10032" y="2281"/>
                    <a:pt x="10044" y="2255"/>
                  </a:cubicBezTo>
                  <a:cubicBezTo>
                    <a:pt x="10057" y="2163"/>
                    <a:pt x="9691" y="2285"/>
                    <a:pt x="9691" y="2285"/>
                  </a:cubicBezTo>
                  <a:cubicBezTo>
                    <a:pt x="9712" y="2219"/>
                    <a:pt x="9831" y="2217"/>
                    <a:pt x="9823" y="2128"/>
                  </a:cubicBezTo>
                  <a:cubicBezTo>
                    <a:pt x="9715" y="2115"/>
                    <a:pt x="9720" y="1894"/>
                    <a:pt x="9581" y="1939"/>
                  </a:cubicBezTo>
                  <a:cubicBezTo>
                    <a:pt x="9442" y="1983"/>
                    <a:pt x="9346" y="1886"/>
                    <a:pt x="9211" y="1897"/>
                  </a:cubicBezTo>
                  <a:cubicBezTo>
                    <a:pt x="9072" y="1909"/>
                    <a:pt x="8936" y="1863"/>
                    <a:pt x="8874" y="2049"/>
                  </a:cubicBezTo>
                  <a:cubicBezTo>
                    <a:pt x="8829" y="2186"/>
                    <a:pt x="8709" y="2205"/>
                    <a:pt x="8630" y="2247"/>
                  </a:cubicBezTo>
                  <a:cubicBezTo>
                    <a:pt x="8639" y="2268"/>
                    <a:pt x="8634" y="2283"/>
                    <a:pt x="8637" y="2305"/>
                  </a:cubicBezTo>
                  <a:cubicBezTo>
                    <a:pt x="8541" y="2315"/>
                    <a:pt x="8399" y="2404"/>
                    <a:pt x="8326" y="2501"/>
                  </a:cubicBezTo>
                  <a:cubicBezTo>
                    <a:pt x="8414" y="2519"/>
                    <a:pt x="8476" y="2553"/>
                    <a:pt x="8458" y="2722"/>
                  </a:cubicBezTo>
                  <a:cubicBezTo>
                    <a:pt x="8561" y="2693"/>
                    <a:pt x="8476" y="2553"/>
                    <a:pt x="8458" y="2722"/>
                  </a:cubicBezTo>
                  <a:close/>
                  <a:moveTo>
                    <a:pt x="10788" y="2920"/>
                  </a:moveTo>
                  <a:cubicBezTo>
                    <a:pt x="10788" y="2922"/>
                    <a:pt x="10787" y="2924"/>
                    <a:pt x="10786" y="2926"/>
                  </a:cubicBezTo>
                  <a:cubicBezTo>
                    <a:pt x="10787" y="2926"/>
                    <a:pt x="10788" y="2927"/>
                    <a:pt x="10788" y="2927"/>
                  </a:cubicBezTo>
                  <a:lnTo>
                    <a:pt x="10788" y="2920"/>
                  </a:lnTo>
                  <a:cubicBezTo>
                    <a:pt x="10788" y="2922"/>
                    <a:pt x="10788" y="2920"/>
                    <a:pt x="10788" y="2920"/>
                  </a:cubicBezTo>
                  <a:close/>
                  <a:moveTo>
                    <a:pt x="14845" y="3703"/>
                  </a:moveTo>
                  <a:cubicBezTo>
                    <a:pt x="14830" y="3644"/>
                    <a:pt x="14818" y="3583"/>
                    <a:pt x="14809" y="3521"/>
                  </a:cubicBezTo>
                  <a:cubicBezTo>
                    <a:pt x="14759" y="3396"/>
                    <a:pt x="14636" y="3491"/>
                    <a:pt x="14569" y="3423"/>
                  </a:cubicBezTo>
                  <a:cubicBezTo>
                    <a:pt x="14417" y="3268"/>
                    <a:pt x="14634" y="3177"/>
                    <a:pt x="14687" y="3172"/>
                  </a:cubicBezTo>
                  <a:cubicBezTo>
                    <a:pt x="14685" y="3065"/>
                    <a:pt x="14562" y="3082"/>
                    <a:pt x="14562" y="3077"/>
                  </a:cubicBezTo>
                  <a:cubicBezTo>
                    <a:pt x="14566" y="2987"/>
                    <a:pt x="14661" y="3020"/>
                    <a:pt x="14691" y="3017"/>
                  </a:cubicBezTo>
                  <a:cubicBezTo>
                    <a:pt x="14715" y="2752"/>
                    <a:pt x="14458" y="2797"/>
                    <a:pt x="14398" y="2674"/>
                  </a:cubicBezTo>
                  <a:cubicBezTo>
                    <a:pt x="14297" y="2466"/>
                    <a:pt x="14274" y="2638"/>
                    <a:pt x="14138" y="2603"/>
                  </a:cubicBezTo>
                  <a:cubicBezTo>
                    <a:pt x="14105" y="2594"/>
                    <a:pt x="14091" y="2278"/>
                    <a:pt x="13930" y="2278"/>
                  </a:cubicBezTo>
                  <a:cubicBezTo>
                    <a:pt x="14160" y="2286"/>
                    <a:pt x="13539" y="1693"/>
                    <a:pt x="13605" y="2213"/>
                  </a:cubicBezTo>
                  <a:cubicBezTo>
                    <a:pt x="13613" y="2280"/>
                    <a:pt x="13730" y="2294"/>
                    <a:pt x="13757" y="2284"/>
                  </a:cubicBezTo>
                  <a:cubicBezTo>
                    <a:pt x="13706" y="2303"/>
                    <a:pt x="13443" y="2317"/>
                    <a:pt x="13420" y="2417"/>
                  </a:cubicBezTo>
                  <a:cubicBezTo>
                    <a:pt x="13454" y="2272"/>
                    <a:pt x="13709" y="1960"/>
                    <a:pt x="13401" y="2025"/>
                  </a:cubicBezTo>
                  <a:cubicBezTo>
                    <a:pt x="13347" y="2036"/>
                    <a:pt x="12807" y="2150"/>
                    <a:pt x="12973" y="2372"/>
                  </a:cubicBezTo>
                  <a:cubicBezTo>
                    <a:pt x="12938" y="2360"/>
                    <a:pt x="12807" y="2406"/>
                    <a:pt x="12832" y="2524"/>
                  </a:cubicBezTo>
                  <a:cubicBezTo>
                    <a:pt x="12710" y="2551"/>
                    <a:pt x="12996" y="2011"/>
                    <a:pt x="13152" y="2009"/>
                  </a:cubicBezTo>
                  <a:cubicBezTo>
                    <a:pt x="12916" y="2012"/>
                    <a:pt x="12718" y="2051"/>
                    <a:pt x="12507" y="2247"/>
                  </a:cubicBezTo>
                  <a:cubicBezTo>
                    <a:pt x="12356" y="2388"/>
                    <a:pt x="12233" y="2628"/>
                    <a:pt x="12496" y="2640"/>
                  </a:cubicBezTo>
                  <a:cubicBezTo>
                    <a:pt x="12501" y="2651"/>
                    <a:pt x="12507" y="2672"/>
                    <a:pt x="12508" y="2684"/>
                  </a:cubicBezTo>
                  <a:cubicBezTo>
                    <a:pt x="12039" y="2720"/>
                    <a:pt x="12531" y="2917"/>
                    <a:pt x="12735" y="2949"/>
                  </a:cubicBezTo>
                  <a:cubicBezTo>
                    <a:pt x="12874" y="2971"/>
                    <a:pt x="13393" y="3167"/>
                    <a:pt x="13399" y="2806"/>
                  </a:cubicBezTo>
                  <a:cubicBezTo>
                    <a:pt x="13466" y="2814"/>
                    <a:pt x="13468" y="2945"/>
                    <a:pt x="13483" y="3002"/>
                  </a:cubicBezTo>
                  <a:cubicBezTo>
                    <a:pt x="13510" y="2983"/>
                    <a:pt x="13523" y="2978"/>
                    <a:pt x="13552" y="3004"/>
                  </a:cubicBezTo>
                  <a:cubicBezTo>
                    <a:pt x="13544" y="3015"/>
                    <a:pt x="13540" y="3024"/>
                    <a:pt x="13526" y="3022"/>
                  </a:cubicBezTo>
                  <a:cubicBezTo>
                    <a:pt x="13583" y="3103"/>
                    <a:pt x="13975" y="3558"/>
                    <a:pt x="13787" y="3676"/>
                  </a:cubicBezTo>
                  <a:cubicBezTo>
                    <a:pt x="13689" y="3737"/>
                    <a:pt x="13620" y="3857"/>
                    <a:pt x="13513" y="3899"/>
                  </a:cubicBezTo>
                  <a:cubicBezTo>
                    <a:pt x="13386" y="3949"/>
                    <a:pt x="13559" y="4129"/>
                    <a:pt x="13451" y="4130"/>
                  </a:cubicBezTo>
                  <a:cubicBezTo>
                    <a:pt x="13251" y="4132"/>
                    <a:pt x="13070" y="4129"/>
                    <a:pt x="12906" y="4244"/>
                  </a:cubicBezTo>
                  <a:cubicBezTo>
                    <a:pt x="12617" y="4449"/>
                    <a:pt x="13323" y="4431"/>
                    <a:pt x="13292" y="4325"/>
                  </a:cubicBezTo>
                  <a:cubicBezTo>
                    <a:pt x="13296" y="4354"/>
                    <a:pt x="13301" y="4384"/>
                    <a:pt x="13305" y="4414"/>
                  </a:cubicBezTo>
                  <a:cubicBezTo>
                    <a:pt x="13334" y="4386"/>
                    <a:pt x="13513" y="4535"/>
                    <a:pt x="13543" y="4612"/>
                  </a:cubicBezTo>
                  <a:cubicBezTo>
                    <a:pt x="13561" y="4658"/>
                    <a:pt x="13446" y="4615"/>
                    <a:pt x="13484" y="4762"/>
                  </a:cubicBezTo>
                  <a:cubicBezTo>
                    <a:pt x="13504" y="4844"/>
                    <a:pt x="13682" y="4932"/>
                    <a:pt x="13705" y="4822"/>
                  </a:cubicBezTo>
                  <a:cubicBezTo>
                    <a:pt x="13671" y="4983"/>
                    <a:pt x="13904" y="5050"/>
                    <a:pt x="13968" y="5073"/>
                  </a:cubicBezTo>
                  <a:cubicBezTo>
                    <a:pt x="14189" y="5151"/>
                    <a:pt x="13892" y="4680"/>
                    <a:pt x="13879" y="4622"/>
                  </a:cubicBezTo>
                  <a:cubicBezTo>
                    <a:pt x="14050" y="4744"/>
                    <a:pt x="14339" y="5017"/>
                    <a:pt x="14391" y="4535"/>
                  </a:cubicBezTo>
                  <a:cubicBezTo>
                    <a:pt x="14398" y="4469"/>
                    <a:pt x="14359" y="4290"/>
                    <a:pt x="14325" y="4275"/>
                  </a:cubicBezTo>
                  <a:cubicBezTo>
                    <a:pt x="14117" y="4185"/>
                    <a:pt x="14320" y="4031"/>
                    <a:pt x="14265" y="3892"/>
                  </a:cubicBezTo>
                  <a:cubicBezTo>
                    <a:pt x="14331" y="3906"/>
                    <a:pt x="14429" y="3807"/>
                    <a:pt x="14451" y="3995"/>
                  </a:cubicBezTo>
                  <a:cubicBezTo>
                    <a:pt x="14473" y="3993"/>
                    <a:pt x="14497" y="3999"/>
                    <a:pt x="14519" y="4006"/>
                  </a:cubicBezTo>
                  <a:cubicBezTo>
                    <a:pt x="14394" y="4217"/>
                    <a:pt x="14802" y="4398"/>
                    <a:pt x="14726" y="4048"/>
                  </a:cubicBezTo>
                  <a:cubicBezTo>
                    <a:pt x="14755" y="4180"/>
                    <a:pt x="14950" y="3962"/>
                    <a:pt x="14989" y="3922"/>
                  </a:cubicBezTo>
                  <a:cubicBezTo>
                    <a:pt x="15173" y="3728"/>
                    <a:pt x="14884" y="3767"/>
                    <a:pt x="14845" y="3703"/>
                  </a:cubicBezTo>
                  <a:cubicBezTo>
                    <a:pt x="14822" y="3666"/>
                    <a:pt x="14895" y="3785"/>
                    <a:pt x="14845" y="3703"/>
                  </a:cubicBezTo>
                  <a:close/>
                  <a:moveTo>
                    <a:pt x="14709" y="9160"/>
                  </a:moveTo>
                  <a:cubicBezTo>
                    <a:pt x="14617" y="9033"/>
                    <a:pt x="14757" y="8993"/>
                    <a:pt x="14735" y="8951"/>
                  </a:cubicBezTo>
                  <a:cubicBezTo>
                    <a:pt x="14705" y="8936"/>
                    <a:pt x="14678" y="8912"/>
                    <a:pt x="14654" y="8877"/>
                  </a:cubicBezTo>
                  <a:cubicBezTo>
                    <a:pt x="14645" y="8834"/>
                    <a:pt x="14712" y="8712"/>
                    <a:pt x="14720" y="8737"/>
                  </a:cubicBezTo>
                  <a:cubicBezTo>
                    <a:pt x="14673" y="8602"/>
                    <a:pt x="14427" y="8759"/>
                    <a:pt x="14423" y="8631"/>
                  </a:cubicBezTo>
                  <a:cubicBezTo>
                    <a:pt x="14420" y="8551"/>
                    <a:pt x="14494" y="8592"/>
                    <a:pt x="14491" y="8520"/>
                  </a:cubicBezTo>
                  <a:cubicBezTo>
                    <a:pt x="14489" y="8427"/>
                    <a:pt x="14265" y="8564"/>
                    <a:pt x="14263" y="8596"/>
                  </a:cubicBezTo>
                  <a:cubicBezTo>
                    <a:pt x="14276" y="8366"/>
                    <a:pt x="14607" y="8284"/>
                    <a:pt x="14588" y="8067"/>
                  </a:cubicBezTo>
                  <a:cubicBezTo>
                    <a:pt x="14565" y="8063"/>
                    <a:pt x="14543" y="8064"/>
                    <a:pt x="14521" y="8070"/>
                  </a:cubicBezTo>
                  <a:cubicBezTo>
                    <a:pt x="14776" y="7847"/>
                    <a:pt x="14659" y="7551"/>
                    <a:pt x="14538" y="7316"/>
                  </a:cubicBezTo>
                  <a:cubicBezTo>
                    <a:pt x="14743" y="7252"/>
                    <a:pt x="14251" y="6972"/>
                    <a:pt x="14256" y="6975"/>
                  </a:cubicBezTo>
                  <a:cubicBezTo>
                    <a:pt x="14276" y="6839"/>
                    <a:pt x="14185" y="6792"/>
                    <a:pt x="14146" y="6708"/>
                  </a:cubicBezTo>
                  <a:cubicBezTo>
                    <a:pt x="14293" y="6548"/>
                    <a:pt x="14221" y="6508"/>
                    <a:pt x="14189" y="6241"/>
                  </a:cubicBezTo>
                  <a:cubicBezTo>
                    <a:pt x="14155" y="6035"/>
                    <a:pt x="14161" y="5747"/>
                    <a:pt x="14078" y="5572"/>
                  </a:cubicBezTo>
                  <a:cubicBezTo>
                    <a:pt x="14009" y="5430"/>
                    <a:pt x="13720" y="5958"/>
                    <a:pt x="13655" y="6014"/>
                  </a:cubicBezTo>
                  <a:cubicBezTo>
                    <a:pt x="13467" y="6177"/>
                    <a:pt x="13538" y="5901"/>
                    <a:pt x="13365" y="5914"/>
                  </a:cubicBezTo>
                  <a:cubicBezTo>
                    <a:pt x="13393" y="5777"/>
                    <a:pt x="13582" y="5311"/>
                    <a:pt x="13382" y="5311"/>
                  </a:cubicBezTo>
                  <a:cubicBezTo>
                    <a:pt x="13337" y="5205"/>
                    <a:pt x="13181" y="4950"/>
                    <a:pt x="13074" y="4950"/>
                  </a:cubicBezTo>
                  <a:cubicBezTo>
                    <a:pt x="12932" y="4950"/>
                    <a:pt x="12559" y="4824"/>
                    <a:pt x="12498" y="5066"/>
                  </a:cubicBezTo>
                  <a:cubicBezTo>
                    <a:pt x="12436" y="5312"/>
                    <a:pt x="12366" y="5348"/>
                    <a:pt x="12232" y="5505"/>
                  </a:cubicBezTo>
                  <a:cubicBezTo>
                    <a:pt x="12278" y="5508"/>
                    <a:pt x="12342" y="5589"/>
                    <a:pt x="12376" y="5589"/>
                  </a:cubicBezTo>
                  <a:cubicBezTo>
                    <a:pt x="12386" y="5589"/>
                    <a:pt x="12082" y="5973"/>
                    <a:pt x="12079" y="5992"/>
                  </a:cubicBezTo>
                  <a:cubicBezTo>
                    <a:pt x="12065" y="6088"/>
                    <a:pt x="12148" y="6179"/>
                    <a:pt x="12170" y="6244"/>
                  </a:cubicBezTo>
                  <a:cubicBezTo>
                    <a:pt x="12230" y="6420"/>
                    <a:pt x="12126" y="6638"/>
                    <a:pt x="12052" y="6744"/>
                  </a:cubicBezTo>
                  <a:cubicBezTo>
                    <a:pt x="11913" y="6941"/>
                    <a:pt x="11636" y="6905"/>
                    <a:pt x="11529" y="7118"/>
                  </a:cubicBezTo>
                  <a:cubicBezTo>
                    <a:pt x="11488" y="7201"/>
                    <a:pt x="11474" y="7527"/>
                    <a:pt x="11462" y="7635"/>
                  </a:cubicBezTo>
                  <a:cubicBezTo>
                    <a:pt x="11441" y="7818"/>
                    <a:pt x="11395" y="7837"/>
                    <a:pt x="11343" y="7990"/>
                  </a:cubicBezTo>
                  <a:cubicBezTo>
                    <a:pt x="11289" y="7895"/>
                    <a:pt x="11238" y="8061"/>
                    <a:pt x="11184" y="8067"/>
                  </a:cubicBezTo>
                  <a:cubicBezTo>
                    <a:pt x="11057" y="8067"/>
                    <a:pt x="11066" y="7164"/>
                    <a:pt x="11251" y="7164"/>
                  </a:cubicBezTo>
                  <a:lnTo>
                    <a:pt x="11266" y="7164"/>
                  </a:lnTo>
                  <a:lnTo>
                    <a:pt x="11283" y="7016"/>
                  </a:lnTo>
                  <a:cubicBezTo>
                    <a:pt x="11094" y="6863"/>
                    <a:pt x="10853" y="6979"/>
                    <a:pt x="10681" y="6719"/>
                  </a:cubicBezTo>
                  <a:cubicBezTo>
                    <a:pt x="10511" y="6465"/>
                    <a:pt x="10435" y="6343"/>
                    <a:pt x="10189" y="6421"/>
                  </a:cubicBezTo>
                  <a:lnTo>
                    <a:pt x="10260" y="5959"/>
                  </a:lnTo>
                  <a:lnTo>
                    <a:pt x="10095" y="5959"/>
                  </a:lnTo>
                  <a:cubicBezTo>
                    <a:pt x="10151" y="5660"/>
                    <a:pt x="10333" y="5500"/>
                    <a:pt x="10477" y="5337"/>
                  </a:cubicBezTo>
                  <a:cubicBezTo>
                    <a:pt x="10523" y="5292"/>
                    <a:pt x="10894" y="4998"/>
                    <a:pt x="10896" y="4941"/>
                  </a:cubicBezTo>
                  <a:cubicBezTo>
                    <a:pt x="10959" y="4928"/>
                    <a:pt x="11163" y="4901"/>
                    <a:pt x="11122" y="4713"/>
                  </a:cubicBezTo>
                  <a:cubicBezTo>
                    <a:pt x="11227" y="4726"/>
                    <a:pt x="11873" y="4466"/>
                    <a:pt x="11831" y="4221"/>
                  </a:cubicBezTo>
                  <a:cubicBezTo>
                    <a:pt x="11864" y="4202"/>
                    <a:pt x="11899" y="4192"/>
                    <a:pt x="11931" y="4166"/>
                  </a:cubicBezTo>
                  <a:cubicBezTo>
                    <a:pt x="11885" y="4242"/>
                    <a:pt x="11632" y="4531"/>
                    <a:pt x="11610" y="4604"/>
                  </a:cubicBezTo>
                  <a:cubicBezTo>
                    <a:pt x="11666" y="4619"/>
                    <a:pt x="11731" y="4582"/>
                    <a:pt x="11790" y="4586"/>
                  </a:cubicBezTo>
                  <a:cubicBezTo>
                    <a:pt x="11799" y="4643"/>
                    <a:pt x="11765" y="4669"/>
                    <a:pt x="11764" y="4719"/>
                  </a:cubicBezTo>
                  <a:cubicBezTo>
                    <a:pt x="11882" y="4755"/>
                    <a:pt x="12100" y="4427"/>
                    <a:pt x="12194" y="4524"/>
                  </a:cubicBezTo>
                  <a:cubicBezTo>
                    <a:pt x="12189" y="4519"/>
                    <a:pt x="12517" y="4797"/>
                    <a:pt x="12468" y="4545"/>
                  </a:cubicBezTo>
                  <a:cubicBezTo>
                    <a:pt x="12458" y="4494"/>
                    <a:pt x="12362" y="4471"/>
                    <a:pt x="12346" y="4511"/>
                  </a:cubicBezTo>
                  <a:cubicBezTo>
                    <a:pt x="12443" y="4268"/>
                    <a:pt x="12176" y="4299"/>
                    <a:pt x="12160" y="4129"/>
                  </a:cubicBezTo>
                  <a:cubicBezTo>
                    <a:pt x="12135" y="4142"/>
                    <a:pt x="12110" y="4155"/>
                    <a:pt x="12086" y="4168"/>
                  </a:cubicBezTo>
                  <a:cubicBezTo>
                    <a:pt x="12088" y="4122"/>
                    <a:pt x="12095" y="4077"/>
                    <a:pt x="12108" y="4035"/>
                  </a:cubicBezTo>
                  <a:cubicBezTo>
                    <a:pt x="12091" y="4025"/>
                    <a:pt x="12073" y="4026"/>
                    <a:pt x="12055" y="4033"/>
                  </a:cubicBezTo>
                  <a:cubicBezTo>
                    <a:pt x="12064" y="4008"/>
                    <a:pt x="12065" y="3982"/>
                    <a:pt x="12058" y="3954"/>
                  </a:cubicBezTo>
                  <a:cubicBezTo>
                    <a:pt x="12123" y="3937"/>
                    <a:pt x="12112" y="4012"/>
                    <a:pt x="12172" y="4034"/>
                  </a:cubicBezTo>
                  <a:cubicBezTo>
                    <a:pt x="12209" y="4153"/>
                    <a:pt x="12359" y="4254"/>
                    <a:pt x="12315" y="4049"/>
                  </a:cubicBezTo>
                  <a:cubicBezTo>
                    <a:pt x="12331" y="4043"/>
                    <a:pt x="12343" y="4028"/>
                    <a:pt x="12350" y="4004"/>
                  </a:cubicBezTo>
                  <a:cubicBezTo>
                    <a:pt x="12448" y="4054"/>
                    <a:pt x="12868" y="3767"/>
                    <a:pt x="12772" y="3542"/>
                  </a:cubicBezTo>
                  <a:lnTo>
                    <a:pt x="12798" y="3528"/>
                  </a:lnTo>
                  <a:cubicBezTo>
                    <a:pt x="12795" y="3501"/>
                    <a:pt x="12790" y="3469"/>
                    <a:pt x="12782" y="3445"/>
                  </a:cubicBezTo>
                  <a:cubicBezTo>
                    <a:pt x="12837" y="3455"/>
                    <a:pt x="12967" y="3438"/>
                    <a:pt x="12958" y="3307"/>
                  </a:cubicBezTo>
                  <a:cubicBezTo>
                    <a:pt x="12957" y="3286"/>
                    <a:pt x="12912" y="3085"/>
                    <a:pt x="12912" y="3127"/>
                  </a:cubicBezTo>
                  <a:cubicBezTo>
                    <a:pt x="12847" y="2986"/>
                    <a:pt x="12622" y="2945"/>
                    <a:pt x="12525" y="3031"/>
                  </a:cubicBezTo>
                  <a:cubicBezTo>
                    <a:pt x="12489" y="3062"/>
                    <a:pt x="12429" y="3255"/>
                    <a:pt x="12447" y="3255"/>
                  </a:cubicBezTo>
                  <a:cubicBezTo>
                    <a:pt x="12403" y="3310"/>
                    <a:pt x="12326" y="3392"/>
                    <a:pt x="12276" y="3456"/>
                  </a:cubicBezTo>
                  <a:cubicBezTo>
                    <a:pt x="12218" y="3448"/>
                    <a:pt x="12089" y="3491"/>
                    <a:pt x="12104" y="3620"/>
                  </a:cubicBezTo>
                  <a:cubicBezTo>
                    <a:pt x="11972" y="3754"/>
                    <a:pt x="12055" y="3511"/>
                    <a:pt x="12053" y="3550"/>
                  </a:cubicBezTo>
                  <a:cubicBezTo>
                    <a:pt x="12194" y="3550"/>
                    <a:pt x="12175" y="2901"/>
                    <a:pt x="11880" y="3290"/>
                  </a:cubicBezTo>
                  <a:cubicBezTo>
                    <a:pt x="11885" y="3266"/>
                    <a:pt x="11886" y="3242"/>
                    <a:pt x="11883" y="3218"/>
                  </a:cubicBezTo>
                  <a:cubicBezTo>
                    <a:pt x="11937" y="3192"/>
                    <a:pt x="11962" y="3160"/>
                    <a:pt x="11962" y="3116"/>
                  </a:cubicBezTo>
                  <a:cubicBezTo>
                    <a:pt x="11960" y="3072"/>
                    <a:pt x="11940" y="3025"/>
                    <a:pt x="11890" y="3023"/>
                  </a:cubicBezTo>
                  <a:cubicBezTo>
                    <a:pt x="11973" y="2946"/>
                    <a:pt x="11928" y="2887"/>
                    <a:pt x="11897" y="2792"/>
                  </a:cubicBezTo>
                  <a:cubicBezTo>
                    <a:pt x="11923" y="2686"/>
                    <a:pt x="11966" y="2648"/>
                    <a:pt x="11896" y="2538"/>
                  </a:cubicBezTo>
                  <a:cubicBezTo>
                    <a:pt x="12155" y="2423"/>
                    <a:pt x="12414" y="2194"/>
                    <a:pt x="12683" y="2064"/>
                  </a:cubicBezTo>
                  <a:cubicBezTo>
                    <a:pt x="12497" y="1923"/>
                    <a:pt x="12275" y="1832"/>
                    <a:pt x="12074" y="1942"/>
                  </a:cubicBezTo>
                  <a:cubicBezTo>
                    <a:pt x="11870" y="2053"/>
                    <a:pt x="11809" y="2410"/>
                    <a:pt x="11617" y="2516"/>
                  </a:cubicBezTo>
                  <a:cubicBezTo>
                    <a:pt x="11637" y="2485"/>
                    <a:pt x="11711" y="2388"/>
                    <a:pt x="11713" y="2336"/>
                  </a:cubicBezTo>
                  <a:cubicBezTo>
                    <a:pt x="11702" y="2340"/>
                    <a:pt x="11686" y="2329"/>
                    <a:pt x="11677" y="2329"/>
                  </a:cubicBezTo>
                  <a:cubicBezTo>
                    <a:pt x="11686" y="2307"/>
                    <a:pt x="11682" y="2293"/>
                    <a:pt x="11685" y="2269"/>
                  </a:cubicBezTo>
                  <a:cubicBezTo>
                    <a:pt x="11662" y="2273"/>
                    <a:pt x="11644" y="2265"/>
                    <a:pt x="11630" y="2243"/>
                  </a:cubicBezTo>
                  <a:cubicBezTo>
                    <a:pt x="11658" y="2212"/>
                    <a:pt x="11851" y="2141"/>
                    <a:pt x="11835" y="2053"/>
                  </a:cubicBezTo>
                  <a:cubicBezTo>
                    <a:pt x="11814" y="1936"/>
                    <a:pt x="11510" y="2066"/>
                    <a:pt x="11468" y="2073"/>
                  </a:cubicBezTo>
                  <a:cubicBezTo>
                    <a:pt x="11212" y="2115"/>
                    <a:pt x="11441" y="2211"/>
                    <a:pt x="11298" y="2321"/>
                  </a:cubicBezTo>
                  <a:cubicBezTo>
                    <a:pt x="11252" y="2357"/>
                    <a:pt x="11067" y="2097"/>
                    <a:pt x="11074" y="2352"/>
                  </a:cubicBezTo>
                  <a:cubicBezTo>
                    <a:pt x="11077" y="2447"/>
                    <a:pt x="11215" y="2513"/>
                    <a:pt x="11244" y="2664"/>
                  </a:cubicBezTo>
                  <a:cubicBezTo>
                    <a:pt x="11346" y="2689"/>
                    <a:pt x="11433" y="2586"/>
                    <a:pt x="11533" y="2565"/>
                  </a:cubicBezTo>
                  <a:cubicBezTo>
                    <a:pt x="11355" y="2678"/>
                    <a:pt x="11253" y="2955"/>
                    <a:pt x="11404" y="3165"/>
                  </a:cubicBezTo>
                  <a:cubicBezTo>
                    <a:pt x="11351" y="3210"/>
                    <a:pt x="11314" y="3245"/>
                    <a:pt x="11310" y="3351"/>
                  </a:cubicBezTo>
                  <a:lnTo>
                    <a:pt x="11336" y="3364"/>
                  </a:lnTo>
                  <a:cubicBezTo>
                    <a:pt x="11179" y="3430"/>
                    <a:pt x="11147" y="3493"/>
                    <a:pt x="11033" y="3630"/>
                  </a:cubicBezTo>
                  <a:cubicBezTo>
                    <a:pt x="11033" y="3630"/>
                    <a:pt x="11033" y="3630"/>
                    <a:pt x="11033" y="3630"/>
                  </a:cubicBezTo>
                  <a:cubicBezTo>
                    <a:pt x="11061" y="3545"/>
                    <a:pt x="11117" y="3452"/>
                    <a:pt x="11050" y="3363"/>
                  </a:cubicBezTo>
                  <a:cubicBezTo>
                    <a:pt x="11125" y="3368"/>
                    <a:pt x="11195" y="3337"/>
                    <a:pt x="11259" y="3272"/>
                  </a:cubicBezTo>
                  <a:cubicBezTo>
                    <a:pt x="11272" y="3258"/>
                    <a:pt x="11117" y="3018"/>
                    <a:pt x="11091" y="3018"/>
                  </a:cubicBezTo>
                  <a:cubicBezTo>
                    <a:pt x="11053" y="3018"/>
                    <a:pt x="10830" y="3190"/>
                    <a:pt x="10806" y="3256"/>
                  </a:cubicBezTo>
                  <a:cubicBezTo>
                    <a:pt x="10845" y="3272"/>
                    <a:pt x="10884" y="3290"/>
                    <a:pt x="10923" y="3309"/>
                  </a:cubicBezTo>
                  <a:cubicBezTo>
                    <a:pt x="10787" y="3310"/>
                    <a:pt x="10724" y="3477"/>
                    <a:pt x="10581" y="3471"/>
                  </a:cubicBezTo>
                  <a:cubicBezTo>
                    <a:pt x="10453" y="3498"/>
                    <a:pt x="10173" y="3554"/>
                    <a:pt x="10078" y="3374"/>
                  </a:cubicBezTo>
                  <a:cubicBezTo>
                    <a:pt x="10185" y="3130"/>
                    <a:pt x="9473" y="3169"/>
                    <a:pt x="9617" y="3516"/>
                  </a:cubicBezTo>
                  <a:cubicBezTo>
                    <a:pt x="9529" y="3631"/>
                    <a:pt x="9460" y="3480"/>
                    <a:pt x="9368" y="3462"/>
                  </a:cubicBezTo>
                  <a:cubicBezTo>
                    <a:pt x="9213" y="3481"/>
                    <a:pt x="9060" y="3554"/>
                    <a:pt x="8904" y="3532"/>
                  </a:cubicBezTo>
                  <a:cubicBezTo>
                    <a:pt x="9137" y="3401"/>
                    <a:pt x="9054" y="3181"/>
                    <a:pt x="8833" y="3214"/>
                  </a:cubicBezTo>
                  <a:cubicBezTo>
                    <a:pt x="8716" y="3230"/>
                    <a:pt x="8605" y="3153"/>
                    <a:pt x="8498" y="3083"/>
                  </a:cubicBezTo>
                  <a:cubicBezTo>
                    <a:pt x="8301" y="2955"/>
                    <a:pt x="8276" y="3049"/>
                    <a:pt x="8098" y="3063"/>
                  </a:cubicBezTo>
                  <a:cubicBezTo>
                    <a:pt x="8243" y="2744"/>
                    <a:pt x="7844" y="3070"/>
                    <a:pt x="7824" y="3072"/>
                  </a:cubicBezTo>
                  <a:cubicBezTo>
                    <a:pt x="7802" y="3026"/>
                    <a:pt x="7857" y="2925"/>
                    <a:pt x="7822" y="2862"/>
                  </a:cubicBezTo>
                  <a:cubicBezTo>
                    <a:pt x="7765" y="2758"/>
                    <a:pt x="7615" y="2889"/>
                    <a:pt x="7553" y="2920"/>
                  </a:cubicBezTo>
                  <a:cubicBezTo>
                    <a:pt x="7482" y="2703"/>
                    <a:pt x="7200" y="3025"/>
                    <a:pt x="7120" y="3025"/>
                  </a:cubicBezTo>
                  <a:cubicBezTo>
                    <a:pt x="7038" y="3025"/>
                    <a:pt x="6962" y="3004"/>
                    <a:pt x="6879" y="3011"/>
                  </a:cubicBezTo>
                  <a:cubicBezTo>
                    <a:pt x="6761" y="3020"/>
                    <a:pt x="6643" y="3147"/>
                    <a:pt x="6540" y="3158"/>
                  </a:cubicBezTo>
                  <a:cubicBezTo>
                    <a:pt x="6435" y="3288"/>
                    <a:pt x="6241" y="2969"/>
                    <a:pt x="6102" y="3002"/>
                  </a:cubicBezTo>
                  <a:cubicBezTo>
                    <a:pt x="5987" y="2699"/>
                    <a:pt x="5301" y="2658"/>
                    <a:pt x="5108" y="2660"/>
                  </a:cubicBezTo>
                  <a:lnTo>
                    <a:pt x="5166" y="2595"/>
                  </a:lnTo>
                  <a:cubicBezTo>
                    <a:pt x="4385" y="2334"/>
                    <a:pt x="3526" y="2801"/>
                    <a:pt x="2781" y="3187"/>
                  </a:cubicBezTo>
                  <a:cubicBezTo>
                    <a:pt x="2790" y="3245"/>
                    <a:pt x="2794" y="3305"/>
                    <a:pt x="2794" y="3364"/>
                  </a:cubicBezTo>
                  <a:cubicBezTo>
                    <a:pt x="2821" y="3360"/>
                    <a:pt x="2846" y="3381"/>
                    <a:pt x="2861" y="3411"/>
                  </a:cubicBezTo>
                  <a:cubicBezTo>
                    <a:pt x="2895" y="3481"/>
                    <a:pt x="2847" y="3560"/>
                    <a:pt x="2808" y="3586"/>
                  </a:cubicBezTo>
                  <a:cubicBezTo>
                    <a:pt x="2807" y="3616"/>
                    <a:pt x="2818" y="3636"/>
                    <a:pt x="2843" y="3646"/>
                  </a:cubicBezTo>
                  <a:cubicBezTo>
                    <a:pt x="2669" y="3610"/>
                    <a:pt x="2511" y="3697"/>
                    <a:pt x="2346" y="3775"/>
                  </a:cubicBezTo>
                  <a:cubicBezTo>
                    <a:pt x="2313" y="3790"/>
                    <a:pt x="1788" y="3962"/>
                    <a:pt x="2020" y="4078"/>
                  </a:cubicBezTo>
                  <a:cubicBezTo>
                    <a:pt x="1791" y="4457"/>
                    <a:pt x="2405" y="4349"/>
                    <a:pt x="2510" y="4285"/>
                  </a:cubicBezTo>
                  <a:cubicBezTo>
                    <a:pt x="2433" y="4611"/>
                    <a:pt x="1900" y="4586"/>
                    <a:pt x="1737" y="4688"/>
                  </a:cubicBezTo>
                  <a:cubicBezTo>
                    <a:pt x="1610" y="4807"/>
                    <a:pt x="1325" y="4847"/>
                    <a:pt x="1294" y="5135"/>
                  </a:cubicBezTo>
                  <a:cubicBezTo>
                    <a:pt x="1271" y="5347"/>
                    <a:pt x="1078" y="5786"/>
                    <a:pt x="1423" y="5569"/>
                  </a:cubicBezTo>
                  <a:cubicBezTo>
                    <a:pt x="1382" y="5665"/>
                    <a:pt x="1288" y="5766"/>
                    <a:pt x="1232" y="5830"/>
                  </a:cubicBezTo>
                  <a:lnTo>
                    <a:pt x="1247" y="5941"/>
                  </a:lnTo>
                  <a:cubicBezTo>
                    <a:pt x="1305" y="5949"/>
                    <a:pt x="1373" y="5942"/>
                    <a:pt x="1427" y="5909"/>
                  </a:cubicBezTo>
                  <a:cubicBezTo>
                    <a:pt x="1582" y="5813"/>
                    <a:pt x="1505" y="5986"/>
                    <a:pt x="1616" y="6015"/>
                  </a:cubicBezTo>
                  <a:cubicBezTo>
                    <a:pt x="1625" y="6015"/>
                    <a:pt x="1632" y="6012"/>
                    <a:pt x="1639" y="6008"/>
                  </a:cubicBezTo>
                  <a:cubicBezTo>
                    <a:pt x="1268" y="6350"/>
                    <a:pt x="877" y="6521"/>
                    <a:pt x="478" y="6743"/>
                  </a:cubicBezTo>
                  <a:cubicBezTo>
                    <a:pt x="343" y="6818"/>
                    <a:pt x="175" y="6809"/>
                    <a:pt x="54" y="6949"/>
                  </a:cubicBezTo>
                  <a:cubicBezTo>
                    <a:pt x="-154" y="7190"/>
                    <a:pt x="297" y="7025"/>
                    <a:pt x="344" y="7001"/>
                  </a:cubicBezTo>
                  <a:cubicBezTo>
                    <a:pt x="703" y="6820"/>
                    <a:pt x="1068" y="6689"/>
                    <a:pt x="1424" y="6508"/>
                  </a:cubicBezTo>
                  <a:cubicBezTo>
                    <a:pt x="1621" y="6408"/>
                    <a:pt x="2420" y="6068"/>
                    <a:pt x="2420" y="5738"/>
                  </a:cubicBezTo>
                  <a:cubicBezTo>
                    <a:pt x="2564" y="5669"/>
                    <a:pt x="2545" y="5757"/>
                    <a:pt x="2664" y="5770"/>
                  </a:cubicBezTo>
                  <a:cubicBezTo>
                    <a:pt x="2775" y="5884"/>
                    <a:pt x="2982" y="5669"/>
                    <a:pt x="3099" y="5636"/>
                  </a:cubicBezTo>
                  <a:cubicBezTo>
                    <a:pt x="3270" y="5586"/>
                    <a:pt x="3354" y="5471"/>
                    <a:pt x="3497" y="5332"/>
                  </a:cubicBezTo>
                  <a:cubicBezTo>
                    <a:pt x="3592" y="5239"/>
                    <a:pt x="3675" y="5420"/>
                    <a:pt x="3762" y="5453"/>
                  </a:cubicBezTo>
                  <a:cubicBezTo>
                    <a:pt x="3787" y="5623"/>
                    <a:pt x="4109" y="5610"/>
                    <a:pt x="4206" y="5651"/>
                  </a:cubicBezTo>
                  <a:cubicBezTo>
                    <a:pt x="4425" y="5745"/>
                    <a:pt x="4511" y="6181"/>
                    <a:pt x="4283" y="6388"/>
                  </a:cubicBezTo>
                  <a:cubicBezTo>
                    <a:pt x="4312" y="6399"/>
                    <a:pt x="4341" y="6409"/>
                    <a:pt x="4370" y="6418"/>
                  </a:cubicBezTo>
                  <a:cubicBezTo>
                    <a:pt x="4406" y="6521"/>
                    <a:pt x="4318" y="6634"/>
                    <a:pt x="4422" y="6661"/>
                  </a:cubicBezTo>
                  <a:cubicBezTo>
                    <a:pt x="4430" y="6629"/>
                    <a:pt x="4441" y="6599"/>
                    <a:pt x="4455" y="6573"/>
                  </a:cubicBezTo>
                  <a:cubicBezTo>
                    <a:pt x="4440" y="6630"/>
                    <a:pt x="4444" y="6678"/>
                    <a:pt x="4466" y="6718"/>
                  </a:cubicBezTo>
                  <a:cubicBezTo>
                    <a:pt x="4402" y="6900"/>
                    <a:pt x="4481" y="7268"/>
                    <a:pt x="4600" y="6983"/>
                  </a:cubicBezTo>
                  <a:cubicBezTo>
                    <a:pt x="4616" y="7025"/>
                    <a:pt x="4647" y="7029"/>
                    <a:pt x="4668" y="7000"/>
                  </a:cubicBezTo>
                  <a:cubicBezTo>
                    <a:pt x="4695" y="7165"/>
                    <a:pt x="4383" y="7512"/>
                    <a:pt x="4572" y="7612"/>
                  </a:cubicBezTo>
                  <a:cubicBezTo>
                    <a:pt x="4561" y="7639"/>
                    <a:pt x="4537" y="8189"/>
                    <a:pt x="4549" y="8218"/>
                  </a:cubicBezTo>
                  <a:cubicBezTo>
                    <a:pt x="4218" y="8052"/>
                    <a:pt x="4499" y="8766"/>
                    <a:pt x="4612" y="8908"/>
                  </a:cubicBezTo>
                  <a:cubicBezTo>
                    <a:pt x="4469" y="9248"/>
                    <a:pt x="4405" y="9703"/>
                    <a:pt x="4249" y="10060"/>
                  </a:cubicBezTo>
                  <a:cubicBezTo>
                    <a:pt x="4231" y="10103"/>
                    <a:pt x="3863" y="10724"/>
                    <a:pt x="3931" y="10838"/>
                  </a:cubicBezTo>
                  <a:cubicBezTo>
                    <a:pt x="3904" y="10875"/>
                    <a:pt x="3884" y="11006"/>
                    <a:pt x="3866" y="11057"/>
                  </a:cubicBezTo>
                  <a:lnTo>
                    <a:pt x="3907" y="11057"/>
                  </a:lnTo>
                  <a:cubicBezTo>
                    <a:pt x="3683" y="11057"/>
                    <a:pt x="3673" y="12226"/>
                    <a:pt x="3784" y="12411"/>
                  </a:cubicBezTo>
                  <a:cubicBezTo>
                    <a:pt x="3713" y="12506"/>
                    <a:pt x="3776" y="12866"/>
                    <a:pt x="3821" y="12952"/>
                  </a:cubicBezTo>
                  <a:cubicBezTo>
                    <a:pt x="3779" y="13102"/>
                    <a:pt x="3952" y="13349"/>
                    <a:pt x="4063" y="13322"/>
                  </a:cubicBezTo>
                  <a:cubicBezTo>
                    <a:pt x="4060" y="13338"/>
                    <a:pt x="4058" y="13354"/>
                    <a:pt x="4057" y="13370"/>
                  </a:cubicBezTo>
                  <a:lnTo>
                    <a:pt x="4087" y="13380"/>
                  </a:lnTo>
                  <a:lnTo>
                    <a:pt x="4093" y="13414"/>
                  </a:lnTo>
                  <a:cubicBezTo>
                    <a:pt x="4290" y="13490"/>
                    <a:pt x="4102" y="14174"/>
                    <a:pt x="4227" y="14378"/>
                  </a:cubicBezTo>
                  <a:cubicBezTo>
                    <a:pt x="4190" y="14488"/>
                    <a:pt x="4544" y="15231"/>
                    <a:pt x="4228" y="15052"/>
                  </a:cubicBezTo>
                  <a:cubicBezTo>
                    <a:pt x="4228" y="15090"/>
                    <a:pt x="4220" y="15124"/>
                    <a:pt x="4204" y="15151"/>
                  </a:cubicBezTo>
                  <a:cubicBezTo>
                    <a:pt x="4266" y="15264"/>
                    <a:pt x="4305" y="15363"/>
                    <a:pt x="4335" y="15505"/>
                  </a:cubicBezTo>
                  <a:lnTo>
                    <a:pt x="4346" y="15505"/>
                  </a:lnTo>
                  <a:cubicBezTo>
                    <a:pt x="4387" y="15457"/>
                    <a:pt x="4394" y="15543"/>
                    <a:pt x="4468" y="15503"/>
                  </a:cubicBezTo>
                  <a:cubicBezTo>
                    <a:pt x="4571" y="15800"/>
                    <a:pt x="4536" y="15834"/>
                    <a:pt x="4468" y="16154"/>
                  </a:cubicBezTo>
                  <a:cubicBezTo>
                    <a:pt x="4643" y="16085"/>
                    <a:pt x="4765" y="16495"/>
                    <a:pt x="4806" y="16709"/>
                  </a:cubicBezTo>
                  <a:cubicBezTo>
                    <a:pt x="5029" y="16623"/>
                    <a:pt x="4935" y="16305"/>
                    <a:pt x="4856" y="16081"/>
                  </a:cubicBezTo>
                  <a:lnTo>
                    <a:pt x="4819" y="16090"/>
                  </a:lnTo>
                  <a:cubicBezTo>
                    <a:pt x="4853" y="16027"/>
                    <a:pt x="4845" y="15950"/>
                    <a:pt x="4813" y="15895"/>
                  </a:cubicBezTo>
                  <a:lnTo>
                    <a:pt x="4799" y="15901"/>
                  </a:lnTo>
                  <a:cubicBezTo>
                    <a:pt x="4773" y="15687"/>
                    <a:pt x="4711" y="15463"/>
                    <a:pt x="4695" y="15267"/>
                  </a:cubicBezTo>
                  <a:cubicBezTo>
                    <a:pt x="4682" y="15104"/>
                    <a:pt x="4607" y="15059"/>
                    <a:pt x="4654" y="14857"/>
                  </a:cubicBezTo>
                  <a:cubicBezTo>
                    <a:pt x="4643" y="14858"/>
                    <a:pt x="4632" y="14860"/>
                    <a:pt x="4621" y="14862"/>
                  </a:cubicBezTo>
                  <a:cubicBezTo>
                    <a:pt x="4621" y="14691"/>
                    <a:pt x="4335" y="14165"/>
                    <a:pt x="4542" y="14004"/>
                  </a:cubicBezTo>
                  <a:cubicBezTo>
                    <a:pt x="4568" y="14048"/>
                    <a:pt x="4597" y="14053"/>
                    <a:pt x="4633" y="14051"/>
                  </a:cubicBezTo>
                  <a:cubicBezTo>
                    <a:pt x="4649" y="14091"/>
                    <a:pt x="4668" y="14112"/>
                    <a:pt x="4694" y="14132"/>
                  </a:cubicBezTo>
                  <a:cubicBezTo>
                    <a:pt x="4606" y="14386"/>
                    <a:pt x="4732" y="15046"/>
                    <a:pt x="4888" y="15146"/>
                  </a:cubicBezTo>
                  <a:cubicBezTo>
                    <a:pt x="4868" y="15243"/>
                    <a:pt x="4898" y="15358"/>
                    <a:pt x="4958" y="15388"/>
                  </a:cubicBezTo>
                  <a:cubicBezTo>
                    <a:pt x="4954" y="15472"/>
                    <a:pt x="4978" y="15520"/>
                    <a:pt x="5030" y="15518"/>
                  </a:cubicBezTo>
                  <a:cubicBezTo>
                    <a:pt x="5042" y="15595"/>
                    <a:pt x="4993" y="15742"/>
                    <a:pt x="4986" y="15835"/>
                  </a:cubicBezTo>
                  <a:cubicBezTo>
                    <a:pt x="5221" y="15896"/>
                    <a:pt x="5644" y="17047"/>
                    <a:pt x="5374" y="17327"/>
                  </a:cubicBezTo>
                  <a:lnTo>
                    <a:pt x="5386" y="17327"/>
                  </a:lnTo>
                  <a:cubicBezTo>
                    <a:pt x="5363" y="17683"/>
                    <a:pt x="5700" y="18230"/>
                    <a:pt x="5921" y="18189"/>
                  </a:cubicBezTo>
                  <a:cubicBezTo>
                    <a:pt x="6093" y="18316"/>
                    <a:pt x="6360" y="18812"/>
                    <a:pt x="6568" y="18812"/>
                  </a:cubicBezTo>
                  <a:cubicBezTo>
                    <a:pt x="6707" y="18812"/>
                    <a:pt x="6794" y="18936"/>
                    <a:pt x="6933" y="18803"/>
                  </a:cubicBezTo>
                  <a:cubicBezTo>
                    <a:pt x="7112" y="18634"/>
                    <a:pt x="7225" y="18901"/>
                    <a:pt x="7338" y="19138"/>
                  </a:cubicBezTo>
                  <a:lnTo>
                    <a:pt x="7320" y="19233"/>
                  </a:lnTo>
                  <a:cubicBezTo>
                    <a:pt x="7452" y="19457"/>
                    <a:pt x="7609" y="19414"/>
                    <a:pt x="7752" y="19578"/>
                  </a:cubicBezTo>
                  <a:lnTo>
                    <a:pt x="7747" y="19554"/>
                  </a:lnTo>
                  <a:cubicBezTo>
                    <a:pt x="7831" y="19616"/>
                    <a:pt x="7966" y="19734"/>
                    <a:pt x="8058" y="19655"/>
                  </a:cubicBezTo>
                  <a:cubicBezTo>
                    <a:pt x="8068" y="19696"/>
                    <a:pt x="8082" y="19732"/>
                    <a:pt x="8102" y="19765"/>
                  </a:cubicBezTo>
                  <a:cubicBezTo>
                    <a:pt x="8201" y="19848"/>
                    <a:pt x="8249" y="20070"/>
                    <a:pt x="8332" y="20197"/>
                  </a:cubicBezTo>
                  <a:cubicBezTo>
                    <a:pt x="8328" y="20204"/>
                    <a:pt x="8318" y="20232"/>
                    <a:pt x="8307" y="20232"/>
                  </a:cubicBezTo>
                  <a:cubicBezTo>
                    <a:pt x="8248" y="20232"/>
                    <a:pt x="8242" y="20374"/>
                    <a:pt x="8290" y="20404"/>
                  </a:cubicBezTo>
                  <a:cubicBezTo>
                    <a:pt x="8224" y="20558"/>
                    <a:pt x="8335" y="20723"/>
                    <a:pt x="8404" y="20797"/>
                  </a:cubicBezTo>
                  <a:lnTo>
                    <a:pt x="8421" y="20768"/>
                  </a:lnTo>
                  <a:lnTo>
                    <a:pt x="8440" y="20786"/>
                  </a:lnTo>
                  <a:cubicBezTo>
                    <a:pt x="8440" y="20786"/>
                    <a:pt x="8460" y="20734"/>
                    <a:pt x="8463" y="20726"/>
                  </a:cubicBezTo>
                  <a:cubicBezTo>
                    <a:pt x="8481" y="20791"/>
                    <a:pt x="8506" y="20812"/>
                    <a:pt x="8544" y="20833"/>
                  </a:cubicBezTo>
                  <a:cubicBezTo>
                    <a:pt x="8631" y="20882"/>
                    <a:pt x="8572" y="21016"/>
                    <a:pt x="8625" y="21113"/>
                  </a:cubicBezTo>
                  <a:cubicBezTo>
                    <a:pt x="8670" y="21195"/>
                    <a:pt x="8728" y="21169"/>
                    <a:pt x="8774" y="21125"/>
                  </a:cubicBezTo>
                  <a:cubicBezTo>
                    <a:pt x="8819" y="21180"/>
                    <a:pt x="8955" y="21104"/>
                    <a:pt x="8977" y="21190"/>
                  </a:cubicBezTo>
                  <a:cubicBezTo>
                    <a:pt x="8994" y="21268"/>
                    <a:pt x="9007" y="21360"/>
                    <a:pt x="9074" y="21327"/>
                  </a:cubicBezTo>
                  <a:cubicBezTo>
                    <a:pt x="9087" y="21499"/>
                    <a:pt x="9387" y="21534"/>
                    <a:pt x="9242" y="21147"/>
                  </a:cubicBezTo>
                  <a:cubicBezTo>
                    <a:pt x="9322" y="21112"/>
                    <a:pt x="9334" y="20930"/>
                    <a:pt x="9399" y="20930"/>
                  </a:cubicBezTo>
                  <a:cubicBezTo>
                    <a:pt x="9476" y="20930"/>
                    <a:pt x="9464" y="21056"/>
                    <a:pt x="9512" y="21099"/>
                  </a:cubicBezTo>
                  <a:cubicBezTo>
                    <a:pt x="9489" y="21140"/>
                    <a:pt x="9481" y="21184"/>
                    <a:pt x="9489" y="21232"/>
                  </a:cubicBezTo>
                  <a:cubicBezTo>
                    <a:pt x="9530" y="21294"/>
                    <a:pt x="9567" y="21378"/>
                    <a:pt x="9594" y="21465"/>
                  </a:cubicBezTo>
                  <a:cubicBezTo>
                    <a:pt x="9613" y="21444"/>
                    <a:pt x="9635" y="21429"/>
                    <a:pt x="9658" y="21420"/>
                  </a:cubicBezTo>
                  <a:cubicBezTo>
                    <a:pt x="9651" y="21406"/>
                    <a:pt x="9651" y="21393"/>
                    <a:pt x="9656" y="21381"/>
                  </a:cubicBezTo>
                  <a:lnTo>
                    <a:pt x="9663" y="21393"/>
                  </a:lnTo>
                  <a:cubicBezTo>
                    <a:pt x="9703" y="21371"/>
                    <a:pt x="9728" y="21327"/>
                    <a:pt x="9733" y="21262"/>
                  </a:cubicBezTo>
                  <a:lnTo>
                    <a:pt x="9788" y="21239"/>
                  </a:lnTo>
                  <a:lnTo>
                    <a:pt x="9727" y="21036"/>
                  </a:lnTo>
                  <a:lnTo>
                    <a:pt x="9751" y="20983"/>
                  </a:lnTo>
                  <a:cubicBezTo>
                    <a:pt x="9690" y="20841"/>
                    <a:pt x="9591" y="20668"/>
                    <a:pt x="9478" y="20685"/>
                  </a:cubicBezTo>
                  <a:cubicBezTo>
                    <a:pt x="9386" y="20387"/>
                    <a:pt x="9023" y="21216"/>
                    <a:pt x="8905" y="20641"/>
                  </a:cubicBezTo>
                  <a:lnTo>
                    <a:pt x="8820" y="20643"/>
                  </a:lnTo>
                  <a:cubicBezTo>
                    <a:pt x="8820" y="20643"/>
                    <a:pt x="8682" y="20417"/>
                    <a:pt x="8717" y="20417"/>
                  </a:cubicBezTo>
                  <a:cubicBezTo>
                    <a:pt x="8717" y="20417"/>
                    <a:pt x="8717" y="20417"/>
                    <a:pt x="8717" y="20417"/>
                  </a:cubicBezTo>
                  <a:cubicBezTo>
                    <a:pt x="8719" y="20417"/>
                    <a:pt x="8885" y="19093"/>
                    <a:pt x="8901" y="18934"/>
                  </a:cubicBezTo>
                  <a:cubicBezTo>
                    <a:pt x="8865" y="18931"/>
                    <a:pt x="8824" y="18936"/>
                    <a:pt x="8790" y="18958"/>
                  </a:cubicBezTo>
                  <a:cubicBezTo>
                    <a:pt x="8665" y="18803"/>
                    <a:pt x="8556" y="18836"/>
                    <a:pt x="8451" y="18742"/>
                  </a:cubicBezTo>
                  <a:cubicBezTo>
                    <a:pt x="8417" y="18712"/>
                    <a:pt x="8071" y="18740"/>
                    <a:pt x="8035" y="18773"/>
                  </a:cubicBezTo>
                  <a:cubicBezTo>
                    <a:pt x="8032" y="18768"/>
                    <a:pt x="8029" y="18763"/>
                    <a:pt x="8025" y="18757"/>
                  </a:cubicBezTo>
                  <a:cubicBezTo>
                    <a:pt x="8109" y="18574"/>
                    <a:pt x="8142" y="18312"/>
                    <a:pt x="8200" y="18110"/>
                  </a:cubicBezTo>
                  <a:cubicBezTo>
                    <a:pt x="8274" y="17968"/>
                    <a:pt x="8508" y="16969"/>
                    <a:pt x="8384" y="16969"/>
                  </a:cubicBezTo>
                  <a:cubicBezTo>
                    <a:pt x="8284" y="16969"/>
                    <a:pt x="8160" y="16997"/>
                    <a:pt x="8055" y="17030"/>
                  </a:cubicBezTo>
                  <a:cubicBezTo>
                    <a:pt x="7708" y="17115"/>
                    <a:pt x="7858" y="17667"/>
                    <a:pt x="7599" y="17812"/>
                  </a:cubicBezTo>
                  <a:cubicBezTo>
                    <a:pt x="7601" y="17840"/>
                    <a:pt x="7595" y="17864"/>
                    <a:pt x="7583" y="17884"/>
                  </a:cubicBezTo>
                  <a:lnTo>
                    <a:pt x="7589" y="17850"/>
                  </a:lnTo>
                  <a:cubicBezTo>
                    <a:pt x="7313" y="17803"/>
                    <a:pt x="7206" y="18092"/>
                    <a:pt x="6955" y="17842"/>
                  </a:cubicBezTo>
                  <a:cubicBezTo>
                    <a:pt x="6928" y="17797"/>
                    <a:pt x="6940" y="17716"/>
                    <a:pt x="6902" y="17678"/>
                  </a:cubicBezTo>
                  <a:cubicBezTo>
                    <a:pt x="6909" y="17285"/>
                    <a:pt x="6745" y="17009"/>
                    <a:pt x="6787" y="16567"/>
                  </a:cubicBezTo>
                  <a:cubicBezTo>
                    <a:pt x="6799" y="16444"/>
                    <a:pt x="6795" y="15988"/>
                    <a:pt x="6892" y="15936"/>
                  </a:cubicBezTo>
                  <a:cubicBezTo>
                    <a:pt x="6964" y="15896"/>
                    <a:pt x="6970" y="15802"/>
                    <a:pt x="6989" y="15695"/>
                  </a:cubicBezTo>
                  <a:cubicBezTo>
                    <a:pt x="6960" y="15291"/>
                    <a:pt x="7099" y="15132"/>
                    <a:pt x="7297" y="14954"/>
                  </a:cubicBezTo>
                  <a:cubicBezTo>
                    <a:pt x="7407" y="14847"/>
                    <a:pt x="7530" y="14681"/>
                    <a:pt x="7658" y="14647"/>
                  </a:cubicBezTo>
                  <a:cubicBezTo>
                    <a:pt x="7726" y="14629"/>
                    <a:pt x="7890" y="14823"/>
                    <a:pt x="7918" y="14651"/>
                  </a:cubicBezTo>
                  <a:cubicBezTo>
                    <a:pt x="7929" y="14662"/>
                    <a:pt x="7940" y="14672"/>
                    <a:pt x="7951" y="14683"/>
                  </a:cubicBezTo>
                  <a:cubicBezTo>
                    <a:pt x="7964" y="14784"/>
                    <a:pt x="8062" y="14913"/>
                    <a:pt x="8119" y="14804"/>
                  </a:cubicBezTo>
                  <a:cubicBezTo>
                    <a:pt x="8158" y="14847"/>
                    <a:pt x="8205" y="14840"/>
                    <a:pt x="8218" y="14755"/>
                  </a:cubicBezTo>
                  <a:cubicBezTo>
                    <a:pt x="8226" y="14760"/>
                    <a:pt x="8233" y="14769"/>
                    <a:pt x="8237" y="14776"/>
                  </a:cubicBezTo>
                  <a:cubicBezTo>
                    <a:pt x="8243" y="14815"/>
                    <a:pt x="8236" y="14869"/>
                    <a:pt x="8238" y="14910"/>
                  </a:cubicBezTo>
                  <a:cubicBezTo>
                    <a:pt x="8321" y="14897"/>
                    <a:pt x="8431" y="14728"/>
                    <a:pt x="8309" y="14652"/>
                  </a:cubicBezTo>
                  <a:cubicBezTo>
                    <a:pt x="8336" y="14621"/>
                    <a:pt x="8354" y="14568"/>
                    <a:pt x="8341" y="14512"/>
                  </a:cubicBezTo>
                  <a:cubicBezTo>
                    <a:pt x="8478" y="14435"/>
                    <a:pt x="8881" y="14341"/>
                    <a:pt x="8891" y="14660"/>
                  </a:cubicBezTo>
                  <a:cubicBezTo>
                    <a:pt x="8953" y="14668"/>
                    <a:pt x="9017" y="14668"/>
                    <a:pt x="9071" y="14607"/>
                  </a:cubicBezTo>
                  <a:cubicBezTo>
                    <a:pt x="9213" y="14442"/>
                    <a:pt x="9157" y="14782"/>
                    <a:pt x="9269" y="14825"/>
                  </a:cubicBezTo>
                  <a:cubicBezTo>
                    <a:pt x="9274" y="14919"/>
                    <a:pt x="9158" y="15202"/>
                    <a:pt x="9231" y="15255"/>
                  </a:cubicBezTo>
                  <a:cubicBezTo>
                    <a:pt x="9194" y="15363"/>
                    <a:pt x="9245" y="15521"/>
                    <a:pt x="9291" y="15598"/>
                  </a:cubicBezTo>
                  <a:cubicBezTo>
                    <a:pt x="9303" y="15683"/>
                    <a:pt x="9312" y="15745"/>
                    <a:pt x="9294" y="15822"/>
                  </a:cubicBezTo>
                  <a:cubicBezTo>
                    <a:pt x="9320" y="15840"/>
                    <a:pt x="9347" y="15858"/>
                    <a:pt x="9373" y="15876"/>
                  </a:cubicBezTo>
                  <a:cubicBezTo>
                    <a:pt x="9376" y="15876"/>
                    <a:pt x="9389" y="16042"/>
                    <a:pt x="9392" y="16062"/>
                  </a:cubicBezTo>
                  <a:cubicBezTo>
                    <a:pt x="9891" y="16160"/>
                    <a:pt x="9504" y="14453"/>
                    <a:pt x="9669" y="14135"/>
                  </a:cubicBezTo>
                  <a:cubicBezTo>
                    <a:pt x="9801" y="13882"/>
                    <a:pt x="9965" y="13656"/>
                    <a:pt x="10125" y="13464"/>
                  </a:cubicBezTo>
                  <a:cubicBezTo>
                    <a:pt x="10212" y="13386"/>
                    <a:pt x="10656" y="13027"/>
                    <a:pt x="10592" y="12952"/>
                  </a:cubicBezTo>
                  <a:cubicBezTo>
                    <a:pt x="10811" y="12978"/>
                    <a:pt x="10712" y="12540"/>
                    <a:pt x="10767" y="12391"/>
                  </a:cubicBezTo>
                  <a:cubicBezTo>
                    <a:pt x="10824" y="12240"/>
                    <a:pt x="11053" y="12010"/>
                    <a:pt x="10986" y="11786"/>
                  </a:cubicBezTo>
                  <a:cubicBezTo>
                    <a:pt x="11080" y="11837"/>
                    <a:pt x="11274" y="11508"/>
                    <a:pt x="11267" y="11344"/>
                  </a:cubicBezTo>
                  <a:cubicBezTo>
                    <a:pt x="11357" y="11366"/>
                    <a:pt x="11513" y="11281"/>
                    <a:pt x="11556" y="11158"/>
                  </a:cubicBezTo>
                  <a:lnTo>
                    <a:pt x="11547" y="11137"/>
                  </a:lnTo>
                  <a:cubicBezTo>
                    <a:pt x="11604" y="11130"/>
                    <a:pt x="11673" y="11149"/>
                    <a:pt x="11708" y="11051"/>
                  </a:cubicBezTo>
                  <a:cubicBezTo>
                    <a:pt x="11862" y="11256"/>
                    <a:pt x="12051" y="10796"/>
                    <a:pt x="11864" y="10786"/>
                  </a:cubicBezTo>
                  <a:cubicBezTo>
                    <a:pt x="11862" y="10777"/>
                    <a:pt x="11858" y="10768"/>
                    <a:pt x="11853" y="10760"/>
                  </a:cubicBezTo>
                  <a:cubicBezTo>
                    <a:pt x="11890" y="10730"/>
                    <a:pt x="11924" y="10692"/>
                    <a:pt x="11955" y="10645"/>
                  </a:cubicBezTo>
                  <a:lnTo>
                    <a:pt x="11897" y="10613"/>
                  </a:lnTo>
                  <a:cubicBezTo>
                    <a:pt x="11984" y="10395"/>
                    <a:pt x="12164" y="10420"/>
                    <a:pt x="12245" y="10219"/>
                  </a:cubicBezTo>
                  <a:cubicBezTo>
                    <a:pt x="12330" y="10329"/>
                    <a:pt x="12661" y="10004"/>
                    <a:pt x="12737" y="9969"/>
                  </a:cubicBezTo>
                  <a:cubicBezTo>
                    <a:pt x="12664" y="10028"/>
                    <a:pt x="12408" y="10465"/>
                    <a:pt x="12631" y="10503"/>
                  </a:cubicBezTo>
                  <a:cubicBezTo>
                    <a:pt x="12789" y="10529"/>
                    <a:pt x="13042" y="10150"/>
                    <a:pt x="13212" y="10091"/>
                  </a:cubicBezTo>
                  <a:cubicBezTo>
                    <a:pt x="13387" y="9998"/>
                    <a:pt x="13656" y="9885"/>
                    <a:pt x="13625" y="9596"/>
                  </a:cubicBezTo>
                  <a:cubicBezTo>
                    <a:pt x="13619" y="9547"/>
                    <a:pt x="13631" y="9416"/>
                    <a:pt x="13642" y="9372"/>
                  </a:cubicBezTo>
                  <a:cubicBezTo>
                    <a:pt x="13542" y="9340"/>
                    <a:pt x="13492" y="9469"/>
                    <a:pt x="13428" y="9577"/>
                  </a:cubicBezTo>
                  <a:cubicBezTo>
                    <a:pt x="13210" y="9948"/>
                    <a:pt x="13126" y="9598"/>
                    <a:pt x="13005" y="9382"/>
                  </a:cubicBezTo>
                  <a:cubicBezTo>
                    <a:pt x="13043" y="9332"/>
                    <a:pt x="13094" y="9211"/>
                    <a:pt x="13035" y="9143"/>
                  </a:cubicBezTo>
                  <a:cubicBezTo>
                    <a:pt x="13114" y="9113"/>
                    <a:pt x="13246" y="8984"/>
                    <a:pt x="13198" y="8817"/>
                  </a:cubicBezTo>
                  <a:cubicBezTo>
                    <a:pt x="13133" y="8591"/>
                    <a:pt x="12921" y="8699"/>
                    <a:pt x="12820" y="8748"/>
                  </a:cubicBezTo>
                  <a:cubicBezTo>
                    <a:pt x="13042" y="8483"/>
                    <a:pt x="13227" y="8473"/>
                    <a:pt x="13514" y="8498"/>
                  </a:cubicBezTo>
                  <a:cubicBezTo>
                    <a:pt x="13879" y="8530"/>
                    <a:pt x="14067" y="8267"/>
                    <a:pt x="14414" y="8134"/>
                  </a:cubicBezTo>
                  <a:cubicBezTo>
                    <a:pt x="14179" y="8347"/>
                    <a:pt x="14080" y="8871"/>
                    <a:pt x="13864" y="9071"/>
                  </a:cubicBezTo>
                  <a:cubicBezTo>
                    <a:pt x="13717" y="9206"/>
                    <a:pt x="14405" y="9317"/>
                    <a:pt x="14423" y="9210"/>
                  </a:cubicBezTo>
                  <a:cubicBezTo>
                    <a:pt x="14405" y="9314"/>
                    <a:pt x="14297" y="9379"/>
                    <a:pt x="14243" y="9402"/>
                  </a:cubicBezTo>
                  <a:cubicBezTo>
                    <a:pt x="14313" y="9418"/>
                    <a:pt x="14553" y="9162"/>
                    <a:pt x="14568" y="9200"/>
                  </a:cubicBezTo>
                  <a:cubicBezTo>
                    <a:pt x="14597" y="9273"/>
                    <a:pt x="14503" y="9384"/>
                    <a:pt x="14488" y="9436"/>
                  </a:cubicBezTo>
                  <a:cubicBezTo>
                    <a:pt x="14575" y="9436"/>
                    <a:pt x="14865" y="9376"/>
                    <a:pt x="14709" y="9160"/>
                  </a:cubicBezTo>
                  <a:cubicBezTo>
                    <a:pt x="14686" y="9129"/>
                    <a:pt x="14726" y="9185"/>
                    <a:pt x="14709" y="9160"/>
                  </a:cubicBezTo>
                  <a:close/>
                  <a:moveTo>
                    <a:pt x="9292" y="15807"/>
                  </a:moveTo>
                  <a:cubicBezTo>
                    <a:pt x="9294" y="15804"/>
                    <a:pt x="9294" y="15801"/>
                    <a:pt x="9294" y="15797"/>
                  </a:cubicBezTo>
                  <a:lnTo>
                    <a:pt x="9292" y="15807"/>
                  </a:lnTo>
                  <a:cubicBezTo>
                    <a:pt x="9292" y="15807"/>
                    <a:pt x="9292" y="15807"/>
                    <a:pt x="9292" y="15807"/>
                  </a:cubicBezTo>
                  <a:close/>
                  <a:moveTo>
                    <a:pt x="10369" y="17468"/>
                  </a:moveTo>
                  <a:cubicBezTo>
                    <a:pt x="10335" y="17379"/>
                    <a:pt x="10167" y="17362"/>
                    <a:pt x="10156" y="17309"/>
                  </a:cubicBezTo>
                  <a:cubicBezTo>
                    <a:pt x="10131" y="17189"/>
                    <a:pt x="9829" y="16896"/>
                    <a:pt x="9715" y="16827"/>
                  </a:cubicBezTo>
                  <a:cubicBezTo>
                    <a:pt x="9533" y="16717"/>
                    <a:pt x="9375" y="16548"/>
                    <a:pt x="9156" y="16596"/>
                  </a:cubicBezTo>
                  <a:cubicBezTo>
                    <a:pt x="9072" y="16614"/>
                    <a:pt x="8717" y="16808"/>
                    <a:pt x="8728" y="16994"/>
                  </a:cubicBezTo>
                  <a:cubicBezTo>
                    <a:pt x="8730" y="17027"/>
                    <a:pt x="9190" y="16568"/>
                    <a:pt x="9247" y="16760"/>
                  </a:cubicBezTo>
                  <a:cubicBezTo>
                    <a:pt x="9236" y="16814"/>
                    <a:pt x="9210" y="16831"/>
                    <a:pt x="9167" y="16810"/>
                  </a:cubicBezTo>
                  <a:cubicBezTo>
                    <a:pt x="9239" y="16755"/>
                    <a:pt x="9536" y="17035"/>
                    <a:pt x="9629" y="17047"/>
                  </a:cubicBezTo>
                  <a:cubicBezTo>
                    <a:pt x="9753" y="17062"/>
                    <a:pt x="9684" y="17348"/>
                    <a:pt x="9814" y="17335"/>
                  </a:cubicBezTo>
                  <a:cubicBezTo>
                    <a:pt x="9981" y="17317"/>
                    <a:pt x="9882" y="17476"/>
                    <a:pt x="9811" y="17585"/>
                  </a:cubicBezTo>
                  <a:cubicBezTo>
                    <a:pt x="9811" y="17585"/>
                    <a:pt x="9811" y="17585"/>
                    <a:pt x="9811" y="17585"/>
                  </a:cubicBezTo>
                  <a:cubicBezTo>
                    <a:pt x="9811" y="17585"/>
                    <a:pt x="9811" y="17585"/>
                    <a:pt x="9811" y="17586"/>
                  </a:cubicBezTo>
                  <a:cubicBezTo>
                    <a:pt x="9831" y="17583"/>
                    <a:pt x="10404" y="17558"/>
                    <a:pt x="10369" y="17468"/>
                  </a:cubicBezTo>
                  <a:cubicBezTo>
                    <a:pt x="10361" y="17446"/>
                    <a:pt x="10394" y="17532"/>
                    <a:pt x="10369" y="17468"/>
                  </a:cubicBezTo>
                  <a:close/>
                  <a:moveTo>
                    <a:pt x="20788" y="376"/>
                  </a:moveTo>
                  <a:cubicBezTo>
                    <a:pt x="20661" y="393"/>
                    <a:pt x="20521" y="488"/>
                    <a:pt x="20397" y="482"/>
                  </a:cubicBezTo>
                  <a:cubicBezTo>
                    <a:pt x="20438" y="401"/>
                    <a:pt x="20552" y="165"/>
                    <a:pt x="20633" y="174"/>
                  </a:cubicBezTo>
                  <a:cubicBezTo>
                    <a:pt x="20175" y="121"/>
                    <a:pt x="19751" y="-20"/>
                    <a:pt x="19284" y="2"/>
                  </a:cubicBezTo>
                  <a:cubicBezTo>
                    <a:pt x="19105" y="10"/>
                    <a:pt x="18902" y="130"/>
                    <a:pt x="18728" y="59"/>
                  </a:cubicBezTo>
                  <a:cubicBezTo>
                    <a:pt x="18578" y="-2"/>
                    <a:pt x="18252" y="-5"/>
                    <a:pt x="18116" y="136"/>
                  </a:cubicBezTo>
                  <a:cubicBezTo>
                    <a:pt x="18175" y="75"/>
                    <a:pt x="18298" y="279"/>
                    <a:pt x="18361" y="285"/>
                  </a:cubicBezTo>
                  <a:cubicBezTo>
                    <a:pt x="18166" y="285"/>
                    <a:pt x="17974" y="110"/>
                    <a:pt x="17776" y="149"/>
                  </a:cubicBezTo>
                  <a:cubicBezTo>
                    <a:pt x="17789" y="245"/>
                    <a:pt x="17791" y="210"/>
                    <a:pt x="17833" y="259"/>
                  </a:cubicBezTo>
                  <a:cubicBezTo>
                    <a:pt x="17695" y="308"/>
                    <a:pt x="17442" y="191"/>
                    <a:pt x="17296" y="183"/>
                  </a:cubicBezTo>
                  <a:cubicBezTo>
                    <a:pt x="17097" y="171"/>
                    <a:pt x="16902" y="273"/>
                    <a:pt x="16703" y="270"/>
                  </a:cubicBezTo>
                  <a:cubicBezTo>
                    <a:pt x="16707" y="477"/>
                    <a:pt x="16045" y="464"/>
                    <a:pt x="15922" y="611"/>
                  </a:cubicBezTo>
                  <a:cubicBezTo>
                    <a:pt x="15984" y="642"/>
                    <a:pt x="16050" y="632"/>
                    <a:pt x="16114" y="633"/>
                  </a:cubicBezTo>
                  <a:cubicBezTo>
                    <a:pt x="16093" y="927"/>
                    <a:pt x="15244" y="969"/>
                    <a:pt x="15099" y="1007"/>
                  </a:cubicBezTo>
                  <a:cubicBezTo>
                    <a:pt x="15125" y="1148"/>
                    <a:pt x="15349" y="1197"/>
                    <a:pt x="15414" y="1212"/>
                  </a:cubicBezTo>
                  <a:cubicBezTo>
                    <a:pt x="15335" y="1285"/>
                    <a:pt x="15187" y="1268"/>
                    <a:pt x="15096" y="1309"/>
                  </a:cubicBezTo>
                  <a:cubicBezTo>
                    <a:pt x="15139" y="1389"/>
                    <a:pt x="15278" y="1390"/>
                    <a:pt x="15337" y="1395"/>
                  </a:cubicBezTo>
                  <a:cubicBezTo>
                    <a:pt x="15292" y="1423"/>
                    <a:pt x="15237" y="1423"/>
                    <a:pt x="15198" y="1474"/>
                  </a:cubicBezTo>
                  <a:cubicBezTo>
                    <a:pt x="15433" y="1544"/>
                    <a:pt x="15645" y="1461"/>
                    <a:pt x="15880" y="1474"/>
                  </a:cubicBezTo>
                  <a:cubicBezTo>
                    <a:pt x="15992" y="1480"/>
                    <a:pt x="16131" y="1500"/>
                    <a:pt x="16237" y="1562"/>
                  </a:cubicBezTo>
                  <a:cubicBezTo>
                    <a:pt x="16344" y="1623"/>
                    <a:pt x="16226" y="1664"/>
                    <a:pt x="16247" y="1717"/>
                  </a:cubicBezTo>
                  <a:cubicBezTo>
                    <a:pt x="16266" y="1765"/>
                    <a:pt x="16487" y="1880"/>
                    <a:pt x="16313" y="1959"/>
                  </a:cubicBezTo>
                  <a:cubicBezTo>
                    <a:pt x="16559" y="1847"/>
                    <a:pt x="16204" y="2758"/>
                    <a:pt x="16179" y="2583"/>
                  </a:cubicBezTo>
                  <a:cubicBezTo>
                    <a:pt x="16203" y="2748"/>
                    <a:pt x="16427" y="2568"/>
                    <a:pt x="16494" y="2630"/>
                  </a:cubicBezTo>
                  <a:cubicBezTo>
                    <a:pt x="16482" y="2669"/>
                    <a:pt x="16425" y="2638"/>
                    <a:pt x="16428" y="2695"/>
                  </a:cubicBezTo>
                  <a:cubicBezTo>
                    <a:pt x="16522" y="2661"/>
                    <a:pt x="16598" y="2870"/>
                    <a:pt x="16593" y="2871"/>
                  </a:cubicBezTo>
                  <a:cubicBezTo>
                    <a:pt x="16581" y="2874"/>
                    <a:pt x="16213" y="2799"/>
                    <a:pt x="16214" y="2802"/>
                  </a:cubicBezTo>
                  <a:cubicBezTo>
                    <a:pt x="16229" y="2835"/>
                    <a:pt x="16243" y="2868"/>
                    <a:pt x="16257" y="2900"/>
                  </a:cubicBezTo>
                  <a:cubicBezTo>
                    <a:pt x="16172" y="2904"/>
                    <a:pt x="16137" y="2977"/>
                    <a:pt x="16095" y="3092"/>
                  </a:cubicBezTo>
                  <a:cubicBezTo>
                    <a:pt x="16186" y="3140"/>
                    <a:pt x="16346" y="3277"/>
                    <a:pt x="16419" y="3092"/>
                  </a:cubicBezTo>
                  <a:cubicBezTo>
                    <a:pt x="16494" y="2902"/>
                    <a:pt x="16546" y="3028"/>
                    <a:pt x="16502" y="3209"/>
                  </a:cubicBezTo>
                  <a:cubicBezTo>
                    <a:pt x="16498" y="3224"/>
                    <a:pt x="15861" y="3720"/>
                    <a:pt x="16084" y="3791"/>
                  </a:cubicBezTo>
                  <a:cubicBezTo>
                    <a:pt x="16081" y="3912"/>
                    <a:pt x="15909" y="3871"/>
                    <a:pt x="15990" y="4074"/>
                  </a:cubicBezTo>
                  <a:cubicBezTo>
                    <a:pt x="16072" y="4282"/>
                    <a:pt x="15977" y="4328"/>
                    <a:pt x="16012" y="4522"/>
                  </a:cubicBezTo>
                  <a:cubicBezTo>
                    <a:pt x="16059" y="4791"/>
                    <a:pt x="16218" y="5190"/>
                    <a:pt x="16217" y="5459"/>
                  </a:cubicBezTo>
                  <a:cubicBezTo>
                    <a:pt x="16477" y="5346"/>
                    <a:pt x="16693" y="5934"/>
                    <a:pt x="16874" y="5492"/>
                  </a:cubicBezTo>
                  <a:cubicBezTo>
                    <a:pt x="16944" y="5323"/>
                    <a:pt x="17078" y="4978"/>
                    <a:pt x="17178" y="4863"/>
                  </a:cubicBezTo>
                  <a:cubicBezTo>
                    <a:pt x="17207" y="4830"/>
                    <a:pt x="17468" y="4537"/>
                    <a:pt x="17336" y="4506"/>
                  </a:cubicBezTo>
                  <a:cubicBezTo>
                    <a:pt x="17352" y="4429"/>
                    <a:pt x="17466" y="4461"/>
                    <a:pt x="17462" y="4414"/>
                  </a:cubicBezTo>
                  <a:cubicBezTo>
                    <a:pt x="17446" y="4185"/>
                    <a:pt x="17478" y="4318"/>
                    <a:pt x="17603" y="4179"/>
                  </a:cubicBezTo>
                  <a:cubicBezTo>
                    <a:pt x="17832" y="3924"/>
                    <a:pt x="18176" y="4100"/>
                    <a:pt x="18404" y="3748"/>
                  </a:cubicBezTo>
                  <a:cubicBezTo>
                    <a:pt x="18623" y="3408"/>
                    <a:pt x="18719" y="3579"/>
                    <a:pt x="18976" y="3474"/>
                  </a:cubicBezTo>
                  <a:cubicBezTo>
                    <a:pt x="19132" y="3410"/>
                    <a:pt x="19315" y="3416"/>
                    <a:pt x="19459" y="3294"/>
                  </a:cubicBezTo>
                  <a:cubicBezTo>
                    <a:pt x="19583" y="3189"/>
                    <a:pt x="19779" y="3004"/>
                    <a:pt x="19921" y="2998"/>
                  </a:cubicBezTo>
                  <a:cubicBezTo>
                    <a:pt x="19863" y="3000"/>
                    <a:pt x="19502" y="2839"/>
                    <a:pt x="19465" y="2948"/>
                  </a:cubicBezTo>
                  <a:cubicBezTo>
                    <a:pt x="19535" y="2744"/>
                    <a:pt x="19616" y="2666"/>
                    <a:pt x="19736" y="2808"/>
                  </a:cubicBezTo>
                  <a:cubicBezTo>
                    <a:pt x="19799" y="2882"/>
                    <a:pt x="20006" y="3044"/>
                    <a:pt x="20008" y="2762"/>
                  </a:cubicBezTo>
                  <a:cubicBezTo>
                    <a:pt x="20009" y="2563"/>
                    <a:pt x="19750" y="2306"/>
                    <a:pt x="19652" y="2240"/>
                  </a:cubicBezTo>
                  <a:cubicBezTo>
                    <a:pt x="19743" y="2177"/>
                    <a:pt x="20272" y="2315"/>
                    <a:pt x="20290" y="2066"/>
                  </a:cubicBezTo>
                  <a:cubicBezTo>
                    <a:pt x="20246" y="2069"/>
                    <a:pt x="20204" y="2042"/>
                    <a:pt x="20162" y="2024"/>
                  </a:cubicBezTo>
                  <a:cubicBezTo>
                    <a:pt x="20196" y="2013"/>
                    <a:pt x="20461" y="2053"/>
                    <a:pt x="20445" y="1920"/>
                  </a:cubicBezTo>
                  <a:cubicBezTo>
                    <a:pt x="20434" y="1826"/>
                    <a:pt x="20316" y="1823"/>
                    <a:pt x="20426" y="1726"/>
                  </a:cubicBezTo>
                  <a:cubicBezTo>
                    <a:pt x="20595" y="1578"/>
                    <a:pt x="20285" y="1472"/>
                    <a:pt x="20249" y="1409"/>
                  </a:cubicBezTo>
                  <a:cubicBezTo>
                    <a:pt x="20284" y="1409"/>
                    <a:pt x="20770" y="1373"/>
                    <a:pt x="20655" y="1204"/>
                  </a:cubicBezTo>
                  <a:cubicBezTo>
                    <a:pt x="20592" y="1111"/>
                    <a:pt x="20396" y="1087"/>
                    <a:pt x="20327" y="1171"/>
                  </a:cubicBezTo>
                  <a:cubicBezTo>
                    <a:pt x="20607" y="695"/>
                    <a:pt x="21060" y="526"/>
                    <a:pt x="21446" y="368"/>
                  </a:cubicBezTo>
                  <a:cubicBezTo>
                    <a:pt x="21259" y="170"/>
                    <a:pt x="20985" y="351"/>
                    <a:pt x="20788" y="376"/>
                  </a:cubicBezTo>
                  <a:cubicBezTo>
                    <a:pt x="20727" y="384"/>
                    <a:pt x="20985" y="351"/>
                    <a:pt x="20788" y="376"/>
                  </a:cubicBezTo>
                  <a:close/>
                  <a:moveTo>
                    <a:pt x="11250" y="17854"/>
                  </a:moveTo>
                  <a:cubicBezTo>
                    <a:pt x="11353" y="18121"/>
                    <a:pt x="10932" y="18149"/>
                    <a:pt x="10851" y="18066"/>
                  </a:cubicBezTo>
                  <a:cubicBezTo>
                    <a:pt x="10834" y="18070"/>
                    <a:pt x="10772" y="18267"/>
                    <a:pt x="10762" y="18295"/>
                  </a:cubicBezTo>
                  <a:lnTo>
                    <a:pt x="10744" y="18285"/>
                  </a:lnTo>
                  <a:lnTo>
                    <a:pt x="10730" y="18323"/>
                  </a:lnTo>
                  <a:cubicBezTo>
                    <a:pt x="10688" y="18281"/>
                    <a:pt x="10661" y="18211"/>
                    <a:pt x="10659" y="18127"/>
                  </a:cubicBezTo>
                  <a:cubicBezTo>
                    <a:pt x="10636" y="18121"/>
                    <a:pt x="10482" y="18109"/>
                    <a:pt x="10449" y="18132"/>
                  </a:cubicBezTo>
                  <a:cubicBezTo>
                    <a:pt x="10400" y="18160"/>
                    <a:pt x="10250" y="18170"/>
                    <a:pt x="10272" y="17972"/>
                  </a:cubicBezTo>
                  <a:cubicBezTo>
                    <a:pt x="10299" y="17723"/>
                    <a:pt x="10501" y="18031"/>
                    <a:pt x="10576" y="17927"/>
                  </a:cubicBezTo>
                  <a:cubicBezTo>
                    <a:pt x="10576" y="17927"/>
                    <a:pt x="10576" y="17927"/>
                    <a:pt x="10576" y="17927"/>
                  </a:cubicBezTo>
                  <a:cubicBezTo>
                    <a:pt x="10555" y="17927"/>
                    <a:pt x="10562" y="17743"/>
                    <a:pt x="10562" y="17738"/>
                  </a:cubicBezTo>
                  <a:lnTo>
                    <a:pt x="10412" y="17627"/>
                  </a:lnTo>
                  <a:cubicBezTo>
                    <a:pt x="10499" y="17485"/>
                    <a:pt x="10669" y="17484"/>
                    <a:pt x="10776" y="17484"/>
                  </a:cubicBezTo>
                  <a:cubicBezTo>
                    <a:pt x="10837" y="17484"/>
                    <a:pt x="10950" y="17493"/>
                    <a:pt x="11001" y="17546"/>
                  </a:cubicBezTo>
                  <a:cubicBezTo>
                    <a:pt x="11036" y="17584"/>
                    <a:pt x="11222" y="17784"/>
                    <a:pt x="11250" y="17854"/>
                  </a:cubicBezTo>
                  <a:cubicBezTo>
                    <a:pt x="11273" y="17915"/>
                    <a:pt x="11228" y="17798"/>
                    <a:pt x="11250" y="178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04" name="Shape 25806">
              <a:extLst>
                <a:ext uri="{FF2B5EF4-FFF2-40B4-BE49-F238E27FC236}">
                  <a16:creationId xmlns:a16="http://schemas.microsoft.com/office/drawing/2014/main" id="{D215E9F5-E47E-7A4A-A1C6-1B3472EE9E01}"/>
                </a:ext>
              </a:extLst>
            </p:cNvPr>
            <p:cNvSpPr/>
            <p:nvPr/>
          </p:nvSpPr>
          <p:spPr>
            <a:xfrm>
              <a:off x="1663908" y="3947122"/>
              <a:ext cx="803416" cy="130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46" extrusionOk="0">
                  <a:moveTo>
                    <a:pt x="14907" y="13611"/>
                  </a:moveTo>
                  <a:cubicBezTo>
                    <a:pt x="14908" y="13576"/>
                    <a:pt x="14915" y="13542"/>
                    <a:pt x="14927" y="13508"/>
                  </a:cubicBezTo>
                  <a:cubicBezTo>
                    <a:pt x="14945" y="13527"/>
                    <a:pt x="14935" y="13561"/>
                    <a:pt x="14907" y="13611"/>
                  </a:cubicBezTo>
                  <a:cubicBezTo>
                    <a:pt x="14911" y="13596"/>
                    <a:pt x="14935" y="13561"/>
                    <a:pt x="14907" y="13611"/>
                  </a:cubicBezTo>
                  <a:close/>
                  <a:moveTo>
                    <a:pt x="13846" y="3906"/>
                  </a:moveTo>
                  <a:cubicBezTo>
                    <a:pt x="13745" y="4068"/>
                    <a:pt x="13727" y="4129"/>
                    <a:pt x="13495" y="4231"/>
                  </a:cubicBezTo>
                  <a:cubicBezTo>
                    <a:pt x="13568" y="4090"/>
                    <a:pt x="13714" y="3995"/>
                    <a:pt x="13864" y="3877"/>
                  </a:cubicBezTo>
                  <a:lnTo>
                    <a:pt x="13846" y="3906"/>
                  </a:lnTo>
                  <a:cubicBezTo>
                    <a:pt x="13827" y="3937"/>
                    <a:pt x="13846" y="3906"/>
                    <a:pt x="13846" y="3906"/>
                  </a:cubicBezTo>
                  <a:close/>
                  <a:moveTo>
                    <a:pt x="12475" y="14778"/>
                  </a:moveTo>
                  <a:cubicBezTo>
                    <a:pt x="12516" y="14778"/>
                    <a:pt x="12564" y="14776"/>
                    <a:pt x="12595" y="14795"/>
                  </a:cubicBezTo>
                  <a:cubicBezTo>
                    <a:pt x="12555" y="14785"/>
                    <a:pt x="12514" y="14778"/>
                    <a:pt x="12475" y="14778"/>
                  </a:cubicBezTo>
                  <a:cubicBezTo>
                    <a:pt x="12476" y="14778"/>
                    <a:pt x="12514" y="14778"/>
                    <a:pt x="12475" y="14778"/>
                  </a:cubicBezTo>
                  <a:close/>
                  <a:moveTo>
                    <a:pt x="7113" y="17141"/>
                  </a:moveTo>
                  <a:cubicBezTo>
                    <a:pt x="7109" y="17139"/>
                    <a:pt x="7101" y="17127"/>
                    <a:pt x="7096" y="17118"/>
                  </a:cubicBezTo>
                  <a:cubicBezTo>
                    <a:pt x="7113" y="17112"/>
                    <a:pt x="7129" y="17104"/>
                    <a:pt x="7143" y="17096"/>
                  </a:cubicBezTo>
                  <a:cubicBezTo>
                    <a:pt x="7135" y="17114"/>
                    <a:pt x="7137" y="17132"/>
                    <a:pt x="7149" y="17150"/>
                  </a:cubicBezTo>
                  <a:lnTo>
                    <a:pt x="7113" y="17141"/>
                  </a:lnTo>
                  <a:cubicBezTo>
                    <a:pt x="7109" y="17139"/>
                    <a:pt x="7113" y="17141"/>
                    <a:pt x="7113" y="17141"/>
                  </a:cubicBezTo>
                  <a:close/>
                  <a:moveTo>
                    <a:pt x="4271" y="153"/>
                  </a:moveTo>
                  <a:cubicBezTo>
                    <a:pt x="4271" y="153"/>
                    <a:pt x="4274" y="153"/>
                    <a:pt x="4271" y="153"/>
                  </a:cubicBezTo>
                  <a:cubicBezTo>
                    <a:pt x="4271" y="153"/>
                    <a:pt x="4271" y="153"/>
                    <a:pt x="4271" y="153"/>
                  </a:cubicBezTo>
                  <a:close/>
                  <a:moveTo>
                    <a:pt x="21083" y="5876"/>
                  </a:moveTo>
                  <a:cubicBezTo>
                    <a:pt x="20878" y="5351"/>
                    <a:pt x="20177" y="5444"/>
                    <a:pt x="19555" y="5083"/>
                  </a:cubicBezTo>
                  <a:cubicBezTo>
                    <a:pt x="19066" y="4799"/>
                    <a:pt x="18685" y="4740"/>
                    <a:pt x="18023" y="4717"/>
                  </a:cubicBezTo>
                  <a:cubicBezTo>
                    <a:pt x="17537" y="4700"/>
                    <a:pt x="17283" y="4482"/>
                    <a:pt x="16812" y="4685"/>
                  </a:cubicBezTo>
                  <a:cubicBezTo>
                    <a:pt x="16950" y="4215"/>
                    <a:pt x="15462" y="3995"/>
                    <a:pt x="14945" y="4103"/>
                  </a:cubicBezTo>
                  <a:cubicBezTo>
                    <a:pt x="14955" y="4083"/>
                    <a:pt x="15053" y="3900"/>
                    <a:pt x="15053" y="3900"/>
                  </a:cubicBezTo>
                  <a:cubicBezTo>
                    <a:pt x="14663" y="3887"/>
                    <a:pt x="14273" y="3873"/>
                    <a:pt x="13883" y="3862"/>
                  </a:cubicBezTo>
                  <a:cubicBezTo>
                    <a:pt x="14117" y="3655"/>
                    <a:pt x="14501" y="3533"/>
                    <a:pt x="14274" y="3246"/>
                  </a:cubicBezTo>
                  <a:cubicBezTo>
                    <a:pt x="13791" y="3298"/>
                    <a:pt x="13738" y="2329"/>
                    <a:pt x="13421" y="2513"/>
                  </a:cubicBezTo>
                  <a:cubicBezTo>
                    <a:pt x="13222" y="2341"/>
                    <a:pt x="12877" y="2206"/>
                    <a:pt x="12575" y="2135"/>
                  </a:cubicBezTo>
                  <a:cubicBezTo>
                    <a:pt x="12586" y="2119"/>
                    <a:pt x="12595" y="2102"/>
                    <a:pt x="12600" y="2085"/>
                  </a:cubicBezTo>
                  <a:cubicBezTo>
                    <a:pt x="12472" y="2018"/>
                    <a:pt x="11718" y="1855"/>
                    <a:pt x="11552" y="2009"/>
                  </a:cubicBezTo>
                  <a:cubicBezTo>
                    <a:pt x="11407" y="1950"/>
                    <a:pt x="11152" y="1951"/>
                    <a:pt x="10982" y="1957"/>
                  </a:cubicBezTo>
                  <a:lnTo>
                    <a:pt x="10971" y="1915"/>
                  </a:lnTo>
                  <a:lnTo>
                    <a:pt x="10942" y="1935"/>
                  </a:lnTo>
                  <a:cubicBezTo>
                    <a:pt x="10847" y="1887"/>
                    <a:pt x="10590" y="1730"/>
                    <a:pt x="10461" y="1730"/>
                  </a:cubicBezTo>
                  <a:cubicBezTo>
                    <a:pt x="10603" y="1730"/>
                    <a:pt x="10202" y="1408"/>
                    <a:pt x="10132" y="1370"/>
                  </a:cubicBezTo>
                  <a:cubicBezTo>
                    <a:pt x="10175" y="1376"/>
                    <a:pt x="10205" y="1380"/>
                    <a:pt x="10205" y="1380"/>
                  </a:cubicBezTo>
                  <a:cubicBezTo>
                    <a:pt x="9946" y="1224"/>
                    <a:pt x="9692" y="1045"/>
                    <a:pt x="9292" y="1115"/>
                  </a:cubicBezTo>
                  <a:cubicBezTo>
                    <a:pt x="9308" y="1100"/>
                    <a:pt x="9312" y="1069"/>
                    <a:pt x="9318" y="1047"/>
                  </a:cubicBezTo>
                  <a:cubicBezTo>
                    <a:pt x="9756" y="901"/>
                    <a:pt x="8958" y="655"/>
                    <a:pt x="8719" y="691"/>
                  </a:cubicBezTo>
                  <a:cubicBezTo>
                    <a:pt x="8697" y="649"/>
                    <a:pt x="8672" y="637"/>
                    <a:pt x="8622" y="605"/>
                  </a:cubicBezTo>
                  <a:cubicBezTo>
                    <a:pt x="8595" y="615"/>
                    <a:pt x="8857" y="603"/>
                    <a:pt x="8946" y="583"/>
                  </a:cubicBezTo>
                  <a:lnTo>
                    <a:pt x="8946" y="424"/>
                  </a:lnTo>
                  <a:cubicBezTo>
                    <a:pt x="8584" y="419"/>
                    <a:pt x="8041" y="370"/>
                    <a:pt x="7753" y="527"/>
                  </a:cubicBezTo>
                  <a:cubicBezTo>
                    <a:pt x="7325" y="761"/>
                    <a:pt x="7238" y="462"/>
                    <a:pt x="6865" y="462"/>
                  </a:cubicBezTo>
                  <a:cubicBezTo>
                    <a:pt x="6651" y="462"/>
                    <a:pt x="6162" y="582"/>
                    <a:pt x="6100" y="423"/>
                  </a:cubicBezTo>
                  <a:cubicBezTo>
                    <a:pt x="6035" y="257"/>
                    <a:pt x="5794" y="173"/>
                    <a:pt x="5530" y="201"/>
                  </a:cubicBezTo>
                  <a:cubicBezTo>
                    <a:pt x="5798" y="201"/>
                    <a:pt x="4516" y="-254"/>
                    <a:pt x="5126" y="246"/>
                  </a:cubicBezTo>
                  <a:cubicBezTo>
                    <a:pt x="4964" y="310"/>
                    <a:pt x="4729" y="281"/>
                    <a:pt x="4573" y="365"/>
                  </a:cubicBezTo>
                  <a:cubicBezTo>
                    <a:pt x="4569" y="357"/>
                    <a:pt x="4565" y="351"/>
                    <a:pt x="4561" y="344"/>
                  </a:cubicBezTo>
                  <a:cubicBezTo>
                    <a:pt x="4686" y="310"/>
                    <a:pt x="4802" y="265"/>
                    <a:pt x="4906" y="212"/>
                  </a:cubicBezTo>
                  <a:cubicBezTo>
                    <a:pt x="4915" y="-229"/>
                    <a:pt x="4397" y="153"/>
                    <a:pt x="4270" y="153"/>
                  </a:cubicBezTo>
                  <a:cubicBezTo>
                    <a:pt x="4167" y="164"/>
                    <a:pt x="3359" y="353"/>
                    <a:pt x="3319" y="417"/>
                  </a:cubicBezTo>
                  <a:lnTo>
                    <a:pt x="3145" y="383"/>
                  </a:lnTo>
                  <a:cubicBezTo>
                    <a:pt x="2836" y="502"/>
                    <a:pt x="2710" y="657"/>
                    <a:pt x="2597" y="861"/>
                  </a:cubicBezTo>
                  <a:lnTo>
                    <a:pt x="2632" y="881"/>
                  </a:lnTo>
                  <a:lnTo>
                    <a:pt x="2609" y="891"/>
                  </a:lnTo>
                  <a:cubicBezTo>
                    <a:pt x="2609" y="891"/>
                    <a:pt x="2630" y="919"/>
                    <a:pt x="2631" y="920"/>
                  </a:cubicBezTo>
                  <a:cubicBezTo>
                    <a:pt x="2441" y="925"/>
                    <a:pt x="2439" y="994"/>
                    <a:pt x="2367" y="1082"/>
                  </a:cubicBezTo>
                  <a:cubicBezTo>
                    <a:pt x="2327" y="1132"/>
                    <a:pt x="2134" y="1188"/>
                    <a:pt x="2046" y="1216"/>
                  </a:cubicBezTo>
                  <a:cubicBezTo>
                    <a:pt x="2006" y="1191"/>
                    <a:pt x="1971" y="1160"/>
                    <a:pt x="1938" y="1132"/>
                  </a:cubicBezTo>
                  <a:lnTo>
                    <a:pt x="1757" y="1278"/>
                  </a:lnTo>
                  <a:lnTo>
                    <a:pt x="1868" y="1415"/>
                  </a:lnTo>
                  <a:lnTo>
                    <a:pt x="1840" y="1419"/>
                  </a:lnTo>
                  <a:lnTo>
                    <a:pt x="1824" y="1473"/>
                  </a:lnTo>
                  <a:lnTo>
                    <a:pt x="1805" y="1460"/>
                  </a:lnTo>
                  <a:cubicBezTo>
                    <a:pt x="1758" y="1481"/>
                    <a:pt x="1709" y="1500"/>
                    <a:pt x="1658" y="1517"/>
                  </a:cubicBezTo>
                  <a:cubicBezTo>
                    <a:pt x="1549" y="1674"/>
                    <a:pt x="1707" y="1979"/>
                    <a:pt x="1798" y="2121"/>
                  </a:cubicBezTo>
                  <a:lnTo>
                    <a:pt x="1623" y="2198"/>
                  </a:lnTo>
                  <a:cubicBezTo>
                    <a:pt x="1623" y="2198"/>
                    <a:pt x="1757" y="2274"/>
                    <a:pt x="1768" y="2279"/>
                  </a:cubicBezTo>
                  <a:cubicBezTo>
                    <a:pt x="1773" y="2424"/>
                    <a:pt x="1650" y="2661"/>
                    <a:pt x="1803" y="2773"/>
                  </a:cubicBezTo>
                  <a:cubicBezTo>
                    <a:pt x="1723" y="2851"/>
                    <a:pt x="1540" y="2983"/>
                    <a:pt x="1532" y="3078"/>
                  </a:cubicBezTo>
                  <a:cubicBezTo>
                    <a:pt x="1139" y="3076"/>
                    <a:pt x="1182" y="3360"/>
                    <a:pt x="947" y="3451"/>
                  </a:cubicBezTo>
                  <a:cubicBezTo>
                    <a:pt x="945" y="3436"/>
                    <a:pt x="951" y="3434"/>
                    <a:pt x="966" y="3447"/>
                  </a:cubicBezTo>
                  <a:cubicBezTo>
                    <a:pt x="608" y="3513"/>
                    <a:pt x="413" y="3554"/>
                    <a:pt x="434" y="3830"/>
                  </a:cubicBezTo>
                  <a:cubicBezTo>
                    <a:pt x="410" y="3843"/>
                    <a:pt x="192" y="4024"/>
                    <a:pt x="245" y="4024"/>
                  </a:cubicBezTo>
                  <a:lnTo>
                    <a:pt x="236" y="4024"/>
                  </a:lnTo>
                  <a:cubicBezTo>
                    <a:pt x="54" y="4141"/>
                    <a:pt x="48" y="4311"/>
                    <a:pt x="120" y="4482"/>
                  </a:cubicBezTo>
                  <a:cubicBezTo>
                    <a:pt x="-250" y="4580"/>
                    <a:pt x="355" y="4716"/>
                    <a:pt x="355" y="4730"/>
                  </a:cubicBezTo>
                  <a:cubicBezTo>
                    <a:pt x="361" y="4790"/>
                    <a:pt x="347" y="4826"/>
                    <a:pt x="446" y="4867"/>
                  </a:cubicBezTo>
                  <a:cubicBezTo>
                    <a:pt x="418" y="4880"/>
                    <a:pt x="385" y="4889"/>
                    <a:pt x="354" y="4898"/>
                  </a:cubicBezTo>
                  <a:lnTo>
                    <a:pt x="401" y="5044"/>
                  </a:lnTo>
                  <a:cubicBezTo>
                    <a:pt x="360" y="5065"/>
                    <a:pt x="295" y="5073"/>
                    <a:pt x="243" y="5074"/>
                  </a:cubicBezTo>
                  <a:cubicBezTo>
                    <a:pt x="-96" y="5327"/>
                    <a:pt x="100" y="5478"/>
                    <a:pt x="253" y="5724"/>
                  </a:cubicBezTo>
                  <a:cubicBezTo>
                    <a:pt x="-131" y="5758"/>
                    <a:pt x="906" y="6336"/>
                    <a:pt x="977" y="6405"/>
                  </a:cubicBezTo>
                  <a:cubicBezTo>
                    <a:pt x="1473" y="6884"/>
                    <a:pt x="1943" y="7410"/>
                    <a:pt x="2366" y="7917"/>
                  </a:cubicBezTo>
                  <a:cubicBezTo>
                    <a:pt x="2792" y="8429"/>
                    <a:pt x="2834" y="8747"/>
                    <a:pt x="3754" y="9047"/>
                  </a:cubicBezTo>
                  <a:cubicBezTo>
                    <a:pt x="4138" y="9172"/>
                    <a:pt x="4518" y="9326"/>
                    <a:pt x="4908" y="9441"/>
                  </a:cubicBezTo>
                  <a:cubicBezTo>
                    <a:pt x="5168" y="9517"/>
                    <a:pt x="5201" y="9759"/>
                    <a:pt x="5520" y="9800"/>
                  </a:cubicBezTo>
                  <a:cubicBezTo>
                    <a:pt x="5673" y="10251"/>
                    <a:pt x="5783" y="10655"/>
                    <a:pt x="5791" y="11117"/>
                  </a:cubicBezTo>
                  <a:cubicBezTo>
                    <a:pt x="5711" y="11122"/>
                    <a:pt x="5913" y="12338"/>
                    <a:pt x="5907" y="12464"/>
                  </a:cubicBezTo>
                  <a:cubicBezTo>
                    <a:pt x="5882" y="13059"/>
                    <a:pt x="5883" y="13548"/>
                    <a:pt x="6193" y="14121"/>
                  </a:cubicBezTo>
                  <a:lnTo>
                    <a:pt x="6225" y="14132"/>
                  </a:lnTo>
                  <a:cubicBezTo>
                    <a:pt x="6430" y="14543"/>
                    <a:pt x="6291" y="15161"/>
                    <a:pt x="6165" y="15567"/>
                  </a:cubicBezTo>
                  <a:lnTo>
                    <a:pt x="5959" y="15469"/>
                  </a:lnTo>
                  <a:cubicBezTo>
                    <a:pt x="6052" y="15704"/>
                    <a:pt x="6153" y="16040"/>
                    <a:pt x="6421" y="16224"/>
                  </a:cubicBezTo>
                  <a:cubicBezTo>
                    <a:pt x="6507" y="16420"/>
                    <a:pt x="6366" y="16837"/>
                    <a:pt x="6657" y="17019"/>
                  </a:cubicBezTo>
                  <a:lnTo>
                    <a:pt x="6608" y="17029"/>
                  </a:lnTo>
                  <a:cubicBezTo>
                    <a:pt x="6637" y="17135"/>
                    <a:pt x="6673" y="17242"/>
                    <a:pt x="6698" y="17348"/>
                  </a:cubicBezTo>
                  <a:cubicBezTo>
                    <a:pt x="6724" y="17460"/>
                    <a:pt x="6961" y="17753"/>
                    <a:pt x="7204" y="17552"/>
                  </a:cubicBezTo>
                  <a:cubicBezTo>
                    <a:pt x="7368" y="17415"/>
                    <a:pt x="7130" y="17379"/>
                    <a:pt x="7104" y="17271"/>
                  </a:cubicBezTo>
                  <a:cubicBezTo>
                    <a:pt x="7153" y="17247"/>
                    <a:pt x="7205" y="17224"/>
                    <a:pt x="7258" y="17204"/>
                  </a:cubicBezTo>
                  <a:cubicBezTo>
                    <a:pt x="7266" y="17207"/>
                    <a:pt x="7274" y="17209"/>
                    <a:pt x="7283" y="17212"/>
                  </a:cubicBezTo>
                  <a:cubicBezTo>
                    <a:pt x="7428" y="17330"/>
                    <a:pt x="7359" y="17669"/>
                    <a:pt x="7457" y="17825"/>
                  </a:cubicBezTo>
                  <a:cubicBezTo>
                    <a:pt x="7064" y="17733"/>
                    <a:pt x="6781" y="17992"/>
                    <a:pt x="7244" y="18037"/>
                  </a:cubicBezTo>
                  <a:cubicBezTo>
                    <a:pt x="7249" y="18089"/>
                    <a:pt x="7372" y="18164"/>
                    <a:pt x="7414" y="18219"/>
                  </a:cubicBezTo>
                  <a:cubicBezTo>
                    <a:pt x="7100" y="18171"/>
                    <a:pt x="6990" y="18391"/>
                    <a:pt x="6948" y="18541"/>
                  </a:cubicBezTo>
                  <a:cubicBezTo>
                    <a:pt x="6858" y="18867"/>
                    <a:pt x="7590" y="18545"/>
                    <a:pt x="7695" y="18694"/>
                  </a:cubicBezTo>
                  <a:cubicBezTo>
                    <a:pt x="7722" y="18862"/>
                    <a:pt x="7638" y="18904"/>
                    <a:pt x="7476" y="18960"/>
                  </a:cubicBezTo>
                  <a:cubicBezTo>
                    <a:pt x="7193" y="19058"/>
                    <a:pt x="7547" y="19380"/>
                    <a:pt x="7676" y="19483"/>
                  </a:cubicBezTo>
                  <a:cubicBezTo>
                    <a:pt x="7806" y="19585"/>
                    <a:pt x="8719" y="19925"/>
                    <a:pt x="8709" y="20034"/>
                  </a:cubicBezTo>
                  <a:cubicBezTo>
                    <a:pt x="8675" y="20055"/>
                    <a:pt x="8539" y="20057"/>
                    <a:pt x="8495" y="20060"/>
                  </a:cubicBezTo>
                  <a:cubicBezTo>
                    <a:pt x="8668" y="20215"/>
                    <a:pt x="8970" y="20245"/>
                    <a:pt x="9155" y="20402"/>
                  </a:cubicBezTo>
                  <a:cubicBezTo>
                    <a:pt x="9472" y="20673"/>
                    <a:pt x="9686" y="20866"/>
                    <a:pt x="10256" y="20922"/>
                  </a:cubicBezTo>
                  <a:cubicBezTo>
                    <a:pt x="10224" y="21093"/>
                    <a:pt x="10989" y="21099"/>
                    <a:pt x="11173" y="21106"/>
                  </a:cubicBezTo>
                  <a:cubicBezTo>
                    <a:pt x="11320" y="21272"/>
                    <a:pt x="11860" y="21266"/>
                    <a:pt x="12121" y="21346"/>
                  </a:cubicBezTo>
                  <a:cubicBezTo>
                    <a:pt x="12171" y="21325"/>
                    <a:pt x="12226" y="21311"/>
                    <a:pt x="12286" y="21303"/>
                  </a:cubicBezTo>
                  <a:cubicBezTo>
                    <a:pt x="12279" y="21275"/>
                    <a:pt x="12265" y="21249"/>
                    <a:pt x="12243" y="21224"/>
                  </a:cubicBezTo>
                  <a:cubicBezTo>
                    <a:pt x="12367" y="21226"/>
                    <a:pt x="12609" y="21245"/>
                    <a:pt x="12688" y="21175"/>
                  </a:cubicBezTo>
                  <a:cubicBezTo>
                    <a:pt x="13408" y="21075"/>
                    <a:pt x="12856" y="20944"/>
                    <a:pt x="12432" y="20879"/>
                  </a:cubicBezTo>
                  <a:cubicBezTo>
                    <a:pt x="12038" y="20820"/>
                    <a:pt x="11669" y="20556"/>
                    <a:pt x="11367" y="20396"/>
                  </a:cubicBezTo>
                  <a:lnTo>
                    <a:pt x="11371" y="20394"/>
                  </a:lnTo>
                  <a:cubicBezTo>
                    <a:pt x="11287" y="20307"/>
                    <a:pt x="11160" y="20275"/>
                    <a:pt x="11013" y="20336"/>
                  </a:cubicBezTo>
                  <a:cubicBezTo>
                    <a:pt x="10986" y="20329"/>
                    <a:pt x="10938" y="20310"/>
                    <a:pt x="10929" y="20303"/>
                  </a:cubicBezTo>
                  <a:cubicBezTo>
                    <a:pt x="10926" y="20288"/>
                    <a:pt x="10923" y="20273"/>
                    <a:pt x="10922" y="20258"/>
                  </a:cubicBezTo>
                  <a:lnTo>
                    <a:pt x="11154" y="20296"/>
                  </a:lnTo>
                  <a:lnTo>
                    <a:pt x="11240" y="20191"/>
                  </a:lnTo>
                  <a:cubicBezTo>
                    <a:pt x="10960" y="20056"/>
                    <a:pt x="10729" y="19885"/>
                    <a:pt x="10600" y="19679"/>
                  </a:cubicBezTo>
                  <a:cubicBezTo>
                    <a:pt x="11043" y="19491"/>
                    <a:pt x="10850" y="19267"/>
                    <a:pt x="11190" y="19008"/>
                  </a:cubicBezTo>
                  <a:cubicBezTo>
                    <a:pt x="11610" y="18689"/>
                    <a:pt x="10881" y="18589"/>
                    <a:pt x="10564" y="18488"/>
                  </a:cubicBezTo>
                  <a:cubicBezTo>
                    <a:pt x="9933" y="18287"/>
                    <a:pt x="10482" y="18110"/>
                    <a:pt x="10762" y="17956"/>
                  </a:cubicBezTo>
                  <a:cubicBezTo>
                    <a:pt x="11082" y="17780"/>
                    <a:pt x="10532" y="17572"/>
                    <a:pt x="10925" y="17461"/>
                  </a:cubicBezTo>
                  <a:cubicBezTo>
                    <a:pt x="11053" y="17363"/>
                    <a:pt x="11542" y="17241"/>
                    <a:pt x="11132" y="17081"/>
                  </a:cubicBezTo>
                  <a:cubicBezTo>
                    <a:pt x="10719" y="16920"/>
                    <a:pt x="10542" y="17195"/>
                    <a:pt x="10370" y="16756"/>
                  </a:cubicBezTo>
                  <a:cubicBezTo>
                    <a:pt x="10280" y="16736"/>
                    <a:pt x="10698" y="16839"/>
                    <a:pt x="10701" y="16840"/>
                  </a:cubicBezTo>
                  <a:cubicBezTo>
                    <a:pt x="10852" y="16881"/>
                    <a:pt x="11044" y="16917"/>
                    <a:pt x="11208" y="16879"/>
                  </a:cubicBezTo>
                  <a:cubicBezTo>
                    <a:pt x="11677" y="16774"/>
                    <a:pt x="11296" y="16620"/>
                    <a:pt x="11327" y="16476"/>
                  </a:cubicBezTo>
                  <a:lnTo>
                    <a:pt x="11391" y="16465"/>
                  </a:lnTo>
                  <a:cubicBezTo>
                    <a:pt x="11399" y="16341"/>
                    <a:pt x="11312" y="16265"/>
                    <a:pt x="11208" y="16169"/>
                  </a:cubicBezTo>
                  <a:cubicBezTo>
                    <a:pt x="11664" y="16259"/>
                    <a:pt x="12455" y="16159"/>
                    <a:pt x="12835" y="15994"/>
                  </a:cubicBezTo>
                  <a:cubicBezTo>
                    <a:pt x="13028" y="15910"/>
                    <a:pt x="13154" y="15698"/>
                    <a:pt x="13228" y="15565"/>
                  </a:cubicBezTo>
                  <a:cubicBezTo>
                    <a:pt x="13402" y="15253"/>
                    <a:pt x="12911" y="15333"/>
                    <a:pt x="12834" y="15144"/>
                  </a:cubicBezTo>
                  <a:cubicBezTo>
                    <a:pt x="12802" y="15022"/>
                    <a:pt x="12963" y="14987"/>
                    <a:pt x="12778" y="14873"/>
                  </a:cubicBezTo>
                  <a:cubicBezTo>
                    <a:pt x="13254" y="14989"/>
                    <a:pt x="14069" y="14954"/>
                    <a:pt x="14075" y="14543"/>
                  </a:cubicBezTo>
                  <a:cubicBezTo>
                    <a:pt x="14715" y="14565"/>
                    <a:pt x="14622" y="13934"/>
                    <a:pt x="14861" y="13689"/>
                  </a:cubicBezTo>
                  <a:cubicBezTo>
                    <a:pt x="14826" y="13753"/>
                    <a:pt x="14779" y="13815"/>
                    <a:pt x="14699" y="13862"/>
                  </a:cubicBezTo>
                  <a:lnTo>
                    <a:pt x="14810" y="13932"/>
                  </a:lnTo>
                  <a:lnTo>
                    <a:pt x="14823" y="13925"/>
                  </a:lnTo>
                  <a:lnTo>
                    <a:pt x="14866" y="13945"/>
                  </a:lnTo>
                  <a:cubicBezTo>
                    <a:pt x="15391" y="13663"/>
                    <a:pt x="15253" y="13268"/>
                    <a:pt x="15713" y="12979"/>
                  </a:cubicBezTo>
                  <a:cubicBezTo>
                    <a:pt x="16218" y="12660"/>
                    <a:pt x="15525" y="12151"/>
                    <a:pt x="15954" y="11777"/>
                  </a:cubicBezTo>
                  <a:cubicBezTo>
                    <a:pt x="16313" y="11463"/>
                    <a:pt x="17360" y="11121"/>
                    <a:pt x="17972" y="11165"/>
                  </a:cubicBezTo>
                  <a:cubicBezTo>
                    <a:pt x="18474" y="11201"/>
                    <a:pt x="18489" y="10927"/>
                    <a:pt x="18940" y="10851"/>
                  </a:cubicBezTo>
                  <a:cubicBezTo>
                    <a:pt x="18679" y="10613"/>
                    <a:pt x="19041" y="10505"/>
                    <a:pt x="19136" y="10300"/>
                  </a:cubicBezTo>
                  <a:cubicBezTo>
                    <a:pt x="19263" y="10026"/>
                    <a:pt x="19440" y="9737"/>
                    <a:pt x="19532" y="9473"/>
                  </a:cubicBezTo>
                  <a:cubicBezTo>
                    <a:pt x="19677" y="9053"/>
                    <a:pt x="19187" y="8394"/>
                    <a:pt x="19505" y="8013"/>
                  </a:cubicBezTo>
                  <a:cubicBezTo>
                    <a:pt x="20005" y="8053"/>
                    <a:pt x="20030" y="7526"/>
                    <a:pt x="20245" y="7340"/>
                  </a:cubicBezTo>
                  <a:cubicBezTo>
                    <a:pt x="20849" y="6817"/>
                    <a:pt x="21350" y="6573"/>
                    <a:pt x="21083" y="5876"/>
                  </a:cubicBezTo>
                  <a:cubicBezTo>
                    <a:pt x="21071" y="5847"/>
                    <a:pt x="21253" y="6319"/>
                    <a:pt x="21083" y="58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05" name="Shape 25807">
              <a:extLst>
                <a:ext uri="{FF2B5EF4-FFF2-40B4-BE49-F238E27FC236}">
                  <a16:creationId xmlns:a16="http://schemas.microsoft.com/office/drawing/2014/main" id="{7718ED6E-B2C6-6C43-B029-46FE8082CB66}"/>
                </a:ext>
              </a:extLst>
            </p:cNvPr>
            <p:cNvSpPr/>
            <p:nvPr/>
          </p:nvSpPr>
          <p:spPr>
            <a:xfrm>
              <a:off x="2752235" y="3472256"/>
              <a:ext cx="1177786" cy="1389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36" extrusionOk="0">
                  <a:moveTo>
                    <a:pt x="21150" y="15574"/>
                  </a:moveTo>
                  <a:cubicBezTo>
                    <a:pt x="21261" y="15717"/>
                    <a:pt x="21093" y="15952"/>
                    <a:pt x="20924" y="15784"/>
                  </a:cubicBezTo>
                  <a:cubicBezTo>
                    <a:pt x="20982" y="16021"/>
                    <a:pt x="20891" y="16384"/>
                    <a:pt x="20777" y="16596"/>
                  </a:cubicBezTo>
                  <a:cubicBezTo>
                    <a:pt x="20505" y="17107"/>
                    <a:pt x="20399" y="17680"/>
                    <a:pt x="20142" y="18190"/>
                  </a:cubicBezTo>
                  <a:cubicBezTo>
                    <a:pt x="20021" y="18451"/>
                    <a:pt x="19581" y="18883"/>
                    <a:pt x="19210" y="18697"/>
                  </a:cubicBezTo>
                  <a:cubicBezTo>
                    <a:pt x="19055" y="18620"/>
                    <a:pt x="18983" y="18564"/>
                    <a:pt x="18916" y="18429"/>
                  </a:cubicBezTo>
                  <a:cubicBezTo>
                    <a:pt x="18874" y="18346"/>
                    <a:pt x="18895" y="18082"/>
                    <a:pt x="18885" y="18073"/>
                  </a:cubicBezTo>
                  <a:cubicBezTo>
                    <a:pt x="18630" y="17743"/>
                    <a:pt x="18882" y="17612"/>
                    <a:pt x="18985" y="17344"/>
                  </a:cubicBezTo>
                  <a:cubicBezTo>
                    <a:pt x="19114" y="17002"/>
                    <a:pt x="19115" y="16913"/>
                    <a:pt x="19087" y="16545"/>
                  </a:cubicBezTo>
                  <a:cubicBezTo>
                    <a:pt x="19035" y="16414"/>
                    <a:pt x="19148" y="15981"/>
                    <a:pt x="19273" y="15913"/>
                  </a:cubicBezTo>
                  <a:cubicBezTo>
                    <a:pt x="19479" y="15800"/>
                    <a:pt x="19740" y="15772"/>
                    <a:pt x="19957" y="15653"/>
                  </a:cubicBezTo>
                  <a:cubicBezTo>
                    <a:pt x="20082" y="15574"/>
                    <a:pt x="20117" y="15501"/>
                    <a:pt x="20239" y="15479"/>
                  </a:cubicBezTo>
                  <a:cubicBezTo>
                    <a:pt x="20387" y="15448"/>
                    <a:pt x="20295" y="14983"/>
                    <a:pt x="20473" y="15143"/>
                  </a:cubicBezTo>
                  <a:cubicBezTo>
                    <a:pt x="20533" y="15027"/>
                    <a:pt x="20661" y="14865"/>
                    <a:pt x="20739" y="14731"/>
                  </a:cubicBezTo>
                  <a:cubicBezTo>
                    <a:pt x="20722" y="14552"/>
                    <a:pt x="20909" y="14739"/>
                    <a:pt x="20929" y="14819"/>
                  </a:cubicBezTo>
                  <a:cubicBezTo>
                    <a:pt x="20973" y="14985"/>
                    <a:pt x="21061" y="15461"/>
                    <a:pt x="21150" y="15574"/>
                  </a:cubicBezTo>
                  <a:cubicBezTo>
                    <a:pt x="21173" y="15603"/>
                    <a:pt x="21138" y="15559"/>
                    <a:pt x="21150" y="15574"/>
                  </a:cubicBezTo>
                  <a:close/>
                  <a:moveTo>
                    <a:pt x="21449" y="7942"/>
                  </a:moveTo>
                  <a:cubicBezTo>
                    <a:pt x="21344" y="7731"/>
                    <a:pt x="21600" y="7533"/>
                    <a:pt x="21152" y="7539"/>
                  </a:cubicBezTo>
                  <a:cubicBezTo>
                    <a:pt x="21008" y="7541"/>
                    <a:pt x="20754" y="7739"/>
                    <a:pt x="20526" y="7739"/>
                  </a:cubicBezTo>
                  <a:cubicBezTo>
                    <a:pt x="20244" y="7739"/>
                    <a:pt x="20016" y="7865"/>
                    <a:pt x="19729" y="7865"/>
                  </a:cubicBezTo>
                  <a:cubicBezTo>
                    <a:pt x="19565" y="7865"/>
                    <a:pt x="19469" y="8014"/>
                    <a:pt x="19302" y="7993"/>
                  </a:cubicBezTo>
                  <a:cubicBezTo>
                    <a:pt x="19093" y="7930"/>
                    <a:pt x="19070" y="7669"/>
                    <a:pt x="18908" y="7605"/>
                  </a:cubicBezTo>
                  <a:cubicBezTo>
                    <a:pt x="19001" y="7551"/>
                    <a:pt x="19025" y="7458"/>
                    <a:pt x="18981" y="7374"/>
                  </a:cubicBezTo>
                  <a:cubicBezTo>
                    <a:pt x="19062" y="7284"/>
                    <a:pt x="18938" y="7312"/>
                    <a:pt x="18896" y="7232"/>
                  </a:cubicBezTo>
                  <a:cubicBezTo>
                    <a:pt x="18780" y="7074"/>
                    <a:pt x="18298" y="6560"/>
                    <a:pt x="18034" y="6598"/>
                  </a:cubicBezTo>
                  <a:cubicBezTo>
                    <a:pt x="17984" y="6467"/>
                    <a:pt x="17855" y="6463"/>
                    <a:pt x="17803" y="6343"/>
                  </a:cubicBezTo>
                  <a:cubicBezTo>
                    <a:pt x="17753" y="6232"/>
                    <a:pt x="17703" y="5708"/>
                    <a:pt x="17456" y="5708"/>
                  </a:cubicBezTo>
                  <a:lnTo>
                    <a:pt x="17456" y="5708"/>
                  </a:lnTo>
                  <a:cubicBezTo>
                    <a:pt x="17148" y="5708"/>
                    <a:pt x="17061" y="5095"/>
                    <a:pt x="17029" y="4927"/>
                  </a:cubicBezTo>
                  <a:lnTo>
                    <a:pt x="17085" y="4930"/>
                  </a:lnTo>
                  <a:cubicBezTo>
                    <a:pt x="16985" y="4575"/>
                    <a:pt x="16629" y="4445"/>
                    <a:pt x="16480" y="4141"/>
                  </a:cubicBezTo>
                  <a:lnTo>
                    <a:pt x="16435" y="4152"/>
                  </a:lnTo>
                  <a:cubicBezTo>
                    <a:pt x="16428" y="4118"/>
                    <a:pt x="16411" y="4085"/>
                    <a:pt x="16410" y="4050"/>
                  </a:cubicBezTo>
                  <a:cubicBezTo>
                    <a:pt x="16418" y="4049"/>
                    <a:pt x="16577" y="4040"/>
                    <a:pt x="16577" y="4040"/>
                  </a:cubicBezTo>
                  <a:cubicBezTo>
                    <a:pt x="16561" y="4019"/>
                    <a:pt x="16373" y="3888"/>
                    <a:pt x="16373" y="3877"/>
                  </a:cubicBezTo>
                  <a:cubicBezTo>
                    <a:pt x="16140" y="3556"/>
                    <a:pt x="15927" y="3229"/>
                    <a:pt x="15764" y="2884"/>
                  </a:cubicBezTo>
                  <a:cubicBezTo>
                    <a:pt x="15810" y="2908"/>
                    <a:pt x="15860" y="2921"/>
                    <a:pt x="15913" y="2924"/>
                  </a:cubicBezTo>
                  <a:cubicBezTo>
                    <a:pt x="16212" y="2508"/>
                    <a:pt x="16034" y="2139"/>
                    <a:pt x="15828" y="1728"/>
                  </a:cubicBezTo>
                  <a:cubicBezTo>
                    <a:pt x="15663" y="1776"/>
                    <a:pt x="15487" y="1765"/>
                    <a:pt x="15320" y="1792"/>
                  </a:cubicBezTo>
                  <a:cubicBezTo>
                    <a:pt x="15262" y="1792"/>
                    <a:pt x="15004" y="1673"/>
                    <a:pt x="14939" y="1652"/>
                  </a:cubicBezTo>
                  <a:cubicBezTo>
                    <a:pt x="14877" y="1646"/>
                    <a:pt x="14703" y="1675"/>
                    <a:pt x="14673" y="1666"/>
                  </a:cubicBezTo>
                  <a:cubicBezTo>
                    <a:pt x="14649" y="1666"/>
                    <a:pt x="14604" y="1640"/>
                    <a:pt x="14583" y="1631"/>
                  </a:cubicBezTo>
                  <a:cubicBezTo>
                    <a:pt x="14579" y="1638"/>
                    <a:pt x="14541" y="1746"/>
                    <a:pt x="14548" y="1746"/>
                  </a:cubicBezTo>
                  <a:cubicBezTo>
                    <a:pt x="14314" y="1775"/>
                    <a:pt x="14213" y="1915"/>
                    <a:pt x="13949" y="1776"/>
                  </a:cubicBezTo>
                  <a:cubicBezTo>
                    <a:pt x="13737" y="1662"/>
                    <a:pt x="13370" y="1599"/>
                    <a:pt x="13126" y="1666"/>
                  </a:cubicBezTo>
                  <a:cubicBezTo>
                    <a:pt x="13114" y="1631"/>
                    <a:pt x="12362" y="1325"/>
                    <a:pt x="12311" y="1315"/>
                  </a:cubicBezTo>
                  <a:cubicBezTo>
                    <a:pt x="12058" y="1263"/>
                    <a:pt x="11585" y="1295"/>
                    <a:pt x="11468" y="1561"/>
                  </a:cubicBezTo>
                  <a:cubicBezTo>
                    <a:pt x="11405" y="1704"/>
                    <a:pt x="11546" y="1817"/>
                    <a:pt x="11493" y="1940"/>
                  </a:cubicBezTo>
                  <a:cubicBezTo>
                    <a:pt x="11411" y="2129"/>
                    <a:pt x="10260" y="1753"/>
                    <a:pt x="10229" y="1583"/>
                  </a:cubicBezTo>
                  <a:cubicBezTo>
                    <a:pt x="10181" y="1321"/>
                    <a:pt x="9285" y="1213"/>
                    <a:pt x="9029" y="1193"/>
                  </a:cubicBezTo>
                  <a:cubicBezTo>
                    <a:pt x="9018" y="1125"/>
                    <a:pt x="8978" y="1083"/>
                    <a:pt x="8892" y="1075"/>
                  </a:cubicBezTo>
                  <a:lnTo>
                    <a:pt x="8892" y="1071"/>
                  </a:lnTo>
                  <a:cubicBezTo>
                    <a:pt x="8848" y="1075"/>
                    <a:pt x="8690" y="1054"/>
                    <a:pt x="8710" y="986"/>
                  </a:cubicBezTo>
                  <a:cubicBezTo>
                    <a:pt x="8710" y="964"/>
                    <a:pt x="8994" y="767"/>
                    <a:pt x="9016" y="679"/>
                  </a:cubicBezTo>
                  <a:cubicBezTo>
                    <a:pt x="9056" y="517"/>
                    <a:pt x="8891" y="519"/>
                    <a:pt x="8901" y="450"/>
                  </a:cubicBezTo>
                  <a:cubicBezTo>
                    <a:pt x="8820" y="389"/>
                    <a:pt x="9205" y="-90"/>
                    <a:pt x="8780" y="124"/>
                  </a:cubicBezTo>
                  <a:cubicBezTo>
                    <a:pt x="8738" y="-14"/>
                    <a:pt x="7966" y="-25"/>
                    <a:pt x="7786" y="33"/>
                  </a:cubicBezTo>
                  <a:cubicBezTo>
                    <a:pt x="7755" y="33"/>
                    <a:pt x="7236" y="45"/>
                    <a:pt x="7284" y="112"/>
                  </a:cubicBezTo>
                  <a:cubicBezTo>
                    <a:pt x="6980" y="-39"/>
                    <a:pt x="6476" y="127"/>
                    <a:pt x="6182" y="191"/>
                  </a:cubicBezTo>
                  <a:cubicBezTo>
                    <a:pt x="5782" y="191"/>
                    <a:pt x="5357" y="466"/>
                    <a:pt x="4985" y="577"/>
                  </a:cubicBezTo>
                  <a:cubicBezTo>
                    <a:pt x="4968" y="561"/>
                    <a:pt x="4957" y="544"/>
                    <a:pt x="4950" y="523"/>
                  </a:cubicBezTo>
                  <a:lnTo>
                    <a:pt x="4918" y="529"/>
                  </a:lnTo>
                  <a:lnTo>
                    <a:pt x="4905" y="496"/>
                  </a:lnTo>
                  <a:cubicBezTo>
                    <a:pt x="4737" y="581"/>
                    <a:pt x="4445" y="574"/>
                    <a:pt x="4277" y="480"/>
                  </a:cubicBezTo>
                  <a:cubicBezTo>
                    <a:pt x="4282" y="423"/>
                    <a:pt x="4286" y="367"/>
                    <a:pt x="4279" y="311"/>
                  </a:cubicBezTo>
                  <a:cubicBezTo>
                    <a:pt x="3839" y="327"/>
                    <a:pt x="3931" y="706"/>
                    <a:pt x="3692" y="913"/>
                  </a:cubicBezTo>
                  <a:cubicBezTo>
                    <a:pt x="3463" y="1112"/>
                    <a:pt x="3139" y="1114"/>
                    <a:pt x="2935" y="1363"/>
                  </a:cubicBezTo>
                  <a:cubicBezTo>
                    <a:pt x="2899" y="1537"/>
                    <a:pt x="2704" y="1647"/>
                    <a:pt x="2717" y="1829"/>
                  </a:cubicBezTo>
                  <a:cubicBezTo>
                    <a:pt x="2734" y="2071"/>
                    <a:pt x="2718" y="2224"/>
                    <a:pt x="2488" y="2389"/>
                  </a:cubicBezTo>
                  <a:cubicBezTo>
                    <a:pt x="2217" y="2584"/>
                    <a:pt x="1913" y="2731"/>
                    <a:pt x="1546" y="2719"/>
                  </a:cubicBezTo>
                  <a:cubicBezTo>
                    <a:pt x="1507" y="2976"/>
                    <a:pt x="1199" y="3017"/>
                    <a:pt x="1132" y="3212"/>
                  </a:cubicBezTo>
                  <a:cubicBezTo>
                    <a:pt x="1025" y="3521"/>
                    <a:pt x="918" y="3677"/>
                    <a:pt x="641" y="3906"/>
                  </a:cubicBezTo>
                  <a:lnTo>
                    <a:pt x="670" y="3942"/>
                  </a:lnTo>
                  <a:cubicBezTo>
                    <a:pt x="508" y="4166"/>
                    <a:pt x="173" y="4557"/>
                    <a:pt x="339" y="4803"/>
                  </a:cubicBezTo>
                  <a:lnTo>
                    <a:pt x="391" y="4803"/>
                  </a:lnTo>
                  <a:cubicBezTo>
                    <a:pt x="467" y="4803"/>
                    <a:pt x="416" y="5040"/>
                    <a:pt x="558" y="5026"/>
                  </a:cubicBezTo>
                  <a:cubicBezTo>
                    <a:pt x="575" y="5060"/>
                    <a:pt x="612" y="5269"/>
                    <a:pt x="543" y="5269"/>
                  </a:cubicBezTo>
                  <a:lnTo>
                    <a:pt x="456" y="5299"/>
                  </a:lnTo>
                  <a:cubicBezTo>
                    <a:pt x="764" y="5604"/>
                    <a:pt x="582" y="5896"/>
                    <a:pt x="452" y="6228"/>
                  </a:cubicBezTo>
                  <a:cubicBezTo>
                    <a:pt x="401" y="6220"/>
                    <a:pt x="345" y="6229"/>
                    <a:pt x="297" y="6251"/>
                  </a:cubicBezTo>
                  <a:cubicBezTo>
                    <a:pt x="430" y="6424"/>
                    <a:pt x="154" y="6618"/>
                    <a:pt x="0" y="6730"/>
                  </a:cubicBezTo>
                  <a:cubicBezTo>
                    <a:pt x="249" y="6752"/>
                    <a:pt x="299" y="6978"/>
                    <a:pt x="276" y="7155"/>
                  </a:cubicBezTo>
                  <a:lnTo>
                    <a:pt x="307" y="7155"/>
                  </a:lnTo>
                  <a:cubicBezTo>
                    <a:pt x="294" y="7155"/>
                    <a:pt x="281" y="7155"/>
                    <a:pt x="268" y="7155"/>
                  </a:cubicBezTo>
                  <a:cubicBezTo>
                    <a:pt x="265" y="7167"/>
                    <a:pt x="258" y="7174"/>
                    <a:pt x="247" y="7177"/>
                  </a:cubicBezTo>
                  <a:cubicBezTo>
                    <a:pt x="206" y="7341"/>
                    <a:pt x="390" y="7647"/>
                    <a:pt x="654" y="7597"/>
                  </a:cubicBezTo>
                  <a:cubicBezTo>
                    <a:pt x="662" y="7714"/>
                    <a:pt x="780" y="7762"/>
                    <a:pt x="802" y="7878"/>
                  </a:cubicBezTo>
                  <a:cubicBezTo>
                    <a:pt x="873" y="7889"/>
                    <a:pt x="913" y="7864"/>
                    <a:pt x="946" y="7814"/>
                  </a:cubicBezTo>
                  <a:cubicBezTo>
                    <a:pt x="1016" y="8004"/>
                    <a:pt x="1264" y="8051"/>
                    <a:pt x="1309" y="8201"/>
                  </a:cubicBezTo>
                  <a:cubicBezTo>
                    <a:pt x="1426" y="8354"/>
                    <a:pt x="1416" y="8441"/>
                    <a:pt x="1473" y="8622"/>
                  </a:cubicBezTo>
                  <a:lnTo>
                    <a:pt x="1520" y="8622"/>
                  </a:lnTo>
                  <a:cubicBezTo>
                    <a:pt x="1569" y="8710"/>
                    <a:pt x="1975" y="9160"/>
                    <a:pt x="2133" y="9105"/>
                  </a:cubicBezTo>
                  <a:cubicBezTo>
                    <a:pt x="2414" y="9356"/>
                    <a:pt x="2674" y="9574"/>
                    <a:pt x="3086" y="9750"/>
                  </a:cubicBezTo>
                  <a:cubicBezTo>
                    <a:pt x="3082" y="9812"/>
                    <a:pt x="3079" y="9875"/>
                    <a:pt x="3077" y="9937"/>
                  </a:cubicBezTo>
                  <a:cubicBezTo>
                    <a:pt x="3152" y="9898"/>
                    <a:pt x="3229" y="9859"/>
                    <a:pt x="3307" y="9824"/>
                  </a:cubicBezTo>
                  <a:lnTo>
                    <a:pt x="3321" y="9829"/>
                  </a:lnTo>
                  <a:lnTo>
                    <a:pt x="3322" y="9817"/>
                  </a:lnTo>
                  <a:cubicBezTo>
                    <a:pt x="3580" y="9701"/>
                    <a:pt x="3830" y="9612"/>
                    <a:pt x="4125" y="9621"/>
                  </a:cubicBezTo>
                  <a:cubicBezTo>
                    <a:pt x="4261" y="9626"/>
                    <a:pt x="4581" y="9721"/>
                    <a:pt x="4686" y="9617"/>
                  </a:cubicBezTo>
                  <a:cubicBezTo>
                    <a:pt x="4748" y="9641"/>
                    <a:pt x="4808" y="9667"/>
                    <a:pt x="4866" y="9695"/>
                  </a:cubicBezTo>
                  <a:cubicBezTo>
                    <a:pt x="5080" y="9574"/>
                    <a:pt x="5871" y="9431"/>
                    <a:pt x="5918" y="9296"/>
                  </a:cubicBezTo>
                  <a:cubicBezTo>
                    <a:pt x="5972" y="9317"/>
                    <a:pt x="5995" y="9339"/>
                    <a:pt x="6016" y="9264"/>
                  </a:cubicBezTo>
                  <a:cubicBezTo>
                    <a:pt x="6022" y="9261"/>
                    <a:pt x="6045" y="9250"/>
                    <a:pt x="6080" y="9241"/>
                  </a:cubicBezTo>
                  <a:cubicBezTo>
                    <a:pt x="6162" y="9312"/>
                    <a:pt x="6375" y="9249"/>
                    <a:pt x="6476" y="9223"/>
                  </a:cubicBezTo>
                  <a:lnTo>
                    <a:pt x="6476" y="9214"/>
                  </a:lnTo>
                  <a:cubicBezTo>
                    <a:pt x="7144" y="9195"/>
                    <a:pt x="6984" y="9378"/>
                    <a:pt x="7304" y="9739"/>
                  </a:cubicBezTo>
                  <a:cubicBezTo>
                    <a:pt x="7475" y="9932"/>
                    <a:pt x="7980" y="9814"/>
                    <a:pt x="8200" y="9773"/>
                  </a:cubicBezTo>
                  <a:cubicBezTo>
                    <a:pt x="8223" y="9858"/>
                    <a:pt x="8315" y="9945"/>
                    <a:pt x="8426" y="9941"/>
                  </a:cubicBezTo>
                  <a:cubicBezTo>
                    <a:pt x="8418" y="9986"/>
                    <a:pt x="8482" y="10342"/>
                    <a:pt x="8493" y="10381"/>
                  </a:cubicBezTo>
                  <a:lnTo>
                    <a:pt x="8473" y="10381"/>
                  </a:lnTo>
                  <a:cubicBezTo>
                    <a:pt x="8451" y="10590"/>
                    <a:pt x="8231" y="10752"/>
                    <a:pt x="8455" y="10846"/>
                  </a:cubicBezTo>
                  <a:cubicBezTo>
                    <a:pt x="8424" y="11002"/>
                    <a:pt x="8415" y="11164"/>
                    <a:pt x="8205" y="11187"/>
                  </a:cubicBezTo>
                  <a:cubicBezTo>
                    <a:pt x="8322" y="11607"/>
                    <a:pt x="8608" y="11836"/>
                    <a:pt x="8916" y="12161"/>
                  </a:cubicBezTo>
                  <a:cubicBezTo>
                    <a:pt x="8896" y="12195"/>
                    <a:pt x="8883" y="12228"/>
                    <a:pt x="8856" y="12259"/>
                  </a:cubicBezTo>
                  <a:cubicBezTo>
                    <a:pt x="9007" y="12382"/>
                    <a:pt x="9103" y="12537"/>
                    <a:pt x="9233" y="12666"/>
                  </a:cubicBezTo>
                  <a:lnTo>
                    <a:pt x="9303" y="12614"/>
                  </a:lnTo>
                  <a:cubicBezTo>
                    <a:pt x="9334" y="12654"/>
                    <a:pt x="9303" y="12657"/>
                    <a:pt x="9301" y="12701"/>
                  </a:cubicBezTo>
                  <a:lnTo>
                    <a:pt x="9265" y="12704"/>
                  </a:lnTo>
                  <a:cubicBezTo>
                    <a:pt x="9269" y="12865"/>
                    <a:pt x="9736" y="13608"/>
                    <a:pt x="9628" y="13713"/>
                  </a:cubicBezTo>
                  <a:cubicBezTo>
                    <a:pt x="9399" y="13830"/>
                    <a:pt x="9559" y="14066"/>
                    <a:pt x="9672" y="14224"/>
                  </a:cubicBezTo>
                  <a:cubicBezTo>
                    <a:pt x="9958" y="14623"/>
                    <a:pt x="9535" y="14683"/>
                    <a:pt x="9477" y="14929"/>
                  </a:cubicBezTo>
                  <a:cubicBezTo>
                    <a:pt x="9422" y="15139"/>
                    <a:pt x="9270" y="15661"/>
                    <a:pt x="9117" y="15801"/>
                  </a:cubicBezTo>
                  <a:cubicBezTo>
                    <a:pt x="9132" y="15821"/>
                    <a:pt x="9142" y="15843"/>
                    <a:pt x="9148" y="15865"/>
                  </a:cubicBezTo>
                  <a:lnTo>
                    <a:pt x="9127" y="15871"/>
                  </a:lnTo>
                  <a:cubicBezTo>
                    <a:pt x="9147" y="15972"/>
                    <a:pt x="9127" y="16088"/>
                    <a:pt x="9127" y="16190"/>
                  </a:cubicBezTo>
                  <a:lnTo>
                    <a:pt x="9117" y="16197"/>
                  </a:lnTo>
                  <a:cubicBezTo>
                    <a:pt x="9045" y="16880"/>
                    <a:pt x="10051" y="17437"/>
                    <a:pt x="9956" y="18137"/>
                  </a:cubicBezTo>
                  <a:cubicBezTo>
                    <a:pt x="9907" y="18501"/>
                    <a:pt x="10103" y="19517"/>
                    <a:pt x="10608" y="19648"/>
                  </a:cubicBezTo>
                  <a:cubicBezTo>
                    <a:pt x="10711" y="19738"/>
                    <a:pt x="11215" y="20660"/>
                    <a:pt x="11120" y="20764"/>
                  </a:cubicBezTo>
                  <a:cubicBezTo>
                    <a:pt x="10785" y="20848"/>
                    <a:pt x="11116" y="20987"/>
                    <a:pt x="11144" y="21115"/>
                  </a:cubicBezTo>
                  <a:cubicBezTo>
                    <a:pt x="10968" y="21510"/>
                    <a:pt x="11967" y="21476"/>
                    <a:pt x="12221" y="21354"/>
                  </a:cubicBezTo>
                  <a:cubicBezTo>
                    <a:pt x="12519" y="21209"/>
                    <a:pt x="12813" y="21294"/>
                    <a:pt x="13150" y="21319"/>
                  </a:cubicBezTo>
                  <a:cubicBezTo>
                    <a:pt x="13150" y="21319"/>
                    <a:pt x="13164" y="21264"/>
                    <a:pt x="13165" y="21262"/>
                  </a:cubicBezTo>
                  <a:cubicBezTo>
                    <a:pt x="13768" y="21285"/>
                    <a:pt x="14233" y="20805"/>
                    <a:pt x="14641" y="20497"/>
                  </a:cubicBezTo>
                  <a:cubicBezTo>
                    <a:pt x="14854" y="20335"/>
                    <a:pt x="14941" y="20135"/>
                    <a:pt x="15093" y="19938"/>
                  </a:cubicBezTo>
                  <a:cubicBezTo>
                    <a:pt x="15177" y="19827"/>
                    <a:pt x="15387" y="19750"/>
                    <a:pt x="15454" y="19635"/>
                  </a:cubicBezTo>
                  <a:cubicBezTo>
                    <a:pt x="15552" y="19463"/>
                    <a:pt x="15640" y="19307"/>
                    <a:pt x="15688" y="19094"/>
                  </a:cubicBezTo>
                  <a:lnTo>
                    <a:pt x="15697" y="19094"/>
                  </a:lnTo>
                  <a:cubicBezTo>
                    <a:pt x="15716" y="18996"/>
                    <a:pt x="15724" y="18898"/>
                    <a:pt x="15722" y="18799"/>
                  </a:cubicBezTo>
                  <a:lnTo>
                    <a:pt x="15659" y="18795"/>
                  </a:lnTo>
                  <a:cubicBezTo>
                    <a:pt x="15712" y="18611"/>
                    <a:pt x="15867" y="18624"/>
                    <a:pt x="16053" y="18537"/>
                  </a:cubicBezTo>
                  <a:cubicBezTo>
                    <a:pt x="16371" y="18385"/>
                    <a:pt x="16454" y="18365"/>
                    <a:pt x="16521" y="18076"/>
                  </a:cubicBezTo>
                  <a:cubicBezTo>
                    <a:pt x="16544" y="17824"/>
                    <a:pt x="16568" y="17645"/>
                    <a:pt x="16480" y="17400"/>
                  </a:cubicBezTo>
                  <a:cubicBezTo>
                    <a:pt x="16325" y="16977"/>
                    <a:pt x="16456" y="16954"/>
                    <a:pt x="16829" y="16691"/>
                  </a:cubicBezTo>
                  <a:cubicBezTo>
                    <a:pt x="17122" y="16484"/>
                    <a:pt x="17222" y="16348"/>
                    <a:pt x="17594" y="16182"/>
                  </a:cubicBezTo>
                  <a:cubicBezTo>
                    <a:pt x="17872" y="16057"/>
                    <a:pt x="18450" y="15634"/>
                    <a:pt x="18274" y="15310"/>
                  </a:cubicBezTo>
                  <a:cubicBezTo>
                    <a:pt x="18221" y="15211"/>
                    <a:pt x="18282" y="14088"/>
                    <a:pt x="18165" y="14103"/>
                  </a:cubicBezTo>
                  <a:cubicBezTo>
                    <a:pt x="18141" y="14052"/>
                    <a:pt x="18023" y="13987"/>
                    <a:pt x="17958" y="13987"/>
                  </a:cubicBezTo>
                  <a:cubicBezTo>
                    <a:pt x="17817" y="13835"/>
                    <a:pt x="17931" y="13505"/>
                    <a:pt x="17832" y="13353"/>
                  </a:cubicBezTo>
                  <a:cubicBezTo>
                    <a:pt x="17796" y="13301"/>
                    <a:pt x="17878" y="13216"/>
                    <a:pt x="17887" y="13166"/>
                  </a:cubicBezTo>
                  <a:cubicBezTo>
                    <a:pt x="17915" y="13016"/>
                    <a:pt x="17749" y="13031"/>
                    <a:pt x="17690" y="12936"/>
                  </a:cubicBezTo>
                  <a:cubicBezTo>
                    <a:pt x="17639" y="12798"/>
                    <a:pt x="17991" y="12016"/>
                    <a:pt x="18132" y="11894"/>
                  </a:cubicBezTo>
                  <a:cubicBezTo>
                    <a:pt x="18256" y="11861"/>
                    <a:pt x="18334" y="11800"/>
                    <a:pt x="18421" y="11719"/>
                  </a:cubicBezTo>
                  <a:lnTo>
                    <a:pt x="18439" y="11748"/>
                  </a:lnTo>
                  <a:cubicBezTo>
                    <a:pt x="18933" y="11102"/>
                    <a:pt x="19669" y="10727"/>
                    <a:pt x="20222" y="10146"/>
                  </a:cubicBezTo>
                  <a:cubicBezTo>
                    <a:pt x="20487" y="9868"/>
                    <a:pt x="20746" y="9587"/>
                    <a:pt x="20861" y="9234"/>
                  </a:cubicBezTo>
                  <a:cubicBezTo>
                    <a:pt x="20916" y="9067"/>
                    <a:pt x="21026" y="8908"/>
                    <a:pt x="21115" y="8753"/>
                  </a:cubicBezTo>
                  <a:cubicBezTo>
                    <a:pt x="21241" y="8534"/>
                    <a:pt x="21257" y="8322"/>
                    <a:pt x="21357" y="8120"/>
                  </a:cubicBezTo>
                  <a:cubicBezTo>
                    <a:pt x="21369" y="8126"/>
                    <a:pt x="21377" y="8136"/>
                    <a:pt x="21381" y="8150"/>
                  </a:cubicBezTo>
                  <a:cubicBezTo>
                    <a:pt x="21416" y="8150"/>
                    <a:pt x="21450" y="8149"/>
                    <a:pt x="21485" y="8146"/>
                  </a:cubicBezTo>
                  <a:cubicBezTo>
                    <a:pt x="21506" y="8073"/>
                    <a:pt x="21488" y="8022"/>
                    <a:pt x="21449" y="7942"/>
                  </a:cubicBezTo>
                  <a:cubicBezTo>
                    <a:pt x="21441" y="7926"/>
                    <a:pt x="21477" y="7998"/>
                    <a:pt x="21449" y="79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06" name="Shape 25808">
              <a:extLst>
                <a:ext uri="{FF2B5EF4-FFF2-40B4-BE49-F238E27FC236}">
                  <a16:creationId xmlns:a16="http://schemas.microsoft.com/office/drawing/2014/main" id="{AC2514B9-56DB-6949-B7DF-EC4C5380A1AA}"/>
                </a:ext>
              </a:extLst>
            </p:cNvPr>
            <p:cNvSpPr/>
            <p:nvPr/>
          </p:nvSpPr>
          <p:spPr>
            <a:xfrm>
              <a:off x="3446219" y="2721848"/>
              <a:ext cx="2097059" cy="165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35" extrusionOk="0">
                  <a:moveTo>
                    <a:pt x="16904" y="15081"/>
                  </a:moveTo>
                  <a:cubicBezTo>
                    <a:pt x="16878" y="15144"/>
                    <a:pt x="16987" y="15511"/>
                    <a:pt x="17048" y="15519"/>
                  </a:cubicBezTo>
                  <a:cubicBezTo>
                    <a:pt x="17083" y="15524"/>
                    <a:pt x="17047" y="15382"/>
                    <a:pt x="17101" y="15439"/>
                  </a:cubicBezTo>
                  <a:cubicBezTo>
                    <a:pt x="17151" y="15490"/>
                    <a:pt x="17019" y="15711"/>
                    <a:pt x="17203" y="15682"/>
                  </a:cubicBezTo>
                  <a:cubicBezTo>
                    <a:pt x="17259" y="15674"/>
                    <a:pt x="17432" y="15703"/>
                    <a:pt x="17464" y="15758"/>
                  </a:cubicBezTo>
                  <a:cubicBezTo>
                    <a:pt x="17452" y="15727"/>
                    <a:pt x="17442" y="15696"/>
                    <a:pt x="17435" y="15663"/>
                  </a:cubicBezTo>
                  <a:cubicBezTo>
                    <a:pt x="17516" y="15683"/>
                    <a:pt x="17654" y="15992"/>
                    <a:pt x="17725" y="15946"/>
                  </a:cubicBezTo>
                  <a:cubicBezTo>
                    <a:pt x="17786" y="15905"/>
                    <a:pt x="17633" y="15755"/>
                    <a:pt x="17633" y="15702"/>
                  </a:cubicBezTo>
                  <a:cubicBezTo>
                    <a:pt x="17660" y="15714"/>
                    <a:pt x="17766" y="15737"/>
                    <a:pt x="17745" y="15652"/>
                  </a:cubicBezTo>
                  <a:cubicBezTo>
                    <a:pt x="17729" y="15587"/>
                    <a:pt x="17567" y="15597"/>
                    <a:pt x="17540" y="15580"/>
                  </a:cubicBezTo>
                  <a:cubicBezTo>
                    <a:pt x="17349" y="15455"/>
                    <a:pt x="17283" y="15635"/>
                    <a:pt x="17202" y="15310"/>
                  </a:cubicBezTo>
                  <a:cubicBezTo>
                    <a:pt x="17153" y="15112"/>
                    <a:pt x="17295" y="15098"/>
                    <a:pt x="17324" y="14930"/>
                  </a:cubicBezTo>
                  <a:cubicBezTo>
                    <a:pt x="17333" y="14883"/>
                    <a:pt x="17282" y="14574"/>
                    <a:pt x="17261" y="14508"/>
                  </a:cubicBezTo>
                  <a:cubicBezTo>
                    <a:pt x="17172" y="14517"/>
                    <a:pt x="16955" y="14428"/>
                    <a:pt x="16945" y="14587"/>
                  </a:cubicBezTo>
                  <a:cubicBezTo>
                    <a:pt x="16940" y="14669"/>
                    <a:pt x="17033" y="15040"/>
                    <a:pt x="16988" y="15085"/>
                  </a:cubicBezTo>
                  <a:cubicBezTo>
                    <a:pt x="16958" y="15115"/>
                    <a:pt x="16927" y="15024"/>
                    <a:pt x="16904" y="15081"/>
                  </a:cubicBezTo>
                  <a:close/>
                  <a:moveTo>
                    <a:pt x="16904" y="15081"/>
                  </a:moveTo>
                  <a:cubicBezTo>
                    <a:pt x="16926" y="15025"/>
                    <a:pt x="16888" y="15121"/>
                    <a:pt x="16904" y="15081"/>
                  </a:cubicBezTo>
                  <a:cubicBezTo>
                    <a:pt x="16904" y="15081"/>
                    <a:pt x="16904" y="15081"/>
                    <a:pt x="16904" y="15081"/>
                  </a:cubicBezTo>
                  <a:close/>
                  <a:moveTo>
                    <a:pt x="17709" y="16709"/>
                  </a:moveTo>
                  <a:cubicBezTo>
                    <a:pt x="17708" y="16802"/>
                    <a:pt x="17805" y="16839"/>
                    <a:pt x="17834" y="16746"/>
                  </a:cubicBezTo>
                  <a:cubicBezTo>
                    <a:pt x="17843" y="16718"/>
                    <a:pt x="17726" y="16544"/>
                    <a:pt x="17722" y="16461"/>
                  </a:cubicBezTo>
                  <a:cubicBezTo>
                    <a:pt x="17724" y="16510"/>
                    <a:pt x="17344" y="16224"/>
                    <a:pt x="17341" y="16255"/>
                  </a:cubicBezTo>
                  <a:cubicBezTo>
                    <a:pt x="17337" y="16305"/>
                    <a:pt x="17337" y="16436"/>
                    <a:pt x="17350" y="16498"/>
                  </a:cubicBezTo>
                  <a:cubicBezTo>
                    <a:pt x="17373" y="16614"/>
                    <a:pt x="17515" y="16528"/>
                    <a:pt x="17520" y="16668"/>
                  </a:cubicBezTo>
                  <a:cubicBezTo>
                    <a:pt x="17522" y="16697"/>
                    <a:pt x="17426" y="16700"/>
                    <a:pt x="17444" y="16766"/>
                  </a:cubicBezTo>
                  <a:cubicBezTo>
                    <a:pt x="17455" y="16807"/>
                    <a:pt x="17578" y="16963"/>
                    <a:pt x="17612" y="16917"/>
                  </a:cubicBezTo>
                  <a:cubicBezTo>
                    <a:pt x="17662" y="16850"/>
                    <a:pt x="17544" y="16759"/>
                    <a:pt x="17614" y="16682"/>
                  </a:cubicBezTo>
                  <a:cubicBezTo>
                    <a:pt x="17616" y="16704"/>
                    <a:pt x="17611" y="16808"/>
                    <a:pt x="17633" y="16819"/>
                  </a:cubicBezTo>
                  <a:cubicBezTo>
                    <a:pt x="17628" y="16817"/>
                    <a:pt x="17623" y="16814"/>
                    <a:pt x="17634" y="16819"/>
                  </a:cubicBezTo>
                  <a:cubicBezTo>
                    <a:pt x="17645" y="16824"/>
                    <a:pt x="17640" y="16822"/>
                    <a:pt x="17634" y="16819"/>
                  </a:cubicBezTo>
                  <a:cubicBezTo>
                    <a:pt x="17657" y="16828"/>
                    <a:pt x="17680" y="16724"/>
                    <a:pt x="17709" y="16709"/>
                  </a:cubicBezTo>
                  <a:close/>
                  <a:moveTo>
                    <a:pt x="17710" y="15961"/>
                  </a:moveTo>
                  <a:cubicBezTo>
                    <a:pt x="17692" y="16058"/>
                    <a:pt x="17961" y="16228"/>
                    <a:pt x="17733" y="16237"/>
                  </a:cubicBezTo>
                  <a:cubicBezTo>
                    <a:pt x="17725" y="16290"/>
                    <a:pt x="17863" y="16620"/>
                    <a:pt x="17917" y="16605"/>
                  </a:cubicBezTo>
                  <a:cubicBezTo>
                    <a:pt x="17920" y="16528"/>
                    <a:pt x="17845" y="16422"/>
                    <a:pt x="17860" y="16351"/>
                  </a:cubicBezTo>
                  <a:cubicBezTo>
                    <a:pt x="17876" y="16273"/>
                    <a:pt x="17948" y="16350"/>
                    <a:pt x="17980" y="16311"/>
                  </a:cubicBezTo>
                  <a:cubicBezTo>
                    <a:pt x="17973" y="16319"/>
                    <a:pt x="17965" y="16329"/>
                    <a:pt x="17980" y="16310"/>
                  </a:cubicBezTo>
                  <a:cubicBezTo>
                    <a:pt x="17991" y="16297"/>
                    <a:pt x="17986" y="16303"/>
                    <a:pt x="17980" y="16310"/>
                  </a:cubicBezTo>
                  <a:cubicBezTo>
                    <a:pt x="18077" y="16188"/>
                    <a:pt x="17806" y="15955"/>
                    <a:pt x="17710" y="15961"/>
                  </a:cubicBezTo>
                  <a:close/>
                  <a:moveTo>
                    <a:pt x="18167" y="17453"/>
                  </a:moveTo>
                  <a:cubicBezTo>
                    <a:pt x="18167" y="17440"/>
                    <a:pt x="18167" y="17446"/>
                    <a:pt x="18167" y="17453"/>
                  </a:cubicBezTo>
                  <a:cubicBezTo>
                    <a:pt x="18167" y="17453"/>
                    <a:pt x="18167" y="17453"/>
                    <a:pt x="18167" y="17453"/>
                  </a:cubicBezTo>
                  <a:close/>
                  <a:moveTo>
                    <a:pt x="18083" y="17581"/>
                  </a:moveTo>
                  <a:cubicBezTo>
                    <a:pt x="18118" y="17811"/>
                    <a:pt x="18000" y="17620"/>
                    <a:pt x="18003" y="17620"/>
                  </a:cubicBezTo>
                  <a:cubicBezTo>
                    <a:pt x="17800" y="17636"/>
                    <a:pt x="17817" y="17533"/>
                    <a:pt x="17813" y="17287"/>
                  </a:cubicBezTo>
                  <a:cubicBezTo>
                    <a:pt x="17810" y="17128"/>
                    <a:pt x="17608" y="17239"/>
                    <a:pt x="17535" y="17194"/>
                  </a:cubicBezTo>
                  <a:cubicBezTo>
                    <a:pt x="17492" y="17167"/>
                    <a:pt x="17488" y="17406"/>
                    <a:pt x="17436" y="17391"/>
                  </a:cubicBezTo>
                  <a:cubicBezTo>
                    <a:pt x="17357" y="17368"/>
                    <a:pt x="17569" y="16871"/>
                    <a:pt x="17719" y="16991"/>
                  </a:cubicBezTo>
                  <a:cubicBezTo>
                    <a:pt x="17721" y="16992"/>
                    <a:pt x="17793" y="17215"/>
                    <a:pt x="17812" y="17062"/>
                  </a:cubicBezTo>
                  <a:cubicBezTo>
                    <a:pt x="17825" y="16959"/>
                    <a:pt x="17826" y="16988"/>
                    <a:pt x="17894" y="16996"/>
                  </a:cubicBezTo>
                  <a:cubicBezTo>
                    <a:pt x="17909" y="16893"/>
                    <a:pt x="17880" y="16906"/>
                    <a:pt x="17983" y="16886"/>
                  </a:cubicBezTo>
                  <a:cubicBezTo>
                    <a:pt x="18091" y="16865"/>
                    <a:pt x="17957" y="16726"/>
                    <a:pt x="18000" y="16693"/>
                  </a:cubicBezTo>
                  <a:cubicBezTo>
                    <a:pt x="18101" y="16614"/>
                    <a:pt x="18130" y="16965"/>
                    <a:pt x="18133" y="16978"/>
                  </a:cubicBezTo>
                  <a:cubicBezTo>
                    <a:pt x="18131" y="16970"/>
                    <a:pt x="18211" y="17160"/>
                    <a:pt x="18200" y="17128"/>
                  </a:cubicBezTo>
                  <a:cubicBezTo>
                    <a:pt x="18258" y="17300"/>
                    <a:pt x="18153" y="17341"/>
                    <a:pt x="18174" y="17494"/>
                  </a:cubicBezTo>
                  <a:lnTo>
                    <a:pt x="18168" y="17460"/>
                  </a:lnTo>
                  <a:cubicBezTo>
                    <a:pt x="18167" y="17449"/>
                    <a:pt x="18120" y="17319"/>
                    <a:pt x="18100" y="17304"/>
                  </a:cubicBezTo>
                  <a:cubicBezTo>
                    <a:pt x="17981" y="17215"/>
                    <a:pt x="18085" y="17594"/>
                    <a:pt x="18083" y="17581"/>
                  </a:cubicBezTo>
                  <a:close/>
                  <a:moveTo>
                    <a:pt x="18592" y="19309"/>
                  </a:moveTo>
                  <a:cubicBezTo>
                    <a:pt x="18592" y="19309"/>
                    <a:pt x="18587" y="19307"/>
                    <a:pt x="18585" y="19305"/>
                  </a:cubicBezTo>
                  <a:cubicBezTo>
                    <a:pt x="18586" y="19306"/>
                    <a:pt x="18588" y="19307"/>
                    <a:pt x="18592" y="19309"/>
                  </a:cubicBezTo>
                  <a:close/>
                  <a:moveTo>
                    <a:pt x="18592" y="19309"/>
                  </a:moveTo>
                  <a:lnTo>
                    <a:pt x="18598" y="19309"/>
                  </a:lnTo>
                  <a:cubicBezTo>
                    <a:pt x="18615" y="19134"/>
                    <a:pt x="18425" y="19063"/>
                    <a:pt x="18628" y="18989"/>
                  </a:cubicBezTo>
                  <a:cubicBezTo>
                    <a:pt x="18655" y="18947"/>
                    <a:pt x="18648" y="18911"/>
                    <a:pt x="18607" y="18881"/>
                  </a:cubicBezTo>
                  <a:cubicBezTo>
                    <a:pt x="18642" y="18813"/>
                    <a:pt x="18683" y="18803"/>
                    <a:pt x="18669" y="18696"/>
                  </a:cubicBezTo>
                  <a:cubicBezTo>
                    <a:pt x="18643" y="18690"/>
                    <a:pt x="18459" y="18728"/>
                    <a:pt x="18561" y="18611"/>
                  </a:cubicBezTo>
                  <a:cubicBezTo>
                    <a:pt x="18564" y="18608"/>
                    <a:pt x="18724" y="18381"/>
                    <a:pt x="18601" y="18449"/>
                  </a:cubicBezTo>
                  <a:cubicBezTo>
                    <a:pt x="18400" y="18560"/>
                    <a:pt x="18393" y="19197"/>
                    <a:pt x="18592" y="19309"/>
                  </a:cubicBezTo>
                  <a:close/>
                  <a:moveTo>
                    <a:pt x="18103" y="19991"/>
                  </a:moveTo>
                  <a:cubicBezTo>
                    <a:pt x="18100" y="19960"/>
                    <a:pt x="18096" y="19927"/>
                    <a:pt x="18103" y="19992"/>
                  </a:cubicBezTo>
                  <a:cubicBezTo>
                    <a:pt x="18109" y="20049"/>
                    <a:pt x="18106" y="20022"/>
                    <a:pt x="18103" y="19992"/>
                  </a:cubicBezTo>
                  <a:cubicBezTo>
                    <a:pt x="18116" y="20110"/>
                    <a:pt x="18306" y="20161"/>
                    <a:pt x="18306" y="20039"/>
                  </a:cubicBezTo>
                  <a:lnTo>
                    <a:pt x="18306" y="20017"/>
                  </a:lnTo>
                  <a:cubicBezTo>
                    <a:pt x="18306" y="19930"/>
                    <a:pt x="18091" y="19867"/>
                    <a:pt x="18103" y="19991"/>
                  </a:cubicBezTo>
                  <a:close/>
                  <a:moveTo>
                    <a:pt x="18904" y="19884"/>
                  </a:moveTo>
                  <a:cubicBezTo>
                    <a:pt x="18917" y="19893"/>
                    <a:pt x="18937" y="19906"/>
                    <a:pt x="18903" y="19884"/>
                  </a:cubicBezTo>
                  <a:cubicBezTo>
                    <a:pt x="18890" y="19876"/>
                    <a:pt x="18895" y="19879"/>
                    <a:pt x="18902" y="19883"/>
                  </a:cubicBezTo>
                  <a:cubicBezTo>
                    <a:pt x="18853" y="19853"/>
                    <a:pt x="18538" y="19779"/>
                    <a:pt x="18518" y="19896"/>
                  </a:cubicBezTo>
                  <a:cubicBezTo>
                    <a:pt x="18509" y="19950"/>
                    <a:pt x="18935" y="20067"/>
                    <a:pt x="18988" y="20089"/>
                  </a:cubicBezTo>
                  <a:cubicBezTo>
                    <a:pt x="19014" y="20004"/>
                    <a:pt x="18985" y="19937"/>
                    <a:pt x="18904" y="19884"/>
                  </a:cubicBezTo>
                  <a:close/>
                  <a:moveTo>
                    <a:pt x="16263" y="21201"/>
                  </a:moveTo>
                  <a:cubicBezTo>
                    <a:pt x="16276" y="21209"/>
                    <a:pt x="16293" y="21218"/>
                    <a:pt x="16262" y="21201"/>
                  </a:cubicBezTo>
                  <a:cubicBezTo>
                    <a:pt x="16243" y="21190"/>
                    <a:pt x="16250" y="21195"/>
                    <a:pt x="16261" y="21200"/>
                  </a:cubicBezTo>
                  <a:cubicBezTo>
                    <a:pt x="16178" y="21156"/>
                    <a:pt x="15894" y="21117"/>
                    <a:pt x="15839" y="21038"/>
                  </a:cubicBezTo>
                  <a:cubicBezTo>
                    <a:pt x="15766" y="20931"/>
                    <a:pt x="16060" y="20952"/>
                    <a:pt x="16033" y="20890"/>
                  </a:cubicBezTo>
                  <a:cubicBezTo>
                    <a:pt x="16015" y="20847"/>
                    <a:pt x="15631" y="20892"/>
                    <a:pt x="15548" y="20827"/>
                  </a:cubicBezTo>
                  <a:cubicBezTo>
                    <a:pt x="15431" y="20733"/>
                    <a:pt x="15383" y="20954"/>
                    <a:pt x="15185" y="20881"/>
                  </a:cubicBezTo>
                  <a:cubicBezTo>
                    <a:pt x="15030" y="20824"/>
                    <a:pt x="14638" y="20421"/>
                    <a:pt x="14549" y="20854"/>
                  </a:cubicBezTo>
                  <a:cubicBezTo>
                    <a:pt x="14678" y="20857"/>
                    <a:pt x="14825" y="21025"/>
                    <a:pt x="14961" y="21071"/>
                  </a:cubicBezTo>
                  <a:cubicBezTo>
                    <a:pt x="15189" y="21147"/>
                    <a:pt x="15472" y="21216"/>
                    <a:pt x="15706" y="21244"/>
                  </a:cubicBezTo>
                  <a:cubicBezTo>
                    <a:pt x="15768" y="21252"/>
                    <a:pt x="16095" y="21365"/>
                    <a:pt x="16116" y="21306"/>
                  </a:cubicBezTo>
                  <a:cubicBezTo>
                    <a:pt x="16108" y="21329"/>
                    <a:pt x="16443" y="21301"/>
                    <a:pt x="16263" y="21201"/>
                  </a:cubicBezTo>
                  <a:close/>
                  <a:moveTo>
                    <a:pt x="14587" y="20535"/>
                  </a:moveTo>
                  <a:cubicBezTo>
                    <a:pt x="14613" y="20480"/>
                    <a:pt x="14595" y="20518"/>
                    <a:pt x="14587" y="20535"/>
                  </a:cubicBezTo>
                  <a:cubicBezTo>
                    <a:pt x="14615" y="20477"/>
                    <a:pt x="14667" y="19955"/>
                    <a:pt x="14646" y="19893"/>
                  </a:cubicBezTo>
                  <a:cubicBezTo>
                    <a:pt x="14672" y="19912"/>
                    <a:pt x="14704" y="19916"/>
                    <a:pt x="14725" y="19942"/>
                  </a:cubicBezTo>
                  <a:cubicBezTo>
                    <a:pt x="14719" y="19826"/>
                    <a:pt x="14724" y="19684"/>
                    <a:pt x="14625" y="19570"/>
                  </a:cubicBezTo>
                  <a:cubicBezTo>
                    <a:pt x="14582" y="19521"/>
                    <a:pt x="14466" y="19573"/>
                    <a:pt x="14476" y="19656"/>
                  </a:cubicBezTo>
                  <a:cubicBezTo>
                    <a:pt x="14484" y="19728"/>
                    <a:pt x="14595" y="19726"/>
                    <a:pt x="14612" y="19833"/>
                  </a:cubicBezTo>
                  <a:cubicBezTo>
                    <a:pt x="14544" y="19734"/>
                    <a:pt x="14504" y="19734"/>
                    <a:pt x="14410" y="19686"/>
                  </a:cubicBezTo>
                  <a:cubicBezTo>
                    <a:pt x="14334" y="19438"/>
                    <a:pt x="14184" y="19343"/>
                    <a:pt x="14241" y="19116"/>
                  </a:cubicBezTo>
                  <a:cubicBezTo>
                    <a:pt x="14265" y="19025"/>
                    <a:pt x="13866" y="18581"/>
                    <a:pt x="13773" y="18564"/>
                  </a:cubicBezTo>
                  <a:cubicBezTo>
                    <a:pt x="13610" y="18532"/>
                    <a:pt x="13314" y="18143"/>
                    <a:pt x="13239" y="17978"/>
                  </a:cubicBezTo>
                  <a:cubicBezTo>
                    <a:pt x="13175" y="17835"/>
                    <a:pt x="12614" y="17619"/>
                    <a:pt x="12740" y="17868"/>
                  </a:cubicBezTo>
                  <a:cubicBezTo>
                    <a:pt x="12804" y="17994"/>
                    <a:pt x="12911" y="18099"/>
                    <a:pt x="12993" y="18204"/>
                  </a:cubicBezTo>
                  <a:cubicBezTo>
                    <a:pt x="13074" y="18306"/>
                    <a:pt x="13143" y="18547"/>
                    <a:pt x="13247" y="18604"/>
                  </a:cubicBezTo>
                  <a:cubicBezTo>
                    <a:pt x="13343" y="18657"/>
                    <a:pt x="13391" y="18728"/>
                    <a:pt x="13410" y="18867"/>
                  </a:cubicBezTo>
                  <a:cubicBezTo>
                    <a:pt x="13435" y="19052"/>
                    <a:pt x="13571" y="19187"/>
                    <a:pt x="13642" y="19345"/>
                  </a:cubicBezTo>
                  <a:cubicBezTo>
                    <a:pt x="13726" y="19532"/>
                    <a:pt x="13738" y="19854"/>
                    <a:pt x="13898" y="19967"/>
                  </a:cubicBezTo>
                  <a:cubicBezTo>
                    <a:pt x="13999" y="20039"/>
                    <a:pt x="14049" y="20239"/>
                    <a:pt x="14159" y="20332"/>
                  </a:cubicBezTo>
                  <a:cubicBezTo>
                    <a:pt x="14218" y="20381"/>
                    <a:pt x="14320" y="20591"/>
                    <a:pt x="14373" y="20604"/>
                  </a:cubicBezTo>
                  <a:cubicBezTo>
                    <a:pt x="14369" y="20571"/>
                    <a:pt x="14355" y="20530"/>
                    <a:pt x="14378" y="20503"/>
                  </a:cubicBezTo>
                  <a:cubicBezTo>
                    <a:pt x="14413" y="20525"/>
                    <a:pt x="14560" y="20593"/>
                    <a:pt x="14587" y="20535"/>
                  </a:cubicBezTo>
                  <a:cubicBezTo>
                    <a:pt x="14584" y="20542"/>
                    <a:pt x="14582" y="20546"/>
                    <a:pt x="14587" y="20535"/>
                  </a:cubicBezTo>
                  <a:close/>
                  <a:moveTo>
                    <a:pt x="18008" y="18723"/>
                  </a:moveTo>
                  <a:cubicBezTo>
                    <a:pt x="17983" y="18750"/>
                    <a:pt x="17963" y="18782"/>
                    <a:pt x="17947" y="18819"/>
                  </a:cubicBezTo>
                  <a:cubicBezTo>
                    <a:pt x="17734" y="19148"/>
                    <a:pt x="17442" y="18778"/>
                    <a:pt x="17197" y="18912"/>
                  </a:cubicBezTo>
                  <a:cubicBezTo>
                    <a:pt x="17066" y="18984"/>
                    <a:pt x="16845" y="19897"/>
                    <a:pt x="16936" y="20034"/>
                  </a:cubicBezTo>
                  <a:cubicBezTo>
                    <a:pt x="16988" y="20112"/>
                    <a:pt x="17002" y="20686"/>
                    <a:pt x="17101" y="20570"/>
                  </a:cubicBezTo>
                  <a:cubicBezTo>
                    <a:pt x="17213" y="20440"/>
                    <a:pt x="17177" y="20077"/>
                    <a:pt x="17157" y="19905"/>
                  </a:cubicBezTo>
                  <a:cubicBezTo>
                    <a:pt x="17424" y="19728"/>
                    <a:pt x="17188" y="20552"/>
                    <a:pt x="17558" y="20246"/>
                  </a:cubicBezTo>
                  <a:cubicBezTo>
                    <a:pt x="17629" y="20187"/>
                    <a:pt x="17419" y="19764"/>
                    <a:pt x="17386" y="19700"/>
                  </a:cubicBezTo>
                  <a:cubicBezTo>
                    <a:pt x="17326" y="19586"/>
                    <a:pt x="17694" y="19451"/>
                    <a:pt x="17705" y="19360"/>
                  </a:cubicBezTo>
                  <a:cubicBezTo>
                    <a:pt x="17715" y="19275"/>
                    <a:pt x="16935" y="19751"/>
                    <a:pt x="17124" y="19135"/>
                  </a:cubicBezTo>
                  <a:cubicBezTo>
                    <a:pt x="17171" y="18983"/>
                    <a:pt x="17519" y="19053"/>
                    <a:pt x="17608" y="19065"/>
                  </a:cubicBezTo>
                  <a:cubicBezTo>
                    <a:pt x="17718" y="19079"/>
                    <a:pt x="17835" y="19134"/>
                    <a:pt x="17920" y="19006"/>
                  </a:cubicBezTo>
                  <a:cubicBezTo>
                    <a:pt x="17927" y="18996"/>
                    <a:pt x="18090" y="18686"/>
                    <a:pt x="18008" y="18723"/>
                  </a:cubicBezTo>
                  <a:close/>
                  <a:moveTo>
                    <a:pt x="16704" y="13082"/>
                  </a:moveTo>
                  <a:cubicBezTo>
                    <a:pt x="16613" y="13312"/>
                    <a:pt x="16783" y="13423"/>
                    <a:pt x="16840" y="13609"/>
                  </a:cubicBezTo>
                  <a:cubicBezTo>
                    <a:pt x="16841" y="13609"/>
                    <a:pt x="16850" y="13609"/>
                    <a:pt x="16852" y="13609"/>
                  </a:cubicBezTo>
                  <a:cubicBezTo>
                    <a:pt x="16855" y="13521"/>
                    <a:pt x="17025" y="12818"/>
                    <a:pt x="16888" y="12816"/>
                  </a:cubicBezTo>
                  <a:cubicBezTo>
                    <a:pt x="16888" y="12816"/>
                    <a:pt x="16888" y="12816"/>
                    <a:pt x="16888" y="12816"/>
                  </a:cubicBezTo>
                  <a:cubicBezTo>
                    <a:pt x="16848" y="12816"/>
                    <a:pt x="16878" y="12816"/>
                    <a:pt x="16888" y="12816"/>
                  </a:cubicBezTo>
                  <a:cubicBezTo>
                    <a:pt x="16771" y="12816"/>
                    <a:pt x="16747" y="12972"/>
                    <a:pt x="16704" y="13082"/>
                  </a:cubicBezTo>
                  <a:close/>
                  <a:moveTo>
                    <a:pt x="17712" y="10844"/>
                  </a:moveTo>
                  <a:cubicBezTo>
                    <a:pt x="17703" y="10863"/>
                    <a:pt x="17708" y="10853"/>
                    <a:pt x="17712" y="10844"/>
                  </a:cubicBezTo>
                  <a:cubicBezTo>
                    <a:pt x="17692" y="10887"/>
                    <a:pt x="17822" y="11096"/>
                    <a:pt x="17838" y="11109"/>
                  </a:cubicBezTo>
                  <a:cubicBezTo>
                    <a:pt x="17849" y="11118"/>
                    <a:pt x="17865" y="11124"/>
                    <a:pt x="17877" y="11126"/>
                  </a:cubicBezTo>
                  <a:cubicBezTo>
                    <a:pt x="17878" y="11096"/>
                    <a:pt x="17839" y="10886"/>
                    <a:pt x="17827" y="10899"/>
                  </a:cubicBezTo>
                  <a:cubicBezTo>
                    <a:pt x="17897" y="10821"/>
                    <a:pt x="17903" y="11539"/>
                    <a:pt x="18077" y="11380"/>
                  </a:cubicBezTo>
                  <a:cubicBezTo>
                    <a:pt x="18170" y="11297"/>
                    <a:pt x="18111" y="11168"/>
                    <a:pt x="18118" y="11055"/>
                  </a:cubicBezTo>
                  <a:cubicBezTo>
                    <a:pt x="18128" y="10876"/>
                    <a:pt x="18099" y="10972"/>
                    <a:pt x="18021" y="10859"/>
                  </a:cubicBezTo>
                  <a:cubicBezTo>
                    <a:pt x="18036" y="10845"/>
                    <a:pt x="17825" y="10607"/>
                    <a:pt x="17712" y="10844"/>
                  </a:cubicBezTo>
                  <a:cubicBezTo>
                    <a:pt x="17714" y="10841"/>
                    <a:pt x="17715" y="10839"/>
                    <a:pt x="17716" y="10837"/>
                  </a:cubicBezTo>
                  <a:cubicBezTo>
                    <a:pt x="17715" y="10838"/>
                    <a:pt x="17714" y="10841"/>
                    <a:pt x="17712" y="10844"/>
                  </a:cubicBezTo>
                  <a:close/>
                  <a:moveTo>
                    <a:pt x="18155" y="10981"/>
                  </a:moveTo>
                  <a:cubicBezTo>
                    <a:pt x="18156" y="10983"/>
                    <a:pt x="18156" y="10984"/>
                    <a:pt x="18157" y="10986"/>
                  </a:cubicBezTo>
                  <a:lnTo>
                    <a:pt x="18157" y="10980"/>
                  </a:lnTo>
                  <a:cubicBezTo>
                    <a:pt x="18156" y="10981"/>
                    <a:pt x="18156" y="10981"/>
                    <a:pt x="18155" y="10981"/>
                  </a:cubicBezTo>
                  <a:close/>
                  <a:moveTo>
                    <a:pt x="18494" y="10870"/>
                  </a:moveTo>
                  <a:cubicBezTo>
                    <a:pt x="18495" y="10871"/>
                    <a:pt x="18495" y="10871"/>
                    <a:pt x="18494" y="10870"/>
                  </a:cubicBezTo>
                  <a:cubicBezTo>
                    <a:pt x="18471" y="10838"/>
                    <a:pt x="18547" y="10731"/>
                    <a:pt x="18554" y="10729"/>
                  </a:cubicBezTo>
                  <a:cubicBezTo>
                    <a:pt x="18453" y="10479"/>
                    <a:pt x="18199" y="10696"/>
                    <a:pt x="18150" y="10851"/>
                  </a:cubicBezTo>
                  <a:cubicBezTo>
                    <a:pt x="18209" y="10805"/>
                    <a:pt x="18269" y="11010"/>
                    <a:pt x="18342" y="10999"/>
                  </a:cubicBezTo>
                  <a:cubicBezTo>
                    <a:pt x="18354" y="10871"/>
                    <a:pt x="18377" y="10711"/>
                    <a:pt x="18494" y="10870"/>
                  </a:cubicBezTo>
                  <a:close/>
                  <a:moveTo>
                    <a:pt x="18925" y="10455"/>
                  </a:moveTo>
                  <a:cubicBezTo>
                    <a:pt x="19074" y="10535"/>
                    <a:pt x="18998" y="10353"/>
                    <a:pt x="19082" y="10331"/>
                  </a:cubicBezTo>
                  <a:cubicBezTo>
                    <a:pt x="19143" y="10315"/>
                    <a:pt x="19102" y="10429"/>
                    <a:pt x="19140" y="10453"/>
                  </a:cubicBezTo>
                  <a:cubicBezTo>
                    <a:pt x="19161" y="10466"/>
                    <a:pt x="19182" y="10192"/>
                    <a:pt x="19268" y="10229"/>
                  </a:cubicBezTo>
                  <a:cubicBezTo>
                    <a:pt x="19270" y="10283"/>
                    <a:pt x="19281" y="10332"/>
                    <a:pt x="19303" y="10378"/>
                  </a:cubicBezTo>
                  <a:cubicBezTo>
                    <a:pt x="19331" y="10411"/>
                    <a:pt x="19368" y="10180"/>
                    <a:pt x="19390" y="10163"/>
                  </a:cubicBezTo>
                  <a:cubicBezTo>
                    <a:pt x="19189" y="10042"/>
                    <a:pt x="19220" y="9561"/>
                    <a:pt x="19213" y="9410"/>
                  </a:cubicBezTo>
                  <a:cubicBezTo>
                    <a:pt x="19203" y="9250"/>
                    <a:pt x="18945" y="8663"/>
                    <a:pt x="18789" y="8793"/>
                  </a:cubicBezTo>
                  <a:cubicBezTo>
                    <a:pt x="18688" y="8878"/>
                    <a:pt x="18903" y="9380"/>
                    <a:pt x="18921" y="9513"/>
                  </a:cubicBezTo>
                  <a:cubicBezTo>
                    <a:pt x="18942" y="9666"/>
                    <a:pt x="18831" y="9812"/>
                    <a:pt x="18747" y="9883"/>
                  </a:cubicBezTo>
                  <a:cubicBezTo>
                    <a:pt x="18578" y="10022"/>
                    <a:pt x="18681" y="9752"/>
                    <a:pt x="18616" y="9737"/>
                  </a:cubicBezTo>
                  <a:cubicBezTo>
                    <a:pt x="18570" y="9727"/>
                    <a:pt x="18579" y="10013"/>
                    <a:pt x="18565" y="10058"/>
                  </a:cubicBezTo>
                  <a:cubicBezTo>
                    <a:pt x="18497" y="10271"/>
                    <a:pt x="18631" y="10204"/>
                    <a:pt x="18427" y="10176"/>
                  </a:cubicBezTo>
                  <a:cubicBezTo>
                    <a:pt x="18351" y="10166"/>
                    <a:pt x="18089" y="10234"/>
                    <a:pt x="18044" y="10303"/>
                  </a:cubicBezTo>
                  <a:cubicBezTo>
                    <a:pt x="18047" y="10299"/>
                    <a:pt x="17883" y="10560"/>
                    <a:pt x="17858" y="10523"/>
                  </a:cubicBezTo>
                  <a:cubicBezTo>
                    <a:pt x="17899" y="10754"/>
                    <a:pt x="18464" y="10422"/>
                    <a:pt x="18580" y="10472"/>
                  </a:cubicBezTo>
                  <a:cubicBezTo>
                    <a:pt x="18585" y="10596"/>
                    <a:pt x="18609" y="10680"/>
                    <a:pt x="18703" y="10735"/>
                  </a:cubicBezTo>
                  <a:cubicBezTo>
                    <a:pt x="18753" y="10764"/>
                    <a:pt x="18816" y="10592"/>
                    <a:pt x="18840" y="10543"/>
                  </a:cubicBezTo>
                  <a:cubicBezTo>
                    <a:pt x="18865" y="10494"/>
                    <a:pt x="18720" y="10465"/>
                    <a:pt x="18769" y="10389"/>
                  </a:cubicBezTo>
                  <a:cubicBezTo>
                    <a:pt x="18797" y="10347"/>
                    <a:pt x="18905" y="10444"/>
                    <a:pt x="18925" y="10455"/>
                  </a:cubicBezTo>
                  <a:close/>
                  <a:moveTo>
                    <a:pt x="19160" y="8116"/>
                  </a:moveTo>
                  <a:lnTo>
                    <a:pt x="19146" y="8111"/>
                  </a:lnTo>
                  <a:cubicBezTo>
                    <a:pt x="19036" y="8151"/>
                    <a:pt x="19089" y="8247"/>
                    <a:pt x="18906" y="8142"/>
                  </a:cubicBezTo>
                  <a:cubicBezTo>
                    <a:pt x="18847" y="8108"/>
                    <a:pt x="18485" y="7762"/>
                    <a:pt x="18443" y="7857"/>
                  </a:cubicBezTo>
                  <a:cubicBezTo>
                    <a:pt x="18479" y="7928"/>
                    <a:pt x="18697" y="8296"/>
                    <a:pt x="18646" y="8380"/>
                  </a:cubicBezTo>
                  <a:cubicBezTo>
                    <a:pt x="18629" y="8381"/>
                    <a:pt x="18520" y="8340"/>
                    <a:pt x="18499" y="8358"/>
                  </a:cubicBezTo>
                  <a:cubicBezTo>
                    <a:pt x="18498" y="8393"/>
                    <a:pt x="18522" y="8403"/>
                    <a:pt x="18547" y="8410"/>
                  </a:cubicBezTo>
                  <a:cubicBezTo>
                    <a:pt x="18531" y="8460"/>
                    <a:pt x="18513" y="8509"/>
                    <a:pt x="18493" y="8557"/>
                  </a:cubicBezTo>
                  <a:cubicBezTo>
                    <a:pt x="18527" y="8619"/>
                    <a:pt x="18568" y="8674"/>
                    <a:pt x="18615" y="8721"/>
                  </a:cubicBezTo>
                  <a:cubicBezTo>
                    <a:pt x="18661" y="8865"/>
                    <a:pt x="18800" y="8728"/>
                    <a:pt x="18795" y="8712"/>
                  </a:cubicBezTo>
                  <a:cubicBezTo>
                    <a:pt x="18774" y="8635"/>
                    <a:pt x="18622" y="8687"/>
                    <a:pt x="18587" y="8598"/>
                  </a:cubicBezTo>
                  <a:cubicBezTo>
                    <a:pt x="18565" y="8543"/>
                    <a:pt x="18779" y="8529"/>
                    <a:pt x="18804" y="8536"/>
                  </a:cubicBezTo>
                  <a:cubicBezTo>
                    <a:pt x="18831" y="8543"/>
                    <a:pt x="19142" y="8756"/>
                    <a:pt x="19097" y="8609"/>
                  </a:cubicBezTo>
                  <a:cubicBezTo>
                    <a:pt x="19047" y="8447"/>
                    <a:pt x="19219" y="8414"/>
                    <a:pt x="19316" y="8366"/>
                  </a:cubicBezTo>
                  <a:cubicBezTo>
                    <a:pt x="19247" y="8378"/>
                    <a:pt x="19154" y="8192"/>
                    <a:pt x="19160" y="8116"/>
                  </a:cubicBezTo>
                  <a:close/>
                  <a:moveTo>
                    <a:pt x="17646" y="6274"/>
                  </a:moveTo>
                  <a:cubicBezTo>
                    <a:pt x="17799" y="6419"/>
                    <a:pt x="17943" y="6645"/>
                    <a:pt x="18027" y="6862"/>
                  </a:cubicBezTo>
                  <a:cubicBezTo>
                    <a:pt x="18080" y="6997"/>
                    <a:pt x="18171" y="7189"/>
                    <a:pt x="18248" y="7303"/>
                  </a:cubicBezTo>
                  <a:cubicBezTo>
                    <a:pt x="18298" y="7378"/>
                    <a:pt x="18389" y="7663"/>
                    <a:pt x="18474" y="7676"/>
                  </a:cubicBezTo>
                  <a:cubicBezTo>
                    <a:pt x="18421" y="7470"/>
                    <a:pt x="18534" y="7473"/>
                    <a:pt x="18607" y="7547"/>
                  </a:cubicBezTo>
                  <a:cubicBezTo>
                    <a:pt x="18461" y="7353"/>
                    <a:pt x="18082" y="7060"/>
                    <a:pt x="18198" y="6858"/>
                  </a:cubicBezTo>
                  <a:cubicBezTo>
                    <a:pt x="18255" y="6759"/>
                    <a:pt x="18499" y="7018"/>
                    <a:pt x="18519" y="7049"/>
                  </a:cubicBezTo>
                  <a:cubicBezTo>
                    <a:pt x="18357" y="6801"/>
                    <a:pt x="18126" y="6627"/>
                    <a:pt x="17961" y="6378"/>
                  </a:cubicBezTo>
                  <a:cubicBezTo>
                    <a:pt x="17806" y="6144"/>
                    <a:pt x="17586" y="5734"/>
                    <a:pt x="17350" y="5619"/>
                  </a:cubicBezTo>
                  <a:cubicBezTo>
                    <a:pt x="17325" y="5663"/>
                    <a:pt x="17472" y="5827"/>
                    <a:pt x="17478" y="5878"/>
                  </a:cubicBezTo>
                  <a:cubicBezTo>
                    <a:pt x="17465" y="5877"/>
                    <a:pt x="17376" y="5743"/>
                    <a:pt x="17378" y="5856"/>
                  </a:cubicBezTo>
                  <a:cubicBezTo>
                    <a:pt x="17378" y="5852"/>
                    <a:pt x="17378" y="5849"/>
                    <a:pt x="17378" y="5857"/>
                  </a:cubicBezTo>
                  <a:cubicBezTo>
                    <a:pt x="17378" y="5869"/>
                    <a:pt x="17378" y="5863"/>
                    <a:pt x="17378" y="5857"/>
                  </a:cubicBezTo>
                  <a:cubicBezTo>
                    <a:pt x="17381" y="5928"/>
                    <a:pt x="17603" y="6232"/>
                    <a:pt x="17646" y="6274"/>
                  </a:cubicBezTo>
                  <a:close/>
                  <a:moveTo>
                    <a:pt x="18607" y="7547"/>
                  </a:moveTo>
                  <a:cubicBezTo>
                    <a:pt x="18635" y="7584"/>
                    <a:pt x="18654" y="7616"/>
                    <a:pt x="18660" y="7644"/>
                  </a:cubicBezTo>
                  <a:cubicBezTo>
                    <a:pt x="18653" y="7607"/>
                    <a:pt x="18633" y="7573"/>
                    <a:pt x="18607" y="7547"/>
                  </a:cubicBezTo>
                  <a:close/>
                  <a:moveTo>
                    <a:pt x="12796" y="1135"/>
                  </a:moveTo>
                  <a:cubicBezTo>
                    <a:pt x="12751" y="1122"/>
                    <a:pt x="12895" y="1166"/>
                    <a:pt x="12796" y="1135"/>
                  </a:cubicBezTo>
                  <a:cubicBezTo>
                    <a:pt x="12796" y="1135"/>
                    <a:pt x="12796" y="1135"/>
                    <a:pt x="12796" y="1135"/>
                  </a:cubicBezTo>
                  <a:close/>
                  <a:moveTo>
                    <a:pt x="12796" y="1135"/>
                  </a:moveTo>
                  <a:cubicBezTo>
                    <a:pt x="12907" y="1169"/>
                    <a:pt x="13566" y="1269"/>
                    <a:pt x="13631" y="1102"/>
                  </a:cubicBezTo>
                  <a:cubicBezTo>
                    <a:pt x="13663" y="1018"/>
                    <a:pt x="12743" y="910"/>
                    <a:pt x="12645" y="914"/>
                  </a:cubicBezTo>
                  <a:cubicBezTo>
                    <a:pt x="12600" y="1062"/>
                    <a:pt x="12710" y="1110"/>
                    <a:pt x="12796" y="1135"/>
                  </a:cubicBezTo>
                  <a:close/>
                  <a:moveTo>
                    <a:pt x="6624" y="191"/>
                  </a:moveTo>
                  <a:cubicBezTo>
                    <a:pt x="6624" y="192"/>
                    <a:pt x="6625" y="195"/>
                    <a:pt x="6626" y="199"/>
                  </a:cubicBezTo>
                  <a:cubicBezTo>
                    <a:pt x="6626" y="196"/>
                    <a:pt x="6625" y="194"/>
                    <a:pt x="6624" y="191"/>
                  </a:cubicBezTo>
                  <a:cubicBezTo>
                    <a:pt x="6624" y="191"/>
                    <a:pt x="6624" y="191"/>
                    <a:pt x="6624" y="191"/>
                  </a:cubicBezTo>
                  <a:close/>
                  <a:moveTo>
                    <a:pt x="6637" y="229"/>
                  </a:moveTo>
                  <a:cubicBezTo>
                    <a:pt x="6645" y="251"/>
                    <a:pt x="6651" y="268"/>
                    <a:pt x="6637" y="229"/>
                  </a:cubicBezTo>
                  <a:cubicBezTo>
                    <a:pt x="6637" y="229"/>
                    <a:pt x="6637" y="229"/>
                    <a:pt x="6637" y="229"/>
                  </a:cubicBezTo>
                  <a:close/>
                  <a:moveTo>
                    <a:pt x="6637" y="229"/>
                  </a:moveTo>
                  <a:cubicBezTo>
                    <a:pt x="6637" y="228"/>
                    <a:pt x="6636" y="225"/>
                    <a:pt x="6635" y="224"/>
                  </a:cubicBezTo>
                  <a:cubicBezTo>
                    <a:pt x="6636" y="225"/>
                    <a:pt x="6637" y="227"/>
                    <a:pt x="6637" y="229"/>
                  </a:cubicBezTo>
                  <a:close/>
                  <a:moveTo>
                    <a:pt x="6626" y="199"/>
                  </a:moveTo>
                  <a:cubicBezTo>
                    <a:pt x="6629" y="205"/>
                    <a:pt x="6632" y="215"/>
                    <a:pt x="6635" y="224"/>
                  </a:cubicBezTo>
                  <a:cubicBezTo>
                    <a:pt x="6633" y="217"/>
                    <a:pt x="6630" y="209"/>
                    <a:pt x="6626" y="199"/>
                  </a:cubicBezTo>
                  <a:close/>
                  <a:moveTo>
                    <a:pt x="6639" y="191"/>
                  </a:moveTo>
                  <a:cubicBezTo>
                    <a:pt x="6700" y="344"/>
                    <a:pt x="6882" y="206"/>
                    <a:pt x="6974" y="224"/>
                  </a:cubicBezTo>
                  <a:cubicBezTo>
                    <a:pt x="6891" y="274"/>
                    <a:pt x="7101" y="361"/>
                    <a:pt x="7127" y="364"/>
                  </a:cubicBezTo>
                  <a:cubicBezTo>
                    <a:pt x="7319" y="388"/>
                    <a:pt x="7515" y="426"/>
                    <a:pt x="7709" y="415"/>
                  </a:cubicBezTo>
                  <a:cubicBezTo>
                    <a:pt x="7714" y="407"/>
                    <a:pt x="7716" y="403"/>
                    <a:pt x="7718" y="393"/>
                  </a:cubicBezTo>
                  <a:cubicBezTo>
                    <a:pt x="7615" y="349"/>
                    <a:pt x="7588" y="217"/>
                    <a:pt x="7471" y="203"/>
                  </a:cubicBezTo>
                  <a:cubicBezTo>
                    <a:pt x="7304" y="184"/>
                    <a:pt x="7240" y="132"/>
                    <a:pt x="7094" y="42"/>
                  </a:cubicBezTo>
                  <a:cubicBezTo>
                    <a:pt x="7017" y="-6"/>
                    <a:pt x="6518" y="-65"/>
                    <a:pt x="6639" y="191"/>
                  </a:cubicBezTo>
                  <a:cubicBezTo>
                    <a:pt x="6639" y="191"/>
                    <a:pt x="6639" y="191"/>
                    <a:pt x="6639" y="191"/>
                  </a:cubicBezTo>
                  <a:close/>
                  <a:moveTo>
                    <a:pt x="3049" y="1821"/>
                  </a:moveTo>
                  <a:cubicBezTo>
                    <a:pt x="3097" y="1824"/>
                    <a:pt x="3068" y="1822"/>
                    <a:pt x="3049" y="1821"/>
                  </a:cubicBezTo>
                  <a:cubicBezTo>
                    <a:pt x="3259" y="1833"/>
                    <a:pt x="3444" y="2105"/>
                    <a:pt x="3693" y="1983"/>
                  </a:cubicBezTo>
                  <a:cubicBezTo>
                    <a:pt x="3695" y="1975"/>
                    <a:pt x="3695" y="1959"/>
                    <a:pt x="3693" y="1951"/>
                  </a:cubicBezTo>
                  <a:cubicBezTo>
                    <a:pt x="3378" y="1819"/>
                    <a:pt x="3267" y="1534"/>
                    <a:pt x="3575" y="1251"/>
                  </a:cubicBezTo>
                  <a:cubicBezTo>
                    <a:pt x="3878" y="973"/>
                    <a:pt x="4250" y="1072"/>
                    <a:pt x="4563" y="873"/>
                  </a:cubicBezTo>
                  <a:cubicBezTo>
                    <a:pt x="4434" y="627"/>
                    <a:pt x="4069" y="857"/>
                    <a:pt x="3881" y="855"/>
                  </a:cubicBezTo>
                  <a:cubicBezTo>
                    <a:pt x="3631" y="853"/>
                    <a:pt x="3298" y="977"/>
                    <a:pt x="3102" y="1185"/>
                  </a:cubicBezTo>
                  <a:cubicBezTo>
                    <a:pt x="3040" y="1251"/>
                    <a:pt x="3027" y="1414"/>
                    <a:pt x="3008" y="1500"/>
                  </a:cubicBezTo>
                  <a:cubicBezTo>
                    <a:pt x="2968" y="1677"/>
                    <a:pt x="2751" y="1804"/>
                    <a:pt x="3049" y="1821"/>
                  </a:cubicBezTo>
                  <a:close/>
                  <a:moveTo>
                    <a:pt x="10216" y="16862"/>
                  </a:moveTo>
                  <a:cubicBezTo>
                    <a:pt x="10007" y="16414"/>
                    <a:pt x="9990" y="17186"/>
                    <a:pt x="10036" y="17376"/>
                  </a:cubicBezTo>
                  <a:cubicBezTo>
                    <a:pt x="10092" y="17606"/>
                    <a:pt x="10129" y="17705"/>
                    <a:pt x="10318" y="17537"/>
                  </a:cubicBezTo>
                  <a:cubicBezTo>
                    <a:pt x="10499" y="17376"/>
                    <a:pt x="10291" y="17023"/>
                    <a:pt x="10216" y="16863"/>
                  </a:cubicBezTo>
                  <a:cubicBezTo>
                    <a:pt x="10225" y="16883"/>
                    <a:pt x="10244" y="16922"/>
                    <a:pt x="10216" y="16862"/>
                  </a:cubicBezTo>
                  <a:close/>
                  <a:moveTo>
                    <a:pt x="10216" y="16862"/>
                  </a:moveTo>
                  <a:cubicBezTo>
                    <a:pt x="10216" y="16862"/>
                    <a:pt x="10216" y="16862"/>
                    <a:pt x="10216" y="16863"/>
                  </a:cubicBezTo>
                  <a:cubicBezTo>
                    <a:pt x="10211" y="16852"/>
                    <a:pt x="10209" y="16847"/>
                    <a:pt x="10216" y="16862"/>
                  </a:cubicBezTo>
                  <a:close/>
                  <a:moveTo>
                    <a:pt x="17680" y="20444"/>
                  </a:moveTo>
                  <a:cubicBezTo>
                    <a:pt x="17677" y="20432"/>
                    <a:pt x="17678" y="20435"/>
                    <a:pt x="17679" y="20439"/>
                  </a:cubicBezTo>
                  <a:cubicBezTo>
                    <a:pt x="17647" y="20338"/>
                    <a:pt x="17562" y="20187"/>
                    <a:pt x="17562" y="20438"/>
                  </a:cubicBezTo>
                  <a:cubicBezTo>
                    <a:pt x="17562" y="20640"/>
                    <a:pt x="17719" y="20588"/>
                    <a:pt x="17681" y="20445"/>
                  </a:cubicBezTo>
                  <a:cubicBezTo>
                    <a:pt x="17681" y="20446"/>
                    <a:pt x="17681" y="20446"/>
                    <a:pt x="17680" y="20444"/>
                  </a:cubicBezTo>
                  <a:close/>
                  <a:moveTo>
                    <a:pt x="20845" y="19801"/>
                  </a:moveTo>
                  <a:cubicBezTo>
                    <a:pt x="20845" y="19756"/>
                    <a:pt x="20831" y="19752"/>
                    <a:pt x="20720" y="19722"/>
                  </a:cubicBezTo>
                  <a:cubicBezTo>
                    <a:pt x="20484" y="19667"/>
                    <a:pt x="20309" y="19366"/>
                    <a:pt x="20078" y="19540"/>
                  </a:cubicBezTo>
                  <a:lnTo>
                    <a:pt x="20083" y="19581"/>
                  </a:lnTo>
                  <a:lnTo>
                    <a:pt x="20066" y="19592"/>
                  </a:lnTo>
                  <a:cubicBezTo>
                    <a:pt x="20073" y="19603"/>
                    <a:pt x="20078" y="19616"/>
                    <a:pt x="20080" y="19629"/>
                  </a:cubicBezTo>
                  <a:cubicBezTo>
                    <a:pt x="19967" y="19665"/>
                    <a:pt x="19867" y="19933"/>
                    <a:pt x="19784" y="19933"/>
                  </a:cubicBezTo>
                  <a:cubicBezTo>
                    <a:pt x="19806" y="19933"/>
                    <a:pt x="19649" y="19674"/>
                    <a:pt x="19649" y="19726"/>
                  </a:cubicBezTo>
                  <a:cubicBezTo>
                    <a:pt x="19591" y="19599"/>
                    <a:pt x="19738" y="19263"/>
                    <a:pt x="19533" y="19263"/>
                  </a:cubicBezTo>
                  <a:cubicBezTo>
                    <a:pt x="19510" y="19243"/>
                    <a:pt x="19395" y="19210"/>
                    <a:pt x="19371" y="19200"/>
                  </a:cubicBezTo>
                  <a:cubicBezTo>
                    <a:pt x="19228" y="19141"/>
                    <a:pt x="19205" y="19326"/>
                    <a:pt x="19144" y="19326"/>
                  </a:cubicBezTo>
                  <a:cubicBezTo>
                    <a:pt x="19123" y="19314"/>
                    <a:pt x="19057" y="19299"/>
                    <a:pt x="19047" y="19341"/>
                  </a:cubicBezTo>
                  <a:cubicBezTo>
                    <a:pt x="18878" y="19223"/>
                    <a:pt x="19194" y="19742"/>
                    <a:pt x="19275" y="19766"/>
                  </a:cubicBezTo>
                  <a:cubicBezTo>
                    <a:pt x="19141" y="19798"/>
                    <a:pt x="19298" y="20026"/>
                    <a:pt x="19315" y="20115"/>
                  </a:cubicBezTo>
                  <a:cubicBezTo>
                    <a:pt x="19376" y="20426"/>
                    <a:pt x="19468" y="20101"/>
                    <a:pt x="19519" y="20101"/>
                  </a:cubicBezTo>
                  <a:cubicBezTo>
                    <a:pt x="19605" y="20101"/>
                    <a:pt x="19914" y="20363"/>
                    <a:pt x="20018" y="20411"/>
                  </a:cubicBezTo>
                  <a:cubicBezTo>
                    <a:pt x="20127" y="20461"/>
                    <a:pt x="20181" y="20479"/>
                    <a:pt x="20248" y="20607"/>
                  </a:cubicBezTo>
                  <a:cubicBezTo>
                    <a:pt x="20277" y="20661"/>
                    <a:pt x="20274" y="20778"/>
                    <a:pt x="20326" y="20815"/>
                  </a:cubicBezTo>
                  <a:cubicBezTo>
                    <a:pt x="20319" y="20858"/>
                    <a:pt x="20311" y="20886"/>
                    <a:pt x="20321" y="20928"/>
                  </a:cubicBezTo>
                  <a:cubicBezTo>
                    <a:pt x="20186" y="20961"/>
                    <a:pt x="20099" y="21117"/>
                    <a:pt x="20109" y="21286"/>
                  </a:cubicBezTo>
                  <a:cubicBezTo>
                    <a:pt x="20228" y="21294"/>
                    <a:pt x="20372" y="21234"/>
                    <a:pt x="20433" y="21234"/>
                  </a:cubicBezTo>
                  <a:lnTo>
                    <a:pt x="20433" y="21233"/>
                  </a:lnTo>
                  <a:cubicBezTo>
                    <a:pt x="20433" y="21142"/>
                    <a:pt x="20719" y="21510"/>
                    <a:pt x="20736" y="21535"/>
                  </a:cubicBezTo>
                  <a:cubicBezTo>
                    <a:pt x="20771" y="21316"/>
                    <a:pt x="20771" y="21081"/>
                    <a:pt x="20799" y="20857"/>
                  </a:cubicBezTo>
                  <a:lnTo>
                    <a:pt x="20771" y="20809"/>
                  </a:lnTo>
                  <a:cubicBezTo>
                    <a:pt x="20895" y="20557"/>
                    <a:pt x="20831" y="20091"/>
                    <a:pt x="20845" y="19801"/>
                  </a:cubicBezTo>
                  <a:close/>
                  <a:moveTo>
                    <a:pt x="21482" y="3136"/>
                  </a:moveTo>
                  <a:cubicBezTo>
                    <a:pt x="21484" y="3136"/>
                    <a:pt x="21512" y="3136"/>
                    <a:pt x="21512" y="3136"/>
                  </a:cubicBezTo>
                  <a:cubicBezTo>
                    <a:pt x="21524" y="3110"/>
                    <a:pt x="21544" y="3089"/>
                    <a:pt x="21567" y="3075"/>
                  </a:cubicBezTo>
                  <a:cubicBezTo>
                    <a:pt x="21432" y="2793"/>
                    <a:pt x="21025" y="2732"/>
                    <a:pt x="20788" y="2699"/>
                  </a:cubicBezTo>
                  <a:cubicBezTo>
                    <a:pt x="20424" y="2699"/>
                    <a:pt x="20032" y="2429"/>
                    <a:pt x="19669" y="2355"/>
                  </a:cubicBezTo>
                  <a:cubicBezTo>
                    <a:pt x="19252" y="2271"/>
                    <a:pt x="18850" y="2097"/>
                    <a:pt x="18423" y="2086"/>
                  </a:cubicBezTo>
                  <a:cubicBezTo>
                    <a:pt x="18281" y="2082"/>
                    <a:pt x="18025" y="1964"/>
                    <a:pt x="17928" y="2085"/>
                  </a:cubicBezTo>
                  <a:cubicBezTo>
                    <a:pt x="17787" y="1963"/>
                    <a:pt x="17753" y="2111"/>
                    <a:pt x="17640" y="2116"/>
                  </a:cubicBezTo>
                  <a:cubicBezTo>
                    <a:pt x="17589" y="2193"/>
                    <a:pt x="17369" y="2124"/>
                    <a:pt x="17309" y="2114"/>
                  </a:cubicBezTo>
                  <a:cubicBezTo>
                    <a:pt x="17131" y="2085"/>
                    <a:pt x="16946" y="2126"/>
                    <a:pt x="16770" y="2090"/>
                  </a:cubicBezTo>
                  <a:cubicBezTo>
                    <a:pt x="16661" y="2068"/>
                    <a:pt x="16615" y="1921"/>
                    <a:pt x="16498" y="1897"/>
                  </a:cubicBezTo>
                  <a:cubicBezTo>
                    <a:pt x="16256" y="1847"/>
                    <a:pt x="15932" y="1733"/>
                    <a:pt x="15687" y="1852"/>
                  </a:cubicBezTo>
                  <a:cubicBezTo>
                    <a:pt x="15505" y="1940"/>
                    <a:pt x="15223" y="1766"/>
                    <a:pt x="15033" y="1732"/>
                  </a:cubicBezTo>
                  <a:cubicBezTo>
                    <a:pt x="15028" y="1585"/>
                    <a:pt x="14601" y="1491"/>
                    <a:pt x="14524" y="1604"/>
                  </a:cubicBezTo>
                  <a:cubicBezTo>
                    <a:pt x="14389" y="1489"/>
                    <a:pt x="14096" y="1512"/>
                    <a:pt x="13941" y="1503"/>
                  </a:cubicBezTo>
                  <a:lnTo>
                    <a:pt x="13941" y="1502"/>
                  </a:lnTo>
                  <a:cubicBezTo>
                    <a:pt x="13859" y="1397"/>
                    <a:pt x="13713" y="1363"/>
                    <a:pt x="13601" y="1377"/>
                  </a:cubicBezTo>
                  <a:cubicBezTo>
                    <a:pt x="13463" y="1395"/>
                    <a:pt x="13552" y="1500"/>
                    <a:pt x="13642" y="1496"/>
                  </a:cubicBezTo>
                  <a:cubicBezTo>
                    <a:pt x="13538" y="1516"/>
                    <a:pt x="13426" y="1657"/>
                    <a:pt x="13589" y="1732"/>
                  </a:cubicBezTo>
                  <a:cubicBezTo>
                    <a:pt x="13432" y="1749"/>
                    <a:pt x="13289" y="1736"/>
                    <a:pt x="13132" y="1770"/>
                  </a:cubicBezTo>
                  <a:cubicBezTo>
                    <a:pt x="13010" y="1796"/>
                    <a:pt x="12688" y="1530"/>
                    <a:pt x="12823" y="1894"/>
                  </a:cubicBezTo>
                  <a:cubicBezTo>
                    <a:pt x="12699" y="1866"/>
                    <a:pt x="12578" y="1803"/>
                    <a:pt x="12462" y="1744"/>
                  </a:cubicBezTo>
                  <a:lnTo>
                    <a:pt x="12468" y="1739"/>
                  </a:lnTo>
                  <a:lnTo>
                    <a:pt x="12445" y="1651"/>
                  </a:lnTo>
                  <a:cubicBezTo>
                    <a:pt x="12201" y="1356"/>
                    <a:pt x="11570" y="1196"/>
                    <a:pt x="11249" y="1384"/>
                  </a:cubicBezTo>
                  <a:cubicBezTo>
                    <a:pt x="11292" y="1402"/>
                    <a:pt x="11339" y="1419"/>
                    <a:pt x="11379" y="1446"/>
                  </a:cubicBezTo>
                  <a:cubicBezTo>
                    <a:pt x="11235" y="1453"/>
                    <a:pt x="11040" y="1498"/>
                    <a:pt x="10902" y="1435"/>
                  </a:cubicBezTo>
                  <a:cubicBezTo>
                    <a:pt x="10924" y="1410"/>
                    <a:pt x="10943" y="1372"/>
                    <a:pt x="10960" y="1341"/>
                  </a:cubicBezTo>
                  <a:cubicBezTo>
                    <a:pt x="10707" y="1338"/>
                    <a:pt x="10460" y="1329"/>
                    <a:pt x="10209" y="1352"/>
                  </a:cubicBezTo>
                  <a:cubicBezTo>
                    <a:pt x="10151" y="1292"/>
                    <a:pt x="10082" y="1254"/>
                    <a:pt x="10017" y="1207"/>
                  </a:cubicBezTo>
                  <a:cubicBezTo>
                    <a:pt x="10017" y="1207"/>
                    <a:pt x="10014" y="1302"/>
                    <a:pt x="10014" y="1302"/>
                  </a:cubicBezTo>
                  <a:cubicBezTo>
                    <a:pt x="9917" y="1297"/>
                    <a:pt x="9781" y="1215"/>
                    <a:pt x="9686" y="1274"/>
                  </a:cubicBezTo>
                  <a:cubicBezTo>
                    <a:pt x="10299" y="771"/>
                    <a:pt x="9202" y="741"/>
                    <a:pt x="8912" y="764"/>
                  </a:cubicBezTo>
                  <a:cubicBezTo>
                    <a:pt x="8912" y="763"/>
                    <a:pt x="8942" y="682"/>
                    <a:pt x="8942" y="682"/>
                  </a:cubicBezTo>
                  <a:cubicBezTo>
                    <a:pt x="8857" y="692"/>
                    <a:pt x="8774" y="674"/>
                    <a:pt x="8690" y="667"/>
                  </a:cubicBezTo>
                  <a:cubicBezTo>
                    <a:pt x="8692" y="666"/>
                    <a:pt x="8711" y="652"/>
                    <a:pt x="8711" y="652"/>
                  </a:cubicBezTo>
                  <a:lnTo>
                    <a:pt x="8680" y="562"/>
                  </a:lnTo>
                  <a:cubicBezTo>
                    <a:pt x="8568" y="569"/>
                    <a:pt x="8454" y="542"/>
                    <a:pt x="8339" y="545"/>
                  </a:cubicBezTo>
                  <a:cubicBezTo>
                    <a:pt x="8372" y="543"/>
                    <a:pt x="8389" y="524"/>
                    <a:pt x="8390" y="487"/>
                  </a:cubicBezTo>
                  <a:cubicBezTo>
                    <a:pt x="8348" y="373"/>
                    <a:pt x="8029" y="432"/>
                    <a:pt x="7984" y="380"/>
                  </a:cubicBezTo>
                  <a:cubicBezTo>
                    <a:pt x="7880" y="261"/>
                    <a:pt x="7809" y="457"/>
                    <a:pt x="7733" y="455"/>
                  </a:cubicBezTo>
                  <a:cubicBezTo>
                    <a:pt x="7767" y="710"/>
                    <a:pt x="8058" y="574"/>
                    <a:pt x="8203" y="565"/>
                  </a:cubicBezTo>
                  <a:cubicBezTo>
                    <a:pt x="8141" y="586"/>
                    <a:pt x="8043" y="670"/>
                    <a:pt x="8093" y="768"/>
                  </a:cubicBezTo>
                  <a:cubicBezTo>
                    <a:pt x="8012" y="760"/>
                    <a:pt x="7931" y="780"/>
                    <a:pt x="7859" y="828"/>
                  </a:cubicBezTo>
                  <a:lnTo>
                    <a:pt x="7899" y="850"/>
                  </a:lnTo>
                  <a:cubicBezTo>
                    <a:pt x="7761" y="924"/>
                    <a:pt x="7599" y="792"/>
                    <a:pt x="7453" y="841"/>
                  </a:cubicBezTo>
                  <a:cubicBezTo>
                    <a:pt x="7359" y="872"/>
                    <a:pt x="7267" y="899"/>
                    <a:pt x="7171" y="911"/>
                  </a:cubicBezTo>
                  <a:cubicBezTo>
                    <a:pt x="6973" y="936"/>
                    <a:pt x="6832" y="1042"/>
                    <a:pt x="6697" y="1218"/>
                  </a:cubicBezTo>
                  <a:lnTo>
                    <a:pt x="6715" y="1300"/>
                  </a:lnTo>
                  <a:cubicBezTo>
                    <a:pt x="6595" y="1317"/>
                    <a:pt x="5933" y="1282"/>
                    <a:pt x="6309" y="1601"/>
                  </a:cubicBezTo>
                  <a:cubicBezTo>
                    <a:pt x="6139" y="1560"/>
                    <a:pt x="5956" y="1546"/>
                    <a:pt x="5807" y="1683"/>
                  </a:cubicBezTo>
                  <a:cubicBezTo>
                    <a:pt x="5762" y="1559"/>
                    <a:pt x="5703" y="1466"/>
                    <a:pt x="5588" y="1483"/>
                  </a:cubicBezTo>
                  <a:lnTo>
                    <a:pt x="5593" y="1581"/>
                  </a:lnTo>
                  <a:lnTo>
                    <a:pt x="5611" y="1582"/>
                  </a:lnTo>
                  <a:cubicBezTo>
                    <a:pt x="5618" y="1583"/>
                    <a:pt x="5633" y="1606"/>
                    <a:pt x="5635" y="1626"/>
                  </a:cubicBezTo>
                  <a:cubicBezTo>
                    <a:pt x="5565" y="1686"/>
                    <a:pt x="5488" y="1670"/>
                    <a:pt x="5467" y="1800"/>
                  </a:cubicBezTo>
                  <a:cubicBezTo>
                    <a:pt x="5452" y="1798"/>
                    <a:pt x="5437" y="1795"/>
                    <a:pt x="5422" y="1791"/>
                  </a:cubicBezTo>
                  <a:cubicBezTo>
                    <a:pt x="5363" y="1613"/>
                    <a:pt x="5452" y="1463"/>
                    <a:pt x="5208" y="1445"/>
                  </a:cubicBezTo>
                  <a:cubicBezTo>
                    <a:pt x="5135" y="1440"/>
                    <a:pt x="5060" y="1440"/>
                    <a:pt x="4988" y="1440"/>
                  </a:cubicBezTo>
                  <a:cubicBezTo>
                    <a:pt x="4835" y="1440"/>
                    <a:pt x="4896" y="1580"/>
                    <a:pt x="4862" y="1697"/>
                  </a:cubicBezTo>
                  <a:cubicBezTo>
                    <a:pt x="4835" y="1790"/>
                    <a:pt x="4726" y="1733"/>
                    <a:pt x="4708" y="1846"/>
                  </a:cubicBezTo>
                  <a:cubicBezTo>
                    <a:pt x="4689" y="1970"/>
                    <a:pt x="4799" y="1948"/>
                    <a:pt x="4812" y="1996"/>
                  </a:cubicBezTo>
                  <a:cubicBezTo>
                    <a:pt x="4844" y="2077"/>
                    <a:pt x="4824" y="2151"/>
                    <a:pt x="4867" y="2245"/>
                  </a:cubicBezTo>
                  <a:cubicBezTo>
                    <a:pt x="4713" y="2182"/>
                    <a:pt x="4560" y="2145"/>
                    <a:pt x="4400" y="2112"/>
                  </a:cubicBezTo>
                  <a:cubicBezTo>
                    <a:pt x="4221" y="2086"/>
                    <a:pt x="4015" y="1954"/>
                    <a:pt x="3841" y="1954"/>
                  </a:cubicBezTo>
                  <a:cubicBezTo>
                    <a:pt x="3573" y="1954"/>
                    <a:pt x="4110" y="2290"/>
                    <a:pt x="4127" y="2309"/>
                  </a:cubicBezTo>
                  <a:cubicBezTo>
                    <a:pt x="4105" y="2315"/>
                    <a:pt x="4083" y="2320"/>
                    <a:pt x="4060" y="2324"/>
                  </a:cubicBezTo>
                  <a:lnTo>
                    <a:pt x="4065" y="2298"/>
                  </a:lnTo>
                  <a:cubicBezTo>
                    <a:pt x="3852" y="2201"/>
                    <a:pt x="3571" y="2399"/>
                    <a:pt x="3372" y="2425"/>
                  </a:cubicBezTo>
                  <a:cubicBezTo>
                    <a:pt x="3370" y="2381"/>
                    <a:pt x="3421" y="2299"/>
                    <a:pt x="3432" y="2250"/>
                  </a:cubicBezTo>
                  <a:cubicBezTo>
                    <a:pt x="3242" y="2226"/>
                    <a:pt x="3075" y="2344"/>
                    <a:pt x="2898" y="2413"/>
                  </a:cubicBezTo>
                  <a:cubicBezTo>
                    <a:pt x="2804" y="2450"/>
                    <a:pt x="2559" y="2500"/>
                    <a:pt x="2574" y="2674"/>
                  </a:cubicBezTo>
                  <a:cubicBezTo>
                    <a:pt x="2584" y="2801"/>
                    <a:pt x="2315" y="2630"/>
                    <a:pt x="2302" y="2618"/>
                  </a:cubicBezTo>
                  <a:cubicBezTo>
                    <a:pt x="2377" y="2566"/>
                    <a:pt x="2604" y="2549"/>
                    <a:pt x="2395" y="2412"/>
                  </a:cubicBezTo>
                  <a:cubicBezTo>
                    <a:pt x="2245" y="2314"/>
                    <a:pt x="2091" y="2321"/>
                    <a:pt x="1929" y="2318"/>
                  </a:cubicBezTo>
                  <a:cubicBezTo>
                    <a:pt x="1937" y="2433"/>
                    <a:pt x="1993" y="2432"/>
                    <a:pt x="2055" y="2493"/>
                  </a:cubicBezTo>
                  <a:cubicBezTo>
                    <a:pt x="2046" y="2478"/>
                    <a:pt x="2074" y="2893"/>
                    <a:pt x="2169" y="2758"/>
                  </a:cubicBezTo>
                  <a:cubicBezTo>
                    <a:pt x="2163" y="2794"/>
                    <a:pt x="2158" y="2830"/>
                    <a:pt x="2156" y="2867"/>
                  </a:cubicBezTo>
                  <a:cubicBezTo>
                    <a:pt x="1969" y="2739"/>
                    <a:pt x="1862" y="2828"/>
                    <a:pt x="1686" y="2928"/>
                  </a:cubicBezTo>
                  <a:cubicBezTo>
                    <a:pt x="1500" y="3032"/>
                    <a:pt x="1637" y="3097"/>
                    <a:pt x="1707" y="3188"/>
                  </a:cubicBezTo>
                  <a:cubicBezTo>
                    <a:pt x="1680" y="3244"/>
                    <a:pt x="1425" y="3107"/>
                    <a:pt x="1395" y="3091"/>
                  </a:cubicBezTo>
                  <a:cubicBezTo>
                    <a:pt x="1324" y="3053"/>
                    <a:pt x="1217" y="3102"/>
                    <a:pt x="1148" y="3140"/>
                  </a:cubicBezTo>
                  <a:cubicBezTo>
                    <a:pt x="1225" y="3269"/>
                    <a:pt x="1313" y="3308"/>
                    <a:pt x="1425" y="3357"/>
                  </a:cubicBezTo>
                  <a:cubicBezTo>
                    <a:pt x="1277" y="3479"/>
                    <a:pt x="1067" y="3145"/>
                    <a:pt x="988" y="3080"/>
                  </a:cubicBezTo>
                  <a:cubicBezTo>
                    <a:pt x="1015" y="3019"/>
                    <a:pt x="1044" y="2956"/>
                    <a:pt x="990" y="2892"/>
                  </a:cubicBezTo>
                  <a:cubicBezTo>
                    <a:pt x="1164" y="2934"/>
                    <a:pt x="2149" y="3013"/>
                    <a:pt x="1702" y="2525"/>
                  </a:cubicBezTo>
                  <a:cubicBezTo>
                    <a:pt x="1515" y="2321"/>
                    <a:pt x="920" y="2139"/>
                    <a:pt x="679" y="2180"/>
                  </a:cubicBezTo>
                  <a:cubicBezTo>
                    <a:pt x="673" y="2165"/>
                    <a:pt x="662" y="2161"/>
                    <a:pt x="647" y="2169"/>
                  </a:cubicBezTo>
                  <a:cubicBezTo>
                    <a:pt x="682" y="2169"/>
                    <a:pt x="559" y="2063"/>
                    <a:pt x="524" y="2055"/>
                  </a:cubicBezTo>
                  <a:cubicBezTo>
                    <a:pt x="469" y="2042"/>
                    <a:pt x="389" y="2064"/>
                    <a:pt x="328" y="2064"/>
                  </a:cubicBezTo>
                  <a:cubicBezTo>
                    <a:pt x="303" y="2062"/>
                    <a:pt x="285" y="2082"/>
                    <a:pt x="285" y="2118"/>
                  </a:cubicBezTo>
                  <a:cubicBezTo>
                    <a:pt x="266" y="2111"/>
                    <a:pt x="247" y="2104"/>
                    <a:pt x="228" y="2096"/>
                  </a:cubicBezTo>
                  <a:lnTo>
                    <a:pt x="222" y="2118"/>
                  </a:lnTo>
                  <a:lnTo>
                    <a:pt x="216" y="2112"/>
                  </a:lnTo>
                  <a:cubicBezTo>
                    <a:pt x="127" y="2182"/>
                    <a:pt x="72" y="2289"/>
                    <a:pt x="1" y="2385"/>
                  </a:cubicBezTo>
                  <a:cubicBezTo>
                    <a:pt x="38" y="2448"/>
                    <a:pt x="247" y="2553"/>
                    <a:pt x="193" y="2625"/>
                  </a:cubicBezTo>
                  <a:cubicBezTo>
                    <a:pt x="81" y="2777"/>
                    <a:pt x="241" y="2837"/>
                    <a:pt x="293" y="2954"/>
                  </a:cubicBezTo>
                  <a:cubicBezTo>
                    <a:pt x="170" y="3047"/>
                    <a:pt x="319" y="3299"/>
                    <a:pt x="399" y="3343"/>
                  </a:cubicBezTo>
                  <a:cubicBezTo>
                    <a:pt x="293" y="3475"/>
                    <a:pt x="513" y="3547"/>
                    <a:pt x="565" y="3597"/>
                  </a:cubicBezTo>
                  <a:cubicBezTo>
                    <a:pt x="607" y="3637"/>
                    <a:pt x="411" y="3845"/>
                    <a:pt x="390" y="3866"/>
                  </a:cubicBezTo>
                  <a:cubicBezTo>
                    <a:pt x="245" y="4011"/>
                    <a:pt x="119" y="4126"/>
                    <a:pt x="0" y="4306"/>
                  </a:cubicBezTo>
                  <a:cubicBezTo>
                    <a:pt x="85" y="4284"/>
                    <a:pt x="190" y="4172"/>
                    <a:pt x="266" y="4167"/>
                  </a:cubicBezTo>
                  <a:cubicBezTo>
                    <a:pt x="283" y="4197"/>
                    <a:pt x="302" y="4226"/>
                    <a:pt x="323" y="4253"/>
                  </a:cubicBezTo>
                  <a:cubicBezTo>
                    <a:pt x="222" y="4199"/>
                    <a:pt x="162" y="4293"/>
                    <a:pt x="201" y="4411"/>
                  </a:cubicBezTo>
                  <a:cubicBezTo>
                    <a:pt x="162" y="4553"/>
                    <a:pt x="82" y="4589"/>
                    <a:pt x="175" y="4758"/>
                  </a:cubicBezTo>
                  <a:cubicBezTo>
                    <a:pt x="78" y="4850"/>
                    <a:pt x="345" y="5225"/>
                    <a:pt x="406" y="5296"/>
                  </a:cubicBezTo>
                  <a:cubicBezTo>
                    <a:pt x="430" y="5300"/>
                    <a:pt x="451" y="5290"/>
                    <a:pt x="470" y="5265"/>
                  </a:cubicBezTo>
                  <a:cubicBezTo>
                    <a:pt x="470" y="5264"/>
                    <a:pt x="471" y="5244"/>
                    <a:pt x="471" y="5244"/>
                  </a:cubicBezTo>
                  <a:cubicBezTo>
                    <a:pt x="468" y="5227"/>
                    <a:pt x="693" y="5374"/>
                    <a:pt x="723" y="5409"/>
                  </a:cubicBezTo>
                  <a:cubicBezTo>
                    <a:pt x="683" y="5491"/>
                    <a:pt x="819" y="5677"/>
                    <a:pt x="881" y="5677"/>
                  </a:cubicBezTo>
                  <a:cubicBezTo>
                    <a:pt x="881" y="5776"/>
                    <a:pt x="983" y="5725"/>
                    <a:pt x="1012" y="5801"/>
                  </a:cubicBezTo>
                  <a:cubicBezTo>
                    <a:pt x="1013" y="5803"/>
                    <a:pt x="840" y="5849"/>
                    <a:pt x="814" y="5864"/>
                  </a:cubicBezTo>
                  <a:cubicBezTo>
                    <a:pt x="850" y="5933"/>
                    <a:pt x="902" y="6106"/>
                    <a:pt x="948" y="6152"/>
                  </a:cubicBezTo>
                  <a:cubicBezTo>
                    <a:pt x="1062" y="6265"/>
                    <a:pt x="1164" y="6069"/>
                    <a:pt x="1293" y="6203"/>
                  </a:cubicBezTo>
                  <a:cubicBezTo>
                    <a:pt x="1286" y="6211"/>
                    <a:pt x="1265" y="6237"/>
                    <a:pt x="1265" y="6237"/>
                  </a:cubicBezTo>
                  <a:cubicBezTo>
                    <a:pt x="1317" y="6354"/>
                    <a:pt x="1446" y="6350"/>
                    <a:pt x="1481" y="6450"/>
                  </a:cubicBezTo>
                  <a:cubicBezTo>
                    <a:pt x="1563" y="6681"/>
                    <a:pt x="1653" y="6696"/>
                    <a:pt x="1848" y="6592"/>
                  </a:cubicBezTo>
                  <a:cubicBezTo>
                    <a:pt x="1905" y="6655"/>
                    <a:pt x="1926" y="6720"/>
                    <a:pt x="2004" y="6723"/>
                  </a:cubicBezTo>
                  <a:lnTo>
                    <a:pt x="2009" y="6693"/>
                  </a:lnTo>
                  <a:cubicBezTo>
                    <a:pt x="2095" y="6686"/>
                    <a:pt x="2174" y="6765"/>
                    <a:pt x="2257" y="6780"/>
                  </a:cubicBezTo>
                  <a:cubicBezTo>
                    <a:pt x="2237" y="6906"/>
                    <a:pt x="2273" y="6983"/>
                    <a:pt x="2267" y="7093"/>
                  </a:cubicBezTo>
                  <a:cubicBezTo>
                    <a:pt x="2263" y="7128"/>
                    <a:pt x="2226" y="7132"/>
                    <a:pt x="2204" y="7126"/>
                  </a:cubicBezTo>
                  <a:lnTo>
                    <a:pt x="2204" y="7098"/>
                  </a:lnTo>
                  <a:cubicBezTo>
                    <a:pt x="2092" y="7098"/>
                    <a:pt x="1997" y="7275"/>
                    <a:pt x="2085" y="7391"/>
                  </a:cubicBezTo>
                  <a:cubicBezTo>
                    <a:pt x="2053" y="7403"/>
                    <a:pt x="2020" y="7412"/>
                    <a:pt x="1986" y="7420"/>
                  </a:cubicBezTo>
                  <a:cubicBezTo>
                    <a:pt x="1976" y="7486"/>
                    <a:pt x="2003" y="7524"/>
                    <a:pt x="2047" y="7561"/>
                  </a:cubicBezTo>
                  <a:cubicBezTo>
                    <a:pt x="2027" y="7581"/>
                    <a:pt x="2018" y="7606"/>
                    <a:pt x="2021" y="7635"/>
                  </a:cubicBezTo>
                  <a:cubicBezTo>
                    <a:pt x="2021" y="7661"/>
                    <a:pt x="1989" y="7660"/>
                    <a:pt x="1990" y="7711"/>
                  </a:cubicBezTo>
                  <a:cubicBezTo>
                    <a:pt x="1945" y="7720"/>
                    <a:pt x="1898" y="7715"/>
                    <a:pt x="1853" y="7703"/>
                  </a:cubicBezTo>
                  <a:cubicBezTo>
                    <a:pt x="1856" y="7754"/>
                    <a:pt x="1852" y="7802"/>
                    <a:pt x="1841" y="7849"/>
                  </a:cubicBezTo>
                  <a:cubicBezTo>
                    <a:pt x="2028" y="7973"/>
                    <a:pt x="2205" y="8066"/>
                    <a:pt x="2363" y="8238"/>
                  </a:cubicBezTo>
                  <a:cubicBezTo>
                    <a:pt x="2296" y="8346"/>
                    <a:pt x="2888" y="8477"/>
                    <a:pt x="2736" y="8789"/>
                  </a:cubicBezTo>
                  <a:cubicBezTo>
                    <a:pt x="2487" y="8980"/>
                    <a:pt x="2231" y="8785"/>
                    <a:pt x="1999" y="8788"/>
                  </a:cubicBezTo>
                  <a:cubicBezTo>
                    <a:pt x="1930" y="8781"/>
                    <a:pt x="1954" y="8678"/>
                    <a:pt x="1835" y="8708"/>
                  </a:cubicBezTo>
                  <a:cubicBezTo>
                    <a:pt x="1704" y="8534"/>
                    <a:pt x="1349" y="8634"/>
                    <a:pt x="1224" y="8736"/>
                  </a:cubicBezTo>
                  <a:cubicBezTo>
                    <a:pt x="1102" y="8835"/>
                    <a:pt x="682" y="8887"/>
                    <a:pt x="661" y="8607"/>
                  </a:cubicBezTo>
                  <a:cubicBezTo>
                    <a:pt x="631" y="8603"/>
                    <a:pt x="588" y="8600"/>
                    <a:pt x="561" y="8615"/>
                  </a:cubicBezTo>
                  <a:cubicBezTo>
                    <a:pt x="559" y="8612"/>
                    <a:pt x="535" y="8572"/>
                    <a:pt x="535" y="8572"/>
                  </a:cubicBezTo>
                  <a:cubicBezTo>
                    <a:pt x="414" y="8571"/>
                    <a:pt x="318" y="8636"/>
                    <a:pt x="375" y="8778"/>
                  </a:cubicBezTo>
                  <a:cubicBezTo>
                    <a:pt x="343" y="8806"/>
                    <a:pt x="256" y="9007"/>
                    <a:pt x="329" y="9043"/>
                  </a:cubicBezTo>
                  <a:cubicBezTo>
                    <a:pt x="249" y="9165"/>
                    <a:pt x="305" y="9330"/>
                    <a:pt x="421" y="9335"/>
                  </a:cubicBezTo>
                  <a:cubicBezTo>
                    <a:pt x="437" y="9593"/>
                    <a:pt x="540" y="10027"/>
                    <a:pt x="785" y="10022"/>
                  </a:cubicBezTo>
                  <a:cubicBezTo>
                    <a:pt x="850" y="10027"/>
                    <a:pt x="1167" y="10311"/>
                    <a:pt x="1169" y="10017"/>
                  </a:cubicBezTo>
                  <a:cubicBezTo>
                    <a:pt x="1171" y="9906"/>
                    <a:pt x="1447" y="10181"/>
                    <a:pt x="1452" y="10184"/>
                  </a:cubicBezTo>
                  <a:cubicBezTo>
                    <a:pt x="1603" y="10274"/>
                    <a:pt x="1696" y="10029"/>
                    <a:pt x="1800" y="10012"/>
                  </a:cubicBezTo>
                  <a:cubicBezTo>
                    <a:pt x="1854" y="10012"/>
                    <a:pt x="1899" y="10096"/>
                    <a:pt x="1959" y="10058"/>
                  </a:cubicBezTo>
                  <a:cubicBezTo>
                    <a:pt x="1947" y="10128"/>
                    <a:pt x="1993" y="10195"/>
                    <a:pt x="1984" y="10276"/>
                  </a:cubicBezTo>
                  <a:cubicBezTo>
                    <a:pt x="1984" y="10276"/>
                    <a:pt x="2022" y="10292"/>
                    <a:pt x="2025" y="10293"/>
                  </a:cubicBezTo>
                  <a:cubicBezTo>
                    <a:pt x="2030" y="10351"/>
                    <a:pt x="2017" y="10414"/>
                    <a:pt x="2045" y="10467"/>
                  </a:cubicBezTo>
                  <a:cubicBezTo>
                    <a:pt x="1964" y="10561"/>
                    <a:pt x="1951" y="10674"/>
                    <a:pt x="1927" y="10801"/>
                  </a:cubicBezTo>
                  <a:cubicBezTo>
                    <a:pt x="1848" y="10835"/>
                    <a:pt x="1834" y="11184"/>
                    <a:pt x="1763" y="11286"/>
                  </a:cubicBezTo>
                  <a:cubicBezTo>
                    <a:pt x="1769" y="11302"/>
                    <a:pt x="2052" y="12076"/>
                    <a:pt x="1847" y="12076"/>
                  </a:cubicBezTo>
                  <a:cubicBezTo>
                    <a:pt x="1847" y="12076"/>
                    <a:pt x="1847" y="12076"/>
                    <a:pt x="1847" y="12076"/>
                  </a:cubicBezTo>
                  <a:lnTo>
                    <a:pt x="1837" y="12090"/>
                  </a:lnTo>
                  <a:cubicBezTo>
                    <a:pt x="1850" y="12113"/>
                    <a:pt x="1854" y="12139"/>
                    <a:pt x="1849" y="12168"/>
                  </a:cubicBezTo>
                  <a:lnTo>
                    <a:pt x="1968" y="12175"/>
                  </a:lnTo>
                  <a:cubicBezTo>
                    <a:pt x="2045" y="12306"/>
                    <a:pt x="2361" y="12799"/>
                    <a:pt x="2334" y="12928"/>
                  </a:cubicBezTo>
                  <a:cubicBezTo>
                    <a:pt x="2299" y="13089"/>
                    <a:pt x="2510" y="13140"/>
                    <a:pt x="2556" y="13229"/>
                  </a:cubicBezTo>
                  <a:cubicBezTo>
                    <a:pt x="2628" y="13365"/>
                    <a:pt x="2637" y="13466"/>
                    <a:pt x="2665" y="13606"/>
                  </a:cubicBezTo>
                  <a:cubicBezTo>
                    <a:pt x="2622" y="13995"/>
                    <a:pt x="2974" y="14177"/>
                    <a:pt x="3079" y="14465"/>
                  </a:cubicBezTo>
                  <a:cubicBezTo>
                    <a:pt x="3147" y="14644"/>
                    <a:pt x="3352" y="14818"/>
                    <a:pt x="3369" y="15010"/>
                  </a:cubicBezTo>
                  <a:cubicBezTo>
                    <a:pt x="3389" y="15237"/>
                    <a:pt x="3410" y="15717"/>
                    <a:pt x="3527" y="15914"/>
                  </a:cubicBezTo>
                  <a:cubicBezTo>
                    <a:pt x="3685" y="16178"/>
                    <a:pt x="3909" y="15819"/>
                    <a:pt x="4050" y="15819"/>
                  </a:cubicBezTo>
                  <a:cubicBezTo>
                    <a:pt x="4318" y="15819"/>
                    <a:pt x="4521" y="15540"/>
                    <a:pt x="4746" y="15429"/>
                  </a:cubicBezTo>
                  <a:cubicBezTo>
                    <a:pt x="4904" y="15350"/>
                    <a:pt x="5142" y="15358"/>
                    <a:pt x="5113" y="15092"/>
                  </a:cubicBezTo>
                  <a:cubicBezTo>
                    <a:pt x="5108" y="15051"/>
                    <a:pt x="5191" y="15049"/>
                    <a:pt x="5224" y="15056"/>
                  </a:cubicBezTo>
                  <a:cubicBezTo>
                    <a:pt x="5227" y="15026"/>
                    <a:pt x="5232" y="14996"/>
                    <a:pt x="5238" y="14967"/>
                  </a:cubicBezTo>
                  <a:cubicBezTo>
                    <a:pt x="5244" y="14974"/>
                    <a:pt x="5256" y="14987"/>
                    <a:pt x="5262" y="14995"/>
                  </a:cubicBezTo>
                  <a:cubicBezTo>
                    <a:pt x="5385" y="14964"/>
                    <a:pt x="5690" y="14881"/>
                    <a:pt x="5666" y="14697"/>
                  </a:cubicBezTo>
                  <a:cubicBezTo>
                    <a:pt x="5680" y="14778"/>
                    <a:pt x="5943" y="14440"/>
                    <a:pt x="5924" y="14454"/>
                  </a:cubicBezTo>
                  <a:cubicBezTo>
                    <a:pt x="5959" y="14436"/>
                    <a:pt x="6024" y="14445"/>
                    <a:pt x="6061" y="14446"/>
                  </a:cubicBezTo>
                  <a:lnTo>
                    <a:pt x="6064" y="14398"/>
                  </a:lnTo>
                  <a:lnTo>
                    <a:pt x="6088" y="14378"/>
                  </a:lnTo>
                  <a:cubicBezTo>
                    <a:pt x="6071" y="14281"/>
                    <a:pt x="6052" y="14106"/>
                    <a:pt x="6092" y="14014"/>
                  </a:cubicBezTo>
                  <a:cubicBezTo>
                    <a:pt x="6217" y="14121"/>
                    <a:pt x="6399" y="13516"/>
                    <a:pt x="6416" y="13402"/>
                  </a:cubicBezTo>
                  <a:cubicBezTo>
                    <a:pt x="6337" y="13408"/>
                    <a:pt x="6330" y="13381"/>
                    <a:pt x="6268" y="13333"/>
                  </a:cubicBezTo>
                  <a:cubicBezTo>
                    <a:pt x="6116" y="13110"/>
                    <a:pt x="6087" y="13191"/>
                    <a:pt x="5900" y="13054"/>
                  </a:cubicBezTo>
                  <a:cubicBezTo>
                    <a:pt x="5695" y="12901"/>
                    <a:pt x="5769" y="12651"/>
                    <a:pt x="5663" y="12468"/>
                  </a:cubicBezTo>
                  <a:cubicBezTo>
                    <a:pt x="5681" y="12448"/>
                    <a:pt x="5685" y="12420"/>
                    <a:pt x="5677" y="12383"/>
                  </a:cubicBezTo>
                  <a:cubicBezTo>
                    <a:pt x="5773" y="12362"/>
                    <a:pt x="5783" y="12641"/>
                    <a:pt x="5830" y="12702"/>
                  </a:cubicBezTo>
                  <a:cubicBezTo>
                    <a:pt x="5907" y="12800"/>
                    <a:pt x="6096" y="12798"/>
                    <a:pt x="6204" y="12813"/>
                  </a:cubicBezTo>
                  <a:cubicBezTo>
                    <a:pt x="6343" y="12843"/>
                    <a:pt x="6560" y="12984"/>
                    <a:pt x="6684" y="12921"/>
                  </a:cubicBezTo>
                  <a:cubicBezTo>
                    <a:pt x="6904" y="12809"/>
                    <a:pt x="7142" y="12917"/>
                    <a:pt x="7377" y="12831"/>
                  </a:cubicBezTo>
                  <a:cubicBezTo>
                    <a:pt x="7381" y="12857"/>
                    <a:pt x="7392" y="12874"/>
                    <a:pt x="7409" y="12884"/>
                  </a:cubicBezTo>
                  <a:cubicBezTo>
                    <a:pt x="7402" y="12977"/>
                    <a:pt x="7445" y="12999"/>
                    <a:pt x="7507" y="12996"/>
                  </a:cubicBezTo>
                  <a:cubicBezTo>
                    <a:pt x="7525" y="13107"/>
                    <a:pt x="7595" y="13302"/>
                    <a:pt x="7708" y="13243"/>
                  </a:cubicBezTo>
                  <a:cubicBezTo>
                    <a:pt x="7799" y="13358"/>
                    <a:pt x="7948" y="13516"/>
                    <a:pt x="8082" y="13456"/>
                  </a:cubicBezTo>
                  <a:cubicBezTo>
                    <a:pt x="8040" y="13536"/>
                    <a:pt x="7899" y="13395"/>
                    <a:pt x="7863" y="13512"/>
                  </a:cubicBezTo>
                  <a:cubicBezTo>
                    <a:pt x="7838" y="13591"/>
                    <a:pt x="7985" y="13734"/>
                    <a:pt x="8024" y="13785"/>
                  </a:cubicBezTo>
                  <a:cubicBezTo>
                    <a:pt x="8174" y="13978"/>
                    <a:pt x="8328" y="14099"/>
                    <a:pt x="8506" y="13859"/>
                  </a:cubicBezTo>
                  <a:cubicBezTo>
                    <a:pt x="8506" y="13859"/>
                    <a:pt x="8511" y="13822"/>
                    <a:pt x="8511" y="13821"/>
                  </a:cubicBezTo>
                  <a:cubicBezTo>
                    <a:pt x="8597" y="14372"/>
                    <a:pt x="8658" y="15060"/>
                    <a:pt x="8944" y="15536"/>
                  </a:cubicBezTo>
                  <a:cubicBezTo>
                    <a:pt x="9051" y="15713"/>
                    <a:pt x="9457" y="17441"/>
                    <a:pt x="9713" y="17105"/>
                  </a:cubicBezTo>
                  <a:cubicBezTo>
                    <a:pt x="9784" y="17012"/>
                    <a:pt x="9781" y="16935"/>
                    <a:pt x="9870" y="16876"/>
                  </a:cubicBezTo>
                  <a:cubicBezTo>
                    <a:pt x="9961" y="16816"/>
                    <a:pt x="9845" y="16697"/>
                    <a:pt x="9968" y="16619"/>
                  </a:cubicBezTo>
                  <a:cubicBezTo>
                    <a:pt x="9997" y="16525"/>
                    <a:pt x="10045" y="16545"/>
                    <a:pt x="10043" y="16402"/>
                  </a:cubicBezTo>
                  <a:cubicBezTo>
                    <a:pt x="10042" y="16315"/>
                    <a:pt x="9996" y="16229"/>
                    <a:pt x="10027" y="16148"/>
                  </a:cubicBezTo>
                  <a:cubicBezTo>
                    <a:pt x="10149" y="15836"/>
                    <a:pt x="9994" y="15606"/>
                    <a:pt x="10014" y="15300"/>
                  </a:cubicBezTo>
                  <a:cubicBezTo>
                    <a:pt x="10017" y="15254"/>
                    <a:pt x="10218" y="15132"/>
                    <a:pt x="10207" y="15132"/>
                  </a:cubicBezTo>
                  <a:cubicBezTo>
                    <a:pt x="10321" y="15132"/>
                    <a:pt x="10494" y="14748"/>
                    <a:pt x="10602" y="14634"/>
                  </a:cubicBezTo>
                  <a:cubicBezTo>
                    <a:pt x="10691" y="14538"/>
                    <a:pt x="10737" y="14284"/>
                    <a:pt x="10862" y="14259"/>
                  </a:cubicBezTo>
                  <a:cubicBezTo>
                    <a:pt x="10992" y="14233"/>
                    <a:pt x="11028" y="14088"/>
                    <a:pt x="11120" y="13995"/>
                  </a:cubicBezTo>
                  <a:cubicBezTo>
                    <a:pt x="10889" y="13710"/>
                    <a:pt x="11322" y="13817"/>
                    <a:pt x="11401" y="13792"/>
                  </a:cubicBezTo>
                  <a:lnTo>
                    <a:pt x="11405" y="13809"/>
                  </a:lnTo>
                  <a:cubicBezTo>
                    <a:pt x="11513" y="13796"/>
                    <a:pt x="11840" y="13734"/>
                    <a:pt x="11758" y="13509"/>
                  </a:cubicBezTo>
                  <a:cubicBezTo>
                    <a:pt x="11915" y="13567"/>
                    <a:pt x="11804" y="13766"/>
                    <a:pt x="11804" y="13858"/>
                  </a:cubicBezTo>
                  <a:cubicBezTo>
                    <a:pt x="11855" y="13932"/>
                    <a:pt x="11916" y="14007"/>
                    <a:pt x="11963" y="14088"/>
                  </a:cubicBezTo>
                  <a:cubicBezTo>
                    <a:pt x="12025" y="14193"/>
                    <a:pt x="12122" y="14206"/>
                    <a:pt x="12170" y="14271"/>
                  </a:cubicBezTo>
                  <a:cubicBezTo>
                    <a:pt x="12116" y="14362"/>
                    <a:pt x="12121" y="14561"/>
                    <a:pt x="12259" y="14543"/>
                  </a:cubicBezTo>
                  <a:lnTo>
                    <a:pt x="12265" y="14517"/>
                  </a:lnTo>
                  <a:cubicBezTo>
                    <a:pt x="12405" y="14547"/>
                    <a:pt x="12309" y="15318"/>
                    <a:pt x="12423" y="15210"/>
                  </a:cubicBezTo>
                  <a:cubicBezTo>
                    <a:pt x="12494" y="15441"/>
                    <a:pt x="12802" y="15118"/>
                    <a:pt x="12844" y="14997"/>
                  </a:cubicBezTo>
                  <a:cubicBezTo>
                    <a:pt x="12856" y="15037"/>
                    <a:pt x="12878" y="15060"/>
                    <a:pt x="12911" y="15067"/>
                  </a:cubicBezTo>
                  <a:cubicBezTo>
                    <a:pt x="12902" y="15223"/>
                    <a:pt x="13012" y="15781"/>
                    <a:pt x="13143" y="15859"/>
                  </a:cubicBezTo>
                  <a:lnTo>
                    <a:pt x="13144" y="15854"/>
                  </a:lnTo>
                  <a:cubicBezTo>
                    <a:pt x="13197" y="16052"/>
                    <a:pt x="13142" y="16636"/>
                    <a:pt x="13250" y="16730"/>
                  </a:cubicBezTo>
                  <a:cubicBezTo>
                    <a:pt x="13233" y="16829"/>
                    <a:pt x="13157" y="17177"/>
                    <a:pt x="13261" y="17253"/>
                  </a:cubicBezTo>
                  <a:cubicBezTo>
                    <a:pt x="13268" y="17259"/>
                    <a:pt x="13275" y="17264"/>
                    <a:pt x="13282" y="17267"/>
                  </a:cubicBezTo>
                  <a:cubicBezTo>
                    <a:pt x="13318" y="17267"/>
                    <a:pt x="13328" y="17221"/>
                    <a:pt x="13335" y="17183"/>
                  </a:cubicBezTo>
                  <a:cubicBezTo>
                    <a:pt x="13489" y="17447"/>
                    <a:pt x="13664" y="17696"/>
                    <a:pt x="13664" y="18046"/>
                  </a:cubicBezTo>
                  <a:cubicBezTo>
                    <a:pt x="13665" y="18236"/>
                    <a:pt x="13986" y="18792"/>
                    <a:pt x="14143" y="18792"/>
                  </a:cubicBezTo>
                  <a:lnTo>
                    <a:pt x="14108" y="18792"/>
                  </a:lnTo>
                  <a:lnTo>
                    <a:pt x="14340" y="18993"/>
                  </a:lnTo>
                  <a:cubicBezTo>
                    <a:pt x="14381" y="18801"/>
                    <a:pt x="14438" y="18554"/>
                    <a:pt x="14266" y="18407"/>
                  </a:cubicBezTo>
                  <a:cubicBezTo>
                    <a:pt x="14222" y="18370"/>
                    <a:pt x="14205" y="18151"/>
                    <a:pt x="14226" y="18088"/>
                  </a:cubicBezTo>
                  <a:cubicBezTo>
                    <a:pt x="14290" y="17896"/>
                    <a:pt x="14071" y="17539"/>
                    <a:pt x="13928" y="17499"/>
                  </a:cubicBezTo>
                  <a:cubicBezTo>
                    <a:pt x="13881" y="17415"/>
                    <a:pt x="13661" y="17373"/>
                    <a:pt x="13645" y="17259"/>
                  </a:cubicBezTo>
                  <a:cubicBezTo>
                    <a:pt x="13745" y="17168"/>
                    <a:pt x="13574" y="16889"/>
                    <a:pt x="13559" y="16792"/>
                  </a:cubicBezTo>
                  <a:cubicBezTo>
                    <a:pt x="13529" y="16788"/>
                    <a:pt x="13501" y="16791"/>
                    <a:pt x="13472" y="16803"/>
                  </a:cubicBezTo>
                  <a:cubicBezTo>
                    <a:pt x="13429" y="16495"/>
                    <a:pt x="13632" y="16145"/>
                    <a:pt x="13549" y="15846"/>
                  </a:cubicBezTo>
                  <a:cubicBezTo>
                    <a:pt x="13573" y="15845"/>
                    <a:pt x="13595" y="15843"/>
                    <a:pt x="13619" y="15840"/>
                  </a:cubicBezTo>
                  <a:cubicBezTo>
                    <a:pt x="13609" y="16099"/>
                    <a:pt x="13684" y="15951"/>
                    <a:pt x="13779" y="16047"/>
                  </a:cubicBezTo>
                  <a:cubicBezTo>
                    <a:pt x="13864" y="16023"/>
                    <a:pt x="13870" y="16267"/>
                    <a:pt x="13976" y="16189"/>
                  </a:cubicBezTo>
                  <a:cubicBezTo>
                    <a:pt x="14020" y="16272"/>
                    <a:pt x="14042" y="16563"/>
                    <a:pt x="14148" y="16421"/>
                  </a:cubicBezTo>
                  <a:cubicBezTo>
                    <a:pt x="14160" y="16430"/>
                    <a:pt x="14169" y="16479"/>
                    <a:pt x="14172" y="16497"/>
                  </a:cubicBezTo>
                  <a:cubicBezTo>
                    <a:pt x="14248" y="16535"/>
                    <a:pt x="14324" y="16665"/>
                    <a:pt x="14393" y="16675"/>
                  </a:cubicBezTo>
                  <a:cubicBezTo>
                    <a:pt x="14349" y="16802"/>
                    <a:pt x="14378" y="16936"/>
                    <a:pt x="14328" y="17065"/>
                  </a:cubicBezTo>
                  <a:cubicBezTo>
                    <a:pt x="14423" y="17103"/>
                    <a:pt x="14649" y="16942"/>
                    <a:pt x="14681" y="16817"/>
                  </a:cubicBezTo>
                  <a:cubicBezTo>
                    <a:pt x="14747" y="16823"/>
                    <a:pt x="14771" y="16679"/>
                    <a:pt x="14777" y="16616"/>
                  </a:cubicBezTo>
                  <a:lnTo>
                    <a:pt x="14795" y="16636"/>
                  </a:lnTo>
                  <a:cubicBezTo>
                    <a:pt x="14920" y="16540"/>
                    <a:pt x="15138" y="16456"/>
                    <a:pt x="15162" y="16247"/>
                  </a:cubicBezTo>
                  <a:cubicBezTo>
                    <a:pt x="15186" y="16037"/>
                    <a:pt x="15149" y="15872"/>
                    <a:pt x="15136" y="15668"/>
                  </a:cubicBezTo>
                  <a:cubicBezTo>
                    <a:pt x="15108" y="15228"/>
                    <a:pt x="14762" y="15014"/>
                    <a:pt x="14564" y="14711"/>
                  </a:cubicBezTo>
                  <a:cubicBezTo>
                    <a:pt x="14528" y="14587"/>
                    <a:pt x="14270" y="14343"/>
                    <a:pt x="14428" y="14189"/>
                  </a:cubicBezTo>
                  <a:cubicBezTo>
                    <a:pt x="14501" y="14117"/>
                    <a:pt x="14517" y="14012"/>
                    <a:pt x="14591" y="13938"/>
                  </a:cubicBezTo>
                  <a:cubicBezTo>
                    <a:pt x="14638" y="13892"/>
                    <a:pt x="14715" y="13816"/>
                    <a:pt x="14743" y="13760"/>
                  </a:cubicBezTo>
                  <a:cubicBezTo>
                    <a:pt x="14780" y="13785"/>
                    <a:pt x="14880" y="13924"/>
                    <a:pt x="14917" y="13797"/>
                  </a:cubicBezTo>
                  <a:cubicBezTo>
                    <a:pt x="14919" y="13798"/>
                    <a:pt x="14921" y="13800"/>
                    <a:pt x="14924" y="13802"/>
                  </a:cubicBezTo>
                  <a:cubicBezTo>
                    <a:pt x="14874" y="13903"/>
                    <a:pt x="14944" y="14050"/>
                    <a:pt x="15003" y="14121"/>
                  </a:cubicBezTo>
                  <a:cubicBezTo>
                    <a:pt x="14696" y="14139"/>
                    <a:pt x="14934" y="14721"/>
                    <a:pt x="15063" y="14532"/>
                  </a:cubicBezTo>
                  <a:cubicBezTo>
                    <a:pt x="15168" y="14522"/>
                    <a:pt x="15172" y="14273"/>
                    <a:pt x="15207" y="14188"/>
                  </a:cubicBezTo>
                  <a:cubicBezTo>
                    <a:pt x="15207" y="14093"/>
                    <a:pt x="15157" y="14104"/>
                    <a:pt x="15102" y="14115"/>
                  </a:cubicBezTo>
                  <a:cubicBezTo>
                    <a:pt x="15199" y="14030"/>
                    <a:pt x="15118" y="14016"/>
                    <a:pt x="15104" y="13913"/>
                  </a:cubicBezTo>
                  <a:cubicBezTo>
                    <a:pt x="15092" y="13820"/>
                    <a:pt x="15241" y="13850"/>
                    <a:pt x="15282" y="13822"/>
                  </a:cubicBezTo>
                  <a:cubicBezTo>
                    <a:pt x="15359" y="13767"/>
                    <a:pt x="15439" y="13745"/>
                    <a:pt x="15523" y="13688"/>
                  </a:cubicBezTo>
                  <a:cubicBezTo>
                    <a:pt x="15526" y="13681"/>
                    <a:pt x="15528" y="13675"/>
                    <a:pt x="15529" y="13668"/>
                  </a:cubicBezTo>
                  <a:cubicBezTo>
                    <a:pt x="15564" y="13634"/>
                    <a:pt x="15623" y="13651"/>
                    <a:pt x="15631" y="13574"/>
                  </a:cubicBezTo>
                  <a:cubicBezTo>
                    <a:pt x="15690" y="13627"/>
                    <a:pt x="16074" y="13471"/>
                    <a:pt x="16095" y="13390"/>
                  </a:cubicBezTo>
                  <a:cubicBezTo>
                    <a:pt x="16114" y="13308"/>
                    <a:pt x="16263" y="13203"/>
                    <a:pt x="16314" y="13153"/>
                  </a:cubicBezTo>
                  <a:cubicBezTo>
                    <a:pt x="16369" y="13097"/>
                    <a:pt x="16451" y="12820"/>
                    <a:pt x="16493" y="12794"/>
                  </a:cubicBezTo>
                  <a:lnTo>
                    <a:pt x="16510" y="12781"/>
                  </a:lnTo>
                  <a:cubicBezTo>
                    <a:pt x="16523" y="12573"/>
                    <a:pt x="16584" y="12331"/>
                    <a:pt x="16643" y="12135"/>
                  </a:cubicBezTo>
                  <a:cubicBezTo>
                    <a:pt x="16777" y="12226"/>
                    <a:pt x="16741" y="11976"/>
                    <a:pt x="16718" y="11897"/>
                  </a:cubicBezTo>
                  <a:lnTo>
                    <a:pt x="16759" y="11906"/>
                  </a:lnTo>
                  <a:cubicBezTo>
                    <a:pt x="16726" y="11747"/>
                    <a:pt x="16728" y="11491"/>
                    <a:pt x="16531" y="11506"/>
                  </a:cubicBezTo>
                  <a:cubicBezTo>
                    <a:pt x="16589" y="11423"/>
                    <a:pt x="16734" y="11436"/>
                    <a:pt x="16572" y="11272"/>
                  </a:cubicBezTo>
                  <a:lnTo>
                    <a:pt x="16584" y="11278"/>
                  </a:lnTo>
                  <a:cubicBezTo>
                    <a:pt x="16598" y="11049"/>
                    <a:pt x="16383" y="11061"/>
                    <a:pt x="16346" y="10916"/>
                  </a:cubicBezTo>
                  <a:cubicBezTo>
                    <a:pt x="16216" y="10747"/>
                    <a:pt x="16131" y="10449"/>
                    <a:pt x="15922" y="10393"/>
                  </a:cubicBezTo>
                  <a:cubicBezTo>
                    <a:pt x="15951" y="10281"/>
                    <a:pt x="15996" y="10050"/>
                    <a:pt x="16094" y="10009"/>
                  </a:cubicBezTo>
                  <a:cubicBezTo>
                    <a:pt x="16162" y="9981"/>
                    <a:pt x="16172" y="9976"/>
                    <a:pt x="16241" y="9976"/>
                  </a:cubicBezTo>
                  <a:cubicBezTo>
                    <a:pt x="16389" y="9976"/>
                    <a:pt x="16257" y="9717"/>
                    <a:pt x="16138" y="9717"/>
                  </a:cubicBezTo>
                  <a:cubicBezTo>
                    <a:pt x="16041" y="9717"/>
                    <a:pt x="15947" y="9596"/>
                    <a:pt x="15855" y="9645"/>
                  </a:cubicBezTo>
                  <a:cubicBezTo>
                    <a:pt x="15815" y="9666"/>
                    <a:pt x="15657" y="9959"/>
                    <a:pt x="15665" y="9700"/>
                  </a:cubicBezTo>
                  <a:cubicBezTo>
                    <a:pt x="15671" y="9442"/>
                    <a:pt x="15348" y="9696"/>
                    <a:pt x="15343" y="9394"/>
                  </a:cubicBezTo>
                  <a:cubicBezTo>
                    <a:pt x="15385" y="9432"/>
                    <a:pt x="15449" y="9421"/>
                    <a:pt x="15498" y="9408"/>
                  </a:cubicBezTo>
                  <a:cubicBezTo>
                    <a:pt x="15515" y="9403"/>
                    <a:pt x="15696" y="9022"/>
                    <a:pt x="15716" y="8978"/>
                  </a:cubicBezTo>
                  <a:cubicBezTo>
                    <a:pt x="15802" y="8780"/>
                    <a:pt x="15869" y="9340"/>
                    <a:pt x="15873" y="9343"/>
                  </a:cubicBezTo>
                  <a:cubicBezTo>
                    <a:pt x="15724" y="9412"/>
                    <a:pt x="15962" y="9649"/>
                    <a:pt x="16042" y="9398"/>
                  </a:cubicBezTo>
                  <a:cubicBezTo>
                    <a:pt x="16080" y="9281"/>
                    <a:pt x="16134" y="9226"/>
                    <a:pt x="16255" y="9232"/>
                  </a:cubicBezTo>
                  <a:cubicBezTo>
                    <a:pt x="16563" y="9232"/>
                    <a:pt x="16381" y="9707"/>
                    <a:pt x="16600" y="9725"/>
                  </a:cubicBezTo>
                  <a:cubicBezTo>
                    <a:pt x="16602" y="9756"/>
                    <a:pt x="16619" y="9789"/>
                    <a:pt x="16637" y="9811"/>
                  </a:cubicBezTo>
                  <a:cubicBezTo>
                    <a:pt x="16663" y="9798"/>
                    <a:pt x="16698" y="9771"/>
                    <a:pt x="16709" y="9740"/>
                  </a:cubicBezTo>
                  <a:cubicBezTo>
                    <a:pt x="16725" y="9749"/>
                    <a:pt x="16741" y="9758"/>
                    <a:pt x="16757" y="9767"/>
                  </a:cubicBezTo>
                  <a:cubicBezTo>
                    <a:pt x="16769" y="9767"/>
                    <a:pt x="16778" y="9762"/>
                    <a:pt x="16785" y="9756"/>
                  </a:cubicBezTo>
                  <a:cubicBezTo>
                    <a:pt x="16797" y="9780"/>
                    <a:pt x="16820" y="9802"/>
                    <a:pt x="16840" y="9817"/>
                  </a:cubicBezTo>
                  <a:cubicBezTo>
                    <a:pt x="16852" y="9804"/>
                    <a:pt x="16864" y="9788"/>
                    <a:pt x="16873" y="9771"/>
                  </a:cubicBezTo>
                  <a:cubicBezTo>
                    <a:pt x="16891" y="9805"/>
                    <a:pt x="16902" y="9828"/>
                    <a:pt x="16908" y="9843"/>
                  </a:cubicBezTo>
                  <a:cubicBezTo>
                    <a:pt x="16847" y="9895"/>
                    <a:pt x="17004" y="10307"/>
                    <a:pt x="17021" y="10410"/>
                  </a:cubicBezTo>
                  <a:cubicBezTo>
                    <a:pt x="17070" y="10691"/>
                    <a:pt x="17304" y="10518"/>
                    <a:pt x="17449" y="10518"/>
                  </a:cubicBezTo>
                  <a:cubicBezTo>
                    <a:pt x="17808" y="10215"/>
                    <a:pt x="17261" y="9613"/>
                    <a:pt x="17080" y="9402"/>
                  </a:cubicBezTo>
                  <a:lnTo>
                    <a:pt x="17048" y="9438"/>
                  </a:lnTo>
                  <a:cubicBezTo>
                    <a:pt x="16837" y="9231"/>
                    <a:pt x="16887" y="9348"/>
                    <a:pt x="17005" y="9091"/>
                  </a:cubicBezTo>
                  <a:cubicBezTo>
                    <a:pt x="17099" y="8895"/>
                    <a:pt x="16986" y="8839"/>
                    <a:pt x="17044" y="8633"/>
                  </a:cubicBezTo>
                  <a:cubicBezTo>
                    <a:pt x="17065" y="8626"/>
                    <a:pt x="17115" y="8634"/>
                    <a:pt x="17137" y="8636"/>
                  </a:cubicBezTo>
                  <a:cubicBezTo>
                    <a:pt x="17110" y="8586"/>
                    <a:pt x="17077" y="8532"/>
                    <a:pt x="17040" y="8493"/>
                  </a:cubicBezTo>
                  <a:cubicBezTo>
                    <a:pt x="17041" y="8492"/>
                    <a:pt x="17041" y="8490"/>
                    <a:pt x="17042" y="8488"/>
                  </a:cubicBezTo>
                  <a:cubicBezTo>
                    <a:pt x="17064" y="8487"/>
                    <a:pt x="17086" y="8479"/>
                    <a:pt x="17106" y="8468"/>
                  </a:cubicBezTo>
                  <a:cubicBezTo>
                    <a:pt x="17136" y="8432"/>
                    <a:pt x="17150" y="8393"/>
                    <a:pt x="17159" y="8342"/>
                  </a:cubicBezTo>
                  <a:cubicBezTo>
                    <a:pt x="17315" y="8418"/>
                    <a:pt x="17705" y="8619"/>
                    <a:pt x="17671" y="8117"/>
                  </a:cubicBezTo>
                  <a:cubicBezTo>
                    <a:pt x="17658" y="7925"/>
                    <a:pt x="17808" y="7735"/>
                    <a:pt x="17792" y="7535"/>
                  </a:cubicBezTo>
                  <a:cubicBezTo>
                    <a:pt x="17781" y="7389"/>
                    <a:pt x="17861" y="7091"/>
                    <a:pt x="17823" y="6968"/>
                  </a:cubicBezTo>
                  <a:cubicBezTo>
                    <a:pt x="17754" y="6743"/>
                    <a:pt x="17595" y="6575"/>
                    <a:pt x="17533" y="6355"/>
                  </a:cubicBezTo>
                  <a:cubicBezTo>
                    <a:pt x="17482" y="6176"/>
                    <a:pt x="17477" y="6076"/>
                    <a:pt x="17371" y="5930"/>
                  </a:cubicBezTo>
                  <a:cubicBezTo>
                    <a:pt x="17206" y="5696"/>
                    <a:pt x="16964" y="5566"/>
                    <a:pt x="16701" y="5550"/>
                  </a:cubicBezTo>
                  <a:lnTo>
                    <a:pt x="16702" y="5599"/>
                  </a:lnTo>
                  <a:lnTo>
                    <a:pt x="16682" y="5620"/>
                  </a:lnTo>
                  <a:cubicBezTo>
                    <a:pt x="16715" y="5661"/>
                    <a:pt x="16696" y="5689"/>
                    <a:pt x="16705" y="5735"/>
                  </a:cubicBezTo>
                  <a:cubicBezTo>
                    <a:pt x="16705" y="5735"/>
                    <a:pt x="16701" y="5738"/>
                    <a:pt x="16686" y="5738"/>
                  </a:cubicBezTo>
                  <a:cubicBezTo>
                    <a:pt x="16699" y="5604"/>
                    <a:pt x="16597" y="5649"/>
                    <a:pt x="16543" y="5672"/>
                  </a:cubicBezTo>
                  <a:cubicBezTo>
                    <a:pt x="16464" y="5655"/>
                    <a:pt x="16474" y="5478"/>
                    <a:pt x="16362" y="5478"/>
                  </a:cubicBezTo>
                  <a:cubicBezTo>
                    <a:pt x="16292" y="5478"/>
                    <a:pt x="16248" y="5504"/>
                    <a:pt x="16175" y="5453"/>
                  </a:cubicBezTo>
                  <a:cubicBezTo>
                    <a:pt x="16188" y="5307"/>
                    <a:pt x="16331" y="5234"/>
                    <a:pt x="16320" y="5059"/>
                  </a:cubicBezTo>
                  <a:cubicBezTo>
                    <a:pt x="16316" y="4984"/>
                    <a:pt x="16399" y="4871"/>
                    <a:pt x="16438" y="4830"/>
                  </a:cubicBezTo>
                  <a:cubicBezTo>
                    <a:pt x="16438" y="4780"/>
                    <a:pt x="16419" y="4738"/>
                    <a:pt x="16403" y="4694"/>
                  </a:cubicBezTo>
                  <a:cubicBezTo>
                    <a:pt x="16485" y="4410"/>
                    <a:pt x="16622" y="4513"/>
                    <a:pt x="16822" y="4502"/>
                  </a:cubicBezTo>
                  <a:cubicBezTo>
                    <a:pt x="17017" y="4491"/>
                    <a:pt x="17229" y="4512"/>
                    <a:pt x="17432" y="4486"/>
                  </a:cubicBezTo>
                  <a:cubicBezTo>
                    <a:pt x="17432" y="4486"/>
                    <a:pt x="17380" y="4399"/>
                    <a:pt x="17380" y="4399"/>
                  </a:cubicBezTo>
                  <a:cubicBezTo>
                    <a:pt x="17472" y="4395"/>
                    <a:pt x="17591" y="4417"/>
                    <a:pt x="17675" y="4457"/>
                  </a:cubicBezTo>
                  <a:lnTo>
                    <a:pt x="17587" y="4479"/>
                  </a:lnTo>
                  <a:cubicBezTo>
                    <a:pt x="17820" y="4694"/>
                    <a:pt x="18012" y="4482"/>
                    <a:pt x="18255" y="4567"/>
                  </a:cubicBezTo>
                  <a:lnTo>
                    <a:pt x="18310" y="4498"/>
                  </a:lnTo>
                  <a:cubicBezTo>
                    <a:pt x="18234" y="4374"/>
                    <a:pt x="18125" y="4427"/>
                    <a:pt x="18045" y="4339"/>
                  </a:cubicBezTo>
                  <a:cubicBezTo>
                    <a:pt x="18017" y="4297"/>
                    <a:pt x="18066" y="4003"/>
                    <a:pt x="18073" y="3947"/>
                  </a:cubicBezTo>
                  <a:cubicBezTo>
                    <a:pt x="18187" y="3913"/>
                    <a:pt x="18309" y="3913"/>
                    <a:pt x="18421" y="3949"/>
                  </a:cubicBezTo>
                  <a:cubicBezTo>
                    <a:pt x="18458" y="3949"/>
                    <a:pt x="18515" y="4111"/>
                    <a:pt x="18527" y="4157"/>
                  </a:cubicBezTo>
                  <a:cubicBezTo>
                    <a:pt x="18550" y="4152"/>
                    <a:pt x="18576" y="4143"/>
                    <a:pt x="18595" y="4129"/>
                  </a:cubicBezTo>
                  <a:cubicBezTo>
                    <a:pt x="18617" y="4170"/>
                    <a:pt x="18639" y="4210"/>
                    <a:pt x="18664" y="4248"/>
                  </a:cubicBezTo>
                  <a:cubicBezTo>
                    <a:pt x="18693" y="4222"/>
                    <a:pt x="18724" y="4201"/>
                    <a:pt x="18757" y="4186"/>
                  </a:cubicBezTo>
                  <a:cubicBezTo>
                    <a:pt x="18758" y="4038"/>
                    <a:pt x="18825" y="3956"/>
                    <a:pt x="18932" y="4040"/>
                  </a:cubicBezTo>
                  <a:cubicBezTo>
                    <a:pt x="18932" y="4003"/>
                    <a:pt x="18933" y="3962"/>
                    <a:pt x="18927" y="3925"/>
                  </a:cubicBezTo>
                  <a:cubicBezTo>
                    <a:pt x="18949" y="3962"/>
                    <a:pt x="18974" y="4040"/>
                    <a:pt x="19016" y="4044"/>
                  </a:cubicBezTo>
                  <a:cubicBezTo>
                    <a:pt x="19020" y="4065"/>
                    <a:pt x="19027" y="4085"/>
                    <a:pt x="19036" y="4104"/>
                  </a:cubicBezTo>
                  <a:cubicBezTo>
                    <a:pt x="18991" y="4134"/>
                    <a:pt x="18948" y="4163"/>
                    <a:pt x="18913" y="4209"/>
                  </a:cubicBezTo>
                  <a:lnTo>
                    <a:pt x="18933" y="4227"/>
                  </a:lnTo>
                  <a:lnTo>
                    <a:pt x="18922" y="4242"/>
                  </a:lnTo>
                  <a:cubicBezTo>
                    <a:pt x="18933" y="4251"/>
                    <a:pt x="18941" y="4262"/>
                    <a:pt x="18947" y="4276"/>
                  </a:cubicBezTo>
                  <a:cubicBezTo>
                    <a:pt x="18922" y="4461"/>
                    <a:pt x="18945" y="4782"/>
                    <a:pt x="18746" y="4754"/>
                  </a:cubicBezTo>
                  <a:cubicBezTo>
                    <a:pt x="18747" y="4788"/>
                    <a:pt x="18744" y="4821"/>
                    <a:pt x="18739" y="4854"/>
                  </a:cubicBezTo>
                  <a:cubicBezTo>
                    <a:pt x="18836" y="5008"/>
                    <a:pt x="18864" y="5224"/>
                    <a:pt x="18983" y="5396"/>
                  </a:cubicBezTo>
                  <a:cubicBezTo>
                    <a:pt x="19126" y="5602"/>
                    <a:pt x="19308" y="5753"/>
                    <a:pt x="19457" y="5949"/>
                  </a:cubicBezTo>
                  <a:cubicBezTo>
                    <a:pt x="19532" y="6048"/>
                    <a:pt x="19836" y="6469"/>
                    <a:pt x="19960" y="6469"/>
                  </a:cubicBezTo>
                  <a:cubicBezTo>
                    <a:pt x="20212" y="6469"/>
                    <a:pt x="19956" y="6018"/>
                    <a:pt x="19950" y="5979"/>
                  </a:cubicBezTo>
                  <a:cubicBezTo>
                    <a:pt x="19977" y="5936"/>
                    <a:pt x="20168" y="5982"/>
                    <a:pt x="20211" y="5985"/>
                  </a:cubicBezTo>
                  <a:cubicBezTo>
                    <a:pt x="20174" y="5942"/>
                    <a:pt x="19926" y="5707"/>
                    <a:pt x="19968" y="5649"/>
                  </a:cubicBezTo>
                  <a:cubicBezTo>
                    <a:pt x="19982" y="5630"/>
                    <a:pt x="20101" y="5654"/>
                    <a:pt x="20126" y="5664"/>
                  </a:cubicBezTo>
                  <a:cubicBezTo>
                    <a:pt x="20192" y="5412"/>
                    <a:pt x="19863" y="5420"/>
                    <a:pt x="19903" y="5247"/>
                  </a:cubicBezTo>
                  <a:cubicBezTo>
                    <a:pt x="19934" y="5260"/>
                    <a:pt x="19968" y="5294"/>
                    <a:pt x="19997" y="5315"/>
                  </a:cubicBezTo>
                  <a:cubicBezTo>
                    <a:pt x="20147" y="5117"/>
                    <a:pt x="19645" y="4785"/>
                    <a:pt x="19523" y="4756"/>
                  </a:cubicBezTo>
                  <a:cubicBezTo>
                    <a:pt x="19467" y="4748"/>
                    <a:pt x="19432" y="4643"/>
                    <a:pt x="19443" y="4586"/>
                  </a:cubicBezTo>
                  <a:cubicBezTo>
                    <a:pt x="19470" y="4445"/>
                    <a:pt x="19324" y="4420"/>
                    <a:pt x="19334" y="4366"/>
                  </a:cubicBezTo>
                  <a:cubicBezTo>
                    <a:pt x="19351" y="4272"/>
                    <a:pt x="19470" y="4429"/>
                    <a:pt x="19504" y="4429"/>
                  </a:cubicBezTo>
                  <a:cubicBezTo>
                    <a:pt x="19583" y="4429"/>
                    <a:pt x="19522" y="4292"/>
                    <a:pt x="19560" y="4279"/>
                  </a:cubicBezTo>
                  <a:cubicBezTo>
                    <a:pt x="19779" y="4468"/>
                    <a:pt x="19644" y="4227"/>
                    <a:pt x="19830" y="4227"/>
                  </a:cubicBezTo>
                  <a:cubicBezTo>
                    <a:pt x="19974" y="4180"/>
                    <a:pt x="20153" y="4358"/>
                    <a:pt x="20275" y="4424"/>
                  </a:cubicBezTo>
                  <a:cubicBezTo>
                    <a:pt x="20286" y="4362"/>
                    <a:pt x="20280" y="4286"/>
                    <a:pt x="20244" y="4238"/>
                  </a:cubicBezTo>
                  <a:cubicBezTo>
                    <a:pt x="20487" y="4009"/>
                    <a:pt x="20524" y="3674"/>
                    <a:pt x="20914" y="3862"/>
                  </a:cubicBezTo>
                  <a:cubicBezTo>
                    <a:pt x="20928" y="3840"/>
                    <a:pt x="20946" y="3835"/>
                    <a:pt x="20968" y="3843"/>
                  </a:cubicBezTo>
                  <a:cubicBezTo>
                    <a:pt x="20980" y="3602"/>
                    <a:pt x="20494" y="3359"/>
                    <a:pt x="20326" y="3322"/>
                  </a:cubicBezTo>
                  <a:cubicBezTo>
                    <a:pt x="20400" y="3299"/>
                    <a:pt x="20509" y="3221"/>
                    <a:pt x="20442" y="3106"/>
                  </a:cubicBezTo>
                  <a:cubicBezTo>
                    <a:pt x="20615" y="3209"/>
                    <a:pt x="20796" y="3130"/>
                    <a:pt x="20975" y="3259"/>
                  </a:cubicBezTo>
                  <a:cubicBezTo>
                    <a:pt x="21042" y="3307"/>
                    <a:pt x="21600" y="3507"/>
                    <a:pt x="21591" y="3334"/>
                  </a:cubicBezTo>
                  <a:cubicBezTo>
                    <a:pt x="21518" y="3261"/>
                    <a:pt x="21537" y="3195"/>
                    <a:pt x="21482" y="3136"/>
                  </a:cubicBezTo>
                  <a:close/>
                  <a:moveTo>
                    <a:pt x="16994" y="18909"/>
                  </a:moveTo>
                  <a:cubicBezTo>
                    <a:pt x="16992" y="18916"/>
                    <a:pt x="16986" y="18936"/>
                    <a:pt x="16994" y="18908"/>
                  </a:cubicBezTo>
                  <a:cubicBezTo>
                    <a:pt x="16995" y="18905"/>
                    <a:pt x="16995" y="18906"/>
                    <a:pt x="16994" y="18908"/>
                  </a:cubicBezTo>
                  <a:cubicBezTo>
                    <a:pt x="17025" y="18802"/>
                    <a:pt x="16849" y="18703"/>
                    <a:pt x="16797" y="18645"/>
                  </a:cubicBezTo>
                  <a:cubicBezTo>
                    <a:pt x="16910" y="18509"/>
                    <a:pt x="16724" y="18432"/>
                    <a:pt x="16738" y="18304"/>
                  </a:cubicBezTo>
                  <a:lnTo>
                    <a:pt x="16754" y="18340"/>
                  </a:lnTo>
                  <a:lnTo>
                    <a:pt x="16768" y="18257"/>
                  </a:lnTo>
                  <a:lnTo>
                    <a:pt x="16776" y="18259"/>
                  </a:lnTo>
                  <a:cubicBezTo>
                    <a:pt x="16763" y="18110"/>
                    <a:pt x="16888" y="18117"/>
                    <a:pt x="16947" y="18016"/>
                  </a:cubicBezTo>
                  <a:cubicBezTo>
                    <a:pt x="16932" y="18006"/>
                    <a:pt x="16894" y="17954"/>
                    <a:pt x="16878" y="17954"/>
                  </a:cubicBezTo>
                  <a:cubicBezTo>
                    <a:pt x="17187" y="17954"/>
                    <a:pt x="16910" y="17614"/>
                    <a:pt x="16748" y="17594"/>
                  </a:cubicBezTo>
                  <a:cubicBezTo>
                    <a:pt x="16760" y="17529"/>
                    <a:pt x="16681" y="17426"/>
                    <a:pt x="16659" y="17362"/>
                  </a:cubicBezTo>
                  <a:cubicBezTo>
                    <a:pt x="16473" y="17255"/>
                    <a:pt x="16458" y="17581"/>
                    <a:pt x="16392" y="17697"/>
                  </a:cubicBezTo>
                  <a:lnTo>
                    <a:pt x="16408" y="17712"/>
                  </a:lnTo>
                  <a:cubicBezTo>
                    <a:pt x="16350" y="17704"/>
                    <a:pt x="16222" y="17768"/>
                    <a:pt x="16295" y="17866"/>
                  </a:cubicBezTo>
                  <a:cubicBezTo>
                    <a:pt x="16216" y="17940"/>
                    <a:pt x="16061" y="17932"/>
                    <a:pt x="16023" y="18049"/>
                  </a:cubicBezTo>
                  <a:cubicBezTo>
                    <a:pt x="15957" y="18251"/>
                    <a:pt x="15876" y="18304"/>
                    <a:pt x="15732" y="18363"/>
                  </a:cubicBezTo>
                  <a:cubicBezTo>
                    <a:pt x="15609" y="18415"/>
                    <a:pt x="15571" y="18696"/>
                    <a:pt x="15535" y="18708"/>
                  </a:cubicBezTo>
                  <a:cubicBezTo>
                    <a:pt x="15508" y="18708"/>
                    <a:pt x="15366" y="18659"/>
                    <a:pt x="15367" y="18626"/>
                  </a:cubicBezTo>
                  <a:lnTo>
                    <a:pt x="15369" y="18534"/>
                  </a:lnTo>
                  <a:lnTo>
                    <a:pt x="15311" y="18575"/>
                  </a:lnTo>
                  <a:lnTo>
                    <a:pt x="15306" y="18562"/>
                  </a:lnTo>
                  <a:cubicBezTo>
                    <a:pt x="15117" y="18677"/>
                    <a:pt x="15108" y="18934"/>
                    <a:pt x="15200" y="19136"/>
                  </a:cubicBezTo>
                  <a:cubicBezTo>
                    <a:pt x="15161" y="19181"/>
                    <a:pt x="15164" y="19258"/>
                    <a:pt x="15203" y="19303"/>
                  </a:cubicBezTo>
                  <a:cubicBezTo>
                    <a:pt x="15195" y="19335"/>
                    <a:pt x="15210" y="19374"/>
                    <a:pt x="15235" y="19385"/>
                  </a:cubicBezTo>
                  <a:cubicBezTo>
                    <a:pt x="15225" y="19424"/>
                    <a:pt x="15232" y="19455"/>
                    <a:pt x="15254" y="19479"/>
                  </a:cubicBezTo>
                  <a:cubicBezTo>
                    <a:pt x="15285" y="19481"/>
                    <a:pt x="15311" y="19464"/>
                    <a:pt x="15340" y="19452"/>
                  </a:cubicBezTo>
                  <a:cubicBezTo>
                    <a:pt x="15350" y="19468"/>
                    <a:pt x="15353" y="19488"/>
                    <a:pt x="15347" y="19511"/>
                  </a:cubicBezTo>
                  <a:cubicBezTo>
                    <a:pt x="15325" y="19540"/>
                    <a:pt x="15350" y="19890"/>
                    <a:pt x="15399" y="19920"/>
                  </a:cubicBezTo>
                  <a:cubicBezTo>
                    <a:pt x="15473" y="19966"/>
                    <a:pt x="15568" y="19928"/>
                    <a:pt x="15643" y="19918"/>
                  </a:cubicBezTo>
                  <a:cubicBezTo>
                    <a:pt x="15630" y="20115"/>
                    <a:pt x="15842" y="20079"/>
                    <a:pt x="15913" y="19951"/>
                  </a:cubicBezTo>
                  <a:cubicBezTo>
                    <a:pt x="15943" y="20003"/>
                    <a:pt x="16038" y="20088"/>
                    <a:pt x="16085" y="20029"/>
                  </a:cubicBezTo>
                  <a:cubicBezTo>
                    <a:pt x="16181" y="20173"/>
                    <a:pt x="16201" y="20238"/>
                    <a:pt x="16389" y="20115"/>
                  </a:cubicBezTo>
                  <a:cubicBezTo>
                    <a:pt x="16410" y="20270"/>
                    <a:pt x="16541" y="20049"/>
                    <a:pt x="16499" y="19901"/>
                  </a:cubicBezTo>
                  <a:cubicBezTo>
                    <a:pt x="16526" y="19881"/>
                    <a:pt x="16539" y="19851"/>
                    <a:pt x="16538" y="19809"/>
                  </a:cubicBezTo>
                  <a:lnTo>
                    <a:pt x="16562" y="19798"/>
                  </a:lnTo>
                  <a:cubicBezTo>
                    <a:pt x="16568" y="19733"/>
                    <a:pt x="16573" y="19601"/>
                    <a:pt x="16539" y="19554"/>
                  </a:cubicBezTo>
                  <a:cubicBezTo>
                    <a:pt x="16562" y="19523"/>
                    <a:pt x="16574" y="19505"/>
                    <a:pt x="16597" y="19520"/>
                  </a:cubicBezTo>
                  <a:cubicBezTo>
                    <a:pt x="16644" y="19442"/>
                    <a:pt x="16806" y="19309"/>
                    <a:pt x="16741" y="19205"/>
                  </a:cubicBezTo>
                  <a:cubicBezTo>
                    <a:pt x="16704" y="19144"/>
                    <a:pt x="16767" y="18984"/>
                    <a:pt x="16806" y="18955"/>
                  </a:cubicBezTo>
                  <a:cubicBezTo>
                    <a:pt x="16858" y="18955"/>
                    <a:pt x="16966" y="19000"/>
                    <a:pt x="16994" y="18909"/>
                  </a:cubicBezTo>
                  <a:close/>
                  <a:moveTo>
                    <a:pt x="17082" y="15769"/>
                  </a:moveTo>
                  <a:cubicBezTo>
                    <a:pt x="17065" y="15769"/>
                    <a:pt x="17051" y="15769"/>
                    <a:pt x="17082" y="15769"/>
                  </a:cubicBezTo>
                  <a:cubicBezTo>
                    <a:pt x="17137" y="15769"/>
                    <a:pt x="17106" y="15769"/>
                    <a:pt x="17083" y="15769"/>
                  </a:cubicBezTo>
                  <a:cubicBezTo>
                    <a:pt x="17275" y="15768"/>
                    <a:pt x="17243" y="16089"/>
                    <a:pt x="17193" y="16059"/>
                  </a:cubicBezTo>
                  <a:cubicBezTo>
                    <a:pt x="17151" y="16034"/>
                    <a:pt x="17029" y="15770"/>
                    <a:pt x="17082" y="1576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07" name="Freeform 39">
              <a:extLst>
                <a:ext uri="{FF2B5EF4-FFF2-40B4-BE49-F238E27FC236}">
                  <a16:creationId xmlns:a16="http://schemas.microsoft.com/office/drawing/2014/main" id="{2096E6CF-923C-BA4C-8707-53699E7F7264}"/>
                </a:ext>
              </a:extLst>
            </p:cNvPr>
            <p:cNvSpPr/>
            <p:nvPr/>
          </p:nvSpPr>
          <p:spPr>
            <a:xfrm>
              <a:off x="4924214" y="4238294"/>
              <a:ext cx="961618" cy="845646"/>
            </a:xfrm>
            <a:custGeom>
              <a:avLst/>
              <a:gdLst>
                <a:gd name="connsiteX0" fmla="*/ 1254647 w 2563648"/>
                <a:gd name="connsiteY0" fmla="*/ 1973181 h 2254468"/>
                <a:gd name="connsiteX1" fmla="*/ 1100918 w 2563648"/>
                <a:gd name="connsiteY1" fmla="*/ 2110498 h 2254468"/>
                <a:gd name="connsiteX2" fmla="*/ 1097167 w 2563648"/>
                <a:gd name="connsiteY2" fmla="*/ 2008130 h 2254468"/>
                <a:gd name="connsiteX3" fmla="*/ 1215722 w 2563648"/>
                <a:gd name="connsiteY3" fmla="*/ 1984400 h 2254468"/>
                <a:gd name="connsiteX4" fmla="*/ 1215722 w 2563648"/>
                <a:gd name="connsiteY4" fmla="*/ 1984400 h 2254468"/>
                <a:gd name="connsiteX5" fmla="*/ 1254647 w 2563648"/>
                <a:gd name="connsiteY5" fmla="*/ 1973181 h 2254468"/>
                <a:gd name="connsiteX6" fmla="*/ 2407625 w 2563648"/>
                <a:gd name="connsiteY6" fmla="*/ 1581175 h 2254468"/>
                <a:gd name="connsiteX7" fmla="*/ 2413892 w 2563648"/>
                <a:gd name="connsiteY7" fmla="*/ 1589369 h 2254468"/>
                <a:gd name="connsiteX8" fmla="*/ 2422377 w 2563648"/>
                <a:gd name="connsiteY8" fmla="*/ 1609918 h 2254468"/>
                <a:gd name="connsiteX9" fmla="*/ 2451009 w 2563648"/>
                <a:gd name="connsiteY9" fmla="*/ 1640795 h 2254468"/>
                <a:gd name="connsiteX10" fmla="*/ 2433953 w 2563648"/>
                <a:gd name="connsiteY10" fmla="*/ 1690339 h 2254468"/>
                <a:gd name="connsiteX11" fmla="*/ 2432923 w 2563648"/>
                <a:gd name="connsiteY11" fmla="*/ 1712679 h 2254468"/>
                <a:gd name="connsiteX12" fmla="*/ 2450709 w 2563648"/>
                <a:gd name="connsiteY12" fmla="*/ 1715193 h 2254468"/>
                <a:gd name="connsiteX13" fmla="*/ 2450709 w 2563648"/>
                <a:gd name="connsiteY13" fmla="*/ 1715193 h 2254468"/>
                <a:gd name="connsiteX14" fmla="*/ 2459852 w 2563648"/>
                <a:gd name="connsiteY14" fmla="*/ 1693415 h 2254468"/>
                <a:gd name="connsiteX15" fmla="*/ 2466992 w 2563648"/>
                <a:gd name="connsiteY15" fmla="*/ 1714868 h 2254468"/>
                <a:gd name="connsiteX16" fmla="*/ 2457134 w 2563648"/>
                <a:gd name="connsiteY16" fmla="*/ 1745003 h 2254468"/>
                <a:gd name="connsiteX17" fmla="*/ 2472945 w 2563648"/>
                <a:gd name="connsiteY17" fmla="*/ 1767867 h 2254468"/>
                <a:gd name="connsiteX18" fmla="*/ 2521480 w 2563648"/>
                <a:gd name="connsiteY18" fmla="*/ 1764792 h 2254468"/>
                <a:gd name="connsiteX19" fmla="*/ 2563648 w 2563648"/>
                <a:gd name="connsiteY19" fmla="*/ 1761048 h 2254468"/>
                <a:gd name="connsiteX20" fmla="*/ 2538450 w 2563648"/>
                <a:gd name="connsiteY20" fmla="*/ 1788940 h 2254468"/>
                <a:gd name="connsiteX21" fmla="*/ 2509289 w 2563648"/>
                <a:gd name="connsiteY21" fmla="*/ 1816453 h 2254468"/>
                <a:gd name="connsiteX22" fmla="*/ 2440764 w 2563648"/>
                <a:gd name="connsiteY22" fmla="*/ 1846968 h 2254468"/>
                <a:gd name="connsiteX23" fmla="*/ 2429804 w 2563648"/>
                <a:gd name="connsiteY23" fmla="*/ 1855832 h 2254468"/>
                <a:gd name="connsiteX24" fmla="*/ 2427271 w 2563648"/>
                <a:gd name="connsiteY24" fmla="*/ 1870357 h 2254468"/>
                <a:gd name="connsiteX25" fmla="*/ 2401043 w 2563648"/>
                <a:gd name="connsiteY25" fmla="*/ 1890471 h 2254468"/>
                <a:gd name="connsiteX26" fmla="*/ 2374257 w 2563648"/>
                <a:gd name="connsiteY26" fmla="*/ 1914710 h 2254468"/>
                <a:gd name="connsiteX27" fmla="*/ 2338328 w 2563648"/>
                <a:gd name="connsiteY27" fmla="*/ 1935765 h 2254468"/>
                <a:gd name="connsiteX28" fmla="*/ 2284012 w 2563648"/>
                <a:gd name="connsiteY28" fmla="*/ 1967637 h 2254468"/>
                <a:gd name="connsiteX29" fmla="*/ 2257154 w 2563648"/>
                <a:gd name="connsiteY29" fmla="*/ 1957580 h 2254468"/>
                <a:gd name="connsiteX30" fmla="*/ 2260238 w 2563648"/>
                <a:gd name="connsiteY30" fmla="*/ 1951438 h 2254468"/>
                <a:gd name="connsiteX31" fmla="*/ 2244492 w 2563648"/>
                <a:gd name="connsiteY31" fmla="*/ 1965247 h 2254468"/>
                <a:gd name="connsiteX32" fmla="*/ 2234610 w 2563648"/>
                <a:gd name="connsiteY32" fmla="*/ 1983211 h 2254468"/>
                <a:gd name="connsiteX33" fmla="*/ 2227094 w 2563648"/>
                <a:gd name="connsiteY33" fmla="*/ 1992705 h 2254468"/>
                <a:gd name="connsiteX34" fmla="*/ 2184531 w 2563648"/>
                <a:gd name="connsiteY34" fmla="*/ 2022455 h 2254468"/>
                <a:gd name="connsiteX35" fmla="*/ 2098341 w 2563648"/>
                <a:gd name="connsiteY35" fmla="*/ 2082682 h 2254468"/>
                <a:gd name="connsiteX36" fmla="*/ 2106464 w 2563648"/>
                <a:gd name="connsiteY36" fmla="*/ 2092424 h 2254468"/>
                <a:gd name="connsiteX37" fmla="*/ 2097404 w 2563648"/>
                <a:gd name="connsiteY37" fmla="*/ 2101485 h 2254468"/>
                <a:gd name="connsiteX38" fmla="*/ 2076907 w 2563648"/>
                <a:gd name="connsiteY38" fmla="*/ 2104840 h 2254468"/>
                <a:gd name="connsiteX39" fmla="*/ 2047097 w 2563648"/>
                <a:gd name="connsiteY39" fmla="*/ 2112417 h 2254468"/>
                <a:gd name="connsiteX40" fmla="*/ 1998359 w 2563648"/>
                <a:gd name="connsiteY40" fmla="*/ 2131235 h 2254468"/>
                <a:gd name="connsiteX41" fmla="*/ 1955846 w 2563648"/>
                <a:gd name="connsiteY41" fmla="*/ 2172768 h 2254468"/>
                <a:gd name="connsiteX42" fmla="*/ 1844351 w 2563648"/>
                <a:gd name="connsiteY42" fmla="*/ 2244561 h 2254468"/>
                <a:gd name="connsiteX43" fmla="*/ 1786351 w 2563648"/>
                <a:gd name="connsiteY43" fmla="*/ 2251535 h 2254468"/>
                <a:gd name="connsiteX44" fmla="*/ 1763475 w 2563648"/>
                <a:gd name="connsiteY44" fmla="*/ 2239350 h 2254468"/>
                <a:gd name="connsiteX45" fmla="*/ 1763475 w 2563648"/>
                <a:gd name="connsiteY45" fmla="*/ 2228480 h 2254468"/>
                <a:gd name="connsiteX46" fmla="*/ 1713699 w 2563648"/>
                <a:gd name="connsiteY46" fmla="*/ 2230305 h 2254468"/>
                <a:gd name="connsiteX47" fmla="*/ 1725921 w 2563648"/>
                <a:gd name="connsiteY47" fmla="*/ 2214966 h 2254468"/>
                <a:gd name="connsiteX48" fmla="*/ 1751227 w 2563648"/>
                <a:gd name="connsiteY48" fmla="*/ 2194926 h 2254468"/>
                <a:gd name="connsiteX49" fmla="*/ 1786907 w 2563648"/>
                <a:gd name="connsiteY49" fmla="*/ 2172397 h 2254468"/>
                <a:gd name="connsiteX50" fmla="*/ 1830787 w 2563648"/>
                <a:gd name="connsiteY50" fmla="*/ 2146002 h 2254468"/>
                <a:gd name="connsiteX51" fmla="*/ 1865759 w 2563648"/>
                <a:gd name="connsiteY51" fmla="*/ 2124370 h 2254468"/>
                <a:gd name="connsiteX52" fmla="*/ 1905893 w 2563648"/>
                <a:gd name="connsiteY52" fmla="*/ 2109355 h 2254468"/>
                <a:gd name="connsiteX53" fmla="*/ 1999169 w 2563648"/>
                <a:gd name="connsiteY53" fmla="*/ 2069292 h 2254468"/>
                <a:gd name="connsiteX54" fmla="*/ 2031509 w 2563648"/>
                <a:gd name="connsiteY54" fmla="*/ 2052855 h 2254468"/>
                <a:gd name="connsiteX55" fmla="*/ 2058864 w 2563648"/>
                <a:gd name="connsiteY55" fmla="*/ 2040469 h 2254468"/>
                <a:gd name="connsiteX56" fmla="*/ 2072150 w 2563648"/>
                <a:gd name="connsiteY56" fmla="*/ 2029753 h 2254468"/>
                <a:gd name="connsiteX57" fmla="*/ 2095304 w 2563648"/>
                <a:gd name="connsiteY57" fmla="*/ 2003328 h 2254468"/>
                <a:gd name="connsiteX58" fmla="*/ 2126885 w 2563648"/>
                <a:gd name="connsiteY58" fmla="*/ 1986922 h 2254468"/>
                <a:gd name="connsiteX59" fmla="*/ 2154088 w 2563648"/>
                <a:gd name="connsiteY59" fmla="*/ 1967980 h 2254468"/>
                <a:gd name="connsiteX60" fmla="*/ 2172587 w 2563648"/>
                <a:gd name="connsiteY60" fmla="*/ 1943425 h 2254468"/>
                <a:gd name="connsiteX61" fmla="*/ 2213252 w 2563648"/>
                <a:gd name="connsiteY61" fmla="*/ 1923308 h 2254468"/>
                <a:gd name="connsiteX62" fmla="*/ 2203257 w 2563648"/>
                <a:gd name="connsiteY62" fmla="*/ 1964995 h 2254468"/>
                <a:gd name="connsiteX63" fmla="*/ 2235445 w 2563648"/>
                <a:gd name="connsiteY63" fmla="*/ 1951033 h 2254468"/>
                <a:gd name="connsiteX64" fmla="*/ 2248582 w 2563648"/>
                <a:gd name="connsiteY64" fmla="*/ 1945743 h 2254468"/>
                <a:gd name="connsiteX65" fmla="*/ 2260269 w 2563648"/>
                <a:gd name="connsiteY65" fmla="*/ 1951376 h 2254468"/>
                <a:gd name="connsiteX66" fmla="*/ 2261068 w 2563648"/>
                <a:gd name="connsiteY66" fmla="*/ 1949785 h 2254468"/>
                <a:gd name="connsiteX67" fmla="*/ 2294257 w 2563648"/>
                <a:gd name="connsiteY67" fmla="*/ 1927680 h 2254468"/>
                <a:gd name="connsiteX68" fmla="*/ 2324806 w 2563648"/>
                <a:gd name="connsiteY68" fmla="*/ 1893076 h 2254468"/>
                <a:gd name="connsiteX69" fmla="*/ 2292368 w 2563648"/>
                <a:gd name="connsiteY69" fmla="*/ 1847186 h 2254468"/>
                <a:gd name="connsiteX70" fmla="*/ 2332862 w 2563648"/>
                <a:gd name="connsiteY70" fmla="*/ 1827198 h 2254468"/>
                <a:gd name="connsiteX71" fmla="*/ 2373012 w 2563648"/>
                <a:gd name="connsiteY71" fmla="*/ 1790297 h 2254468"/>
                <a:gd name="connsiteX72" fmla="*/ 2401902 w 2563648"/>
                <a:gd name="connsiteY72" fmla="*/ 1669031 h 2254468"/>
                <a:gd name="connsiteX73" fmla="*/ 2402360 w 2563648"/>
                <a:gd name="connsiteY73" fmla="*/ 1615815 h 2254468"/>
                <a:gd name="connsiteX74" fmla="*/ 2402288 w 2563648"/>
                <a:gd name="connsiteY74" fmla="*/ 1585299 h 2254468"/>
                <a:gd name="connsiteX75" fmla="*/ 2407625 w 2563648"/>
                <a:gd name="connsiteY75" fmla="*/ 1581175 h 2254468"/>
                <a:gd name="connsiteX76" fmla="*/ 34707 w 2563648"/>
                <a:gd name="connsiteY76" fmla="*/ 1200693 h 2254468"/>
                <a:gd name="connsiteX77" fmla="*/ 34750 w 2563648"/>
                <a:gd name="connsiteY77" fmla="*/ 1200774 h 2254468"/>
                <a:gd name="connsiteX78" fmla="*/ 34787 w 2563648"/>
                <a:gd name="connsiteY78" fmla="*/ 1200930 h 2254468"/>
                <a:gd name="connsiteX79" fmla="*/ 31385 w 2563648"/>
                <a:gd name="connsiteY79" fmla="*/ 1194453 h 2254468"/>
                <a:gd name="connsiteX80" fmla="*/ 33938 w 2563648"/>
                <a:gd name="connsiteY80" fmla="*/ 1198421 h 2254468"/>
                <a:gd name="connsiteX81" fmla="*/ 34707 w 2563648"/>
                <a:gd name="connsiteY81" fmla="*/ 1200693 h 2254468"/>
                <a:gd name="connsiteX82" fmla="*/ 1790091 w 2563648"/>
                <a:gd name="connsiteY82" fmla="*/ 1149658 h 2254468"/>
                <a:gd name="connsiteX83" fmla="*/ 1791805 w 2563648"/>
                <a:gd name="connsiteY83" fmla="*/ 1153148 h 2254468"/>
                <a:gd name="connsiteX84" fmla="*/ 1790091 w 2563648"/>
                <a:gd name="connsiteY84" fmla="*/ 1149658 h 2254468"/>
                <a:gd name="connsiteX85" fmla="*/ 105467 w 2563648"/>
                <a:gd name="connsiteY85" fmla="*/ 1010569 h 2254468"/>
                <a:gd name="connsiteX86" fmla="*/ 112048 w 2563648"/>
                <a:gd name="connsiteY86" fmla="*/ 1010569 h 2254468"/>
                <a:gd name="connsiteX87" fmla="*/ 105917 w 2563648"/>
                <a:gd name="connsiteY87" fmla="*/ 1014918 h 2254468"/>
                <a:gd name="connsiteX88" fmla="*/ 105623 w 2563648"/>
                <a:gd name="connsiteY88" fmla="*/ 1013386 h 2254468"/>
                <a:gd name="connsiteX89" fmla="*/ 105140 w 2563648"/>
                <a:gd name="connsiteY89" fmla="*/ 1004675 h 2254468"/>
                <a:gd name="connsiteX90" fmla="*/ 105467 w 2563648"/>
                <a:gd name="connsiteY90" fmla="*/ 1010569 h 2254468"/>
                <a:gd name="connsiteX91" fmla="*/ 104920 w 2563648"/>
                <a:gd name="connsiteY91" fmla="*/ 1010569 h 2254468"/>
                <a:gd name="connsiteX92" fmla="*/ 105140 w 2563648"/>
                <a:gd name="connsiteY92" fmla="*/ 1004675 h 2254468"/>
                <a:gd name="connsiteX93" fmla="*/ 1478044 w 2563648"/>
                <a:gd name="connsiteY93" fmla="*/ 444587 h 2254468"/>
                <a:gd name="connsiteX94" fmla="*/ 1493634 w 2563648"/>
                <a:gd name="connsiteY94" fmla="*/ 498235 h 2254468"/>
                <a:gd name="connsiteX95" fmla="*/ 1508547 w 2563648"/>
                <a:gd name="connsiteY95" fmla="*/ 603680 h 2254468"/>
                <a:gd name="connsiteX96" fmla="*/ 1548035 w 2563648"/>
                <a:gd name="connsiteY96" fmla="*/ 613311 h 2254468"/>
                <a:gd name="connsiteX97" fmla="*/ 1593056 w 2563648"/>
                <a:gd name="connsiteY97" fmla="*/ 865805 h 2254468"/>
                <a:gd name="connsiteX98" fmla="*/ 1680097 w 2563648"/>
                <a:gd name="connsiteY98" fmla="*/ 934910 h 2254468"/>
                <a:gd name="connsiteX99" fmla="*/ 1709173 w 2563648"/>
                <a:gd name="connsiteY99" fmla="*/ 1034696 h 2254468"/>
                <a:gd name="connsiteX100" fmla="*/ 1713300 w 2563648"/>
                <a:gd name="connsiteY100" fmla="*/ 1017122 h 2254468"/>
                <a:gd name="connsiteX101" fmla="*/ 1742376 w 2563648"/>
                <a:gd name="connsiteY101" fmla="*/ 1090398 h 2254468"/>
                <a:gd name="connsiteX102" fmla="*/ 1791805 w 2563648"/>
                <a:gd name="connsiteY102" fmla="*/ 1153148 h 2254468"/>
                <a:gd name="connsiteX103" fmla="*/ 1788241 w 2563648"/>
                <a:gd name="connsiteY103" fmla="*/ 1275771 h 2254468"/>
                <a:gd name="connsiteX104" fmla="*/ 1790023 w 2563648"/>
                <a:gd name="connsiteY104" fmla="*/ 1346664 h 2254468"/>
                <a:gd name="connsiteX105" fmla="*/ 1717145 w 2563648"/>
                <a:gd name="connsiteY105" fmla="*/ 1464024 h 2254468"/>
                <a:gd name="connsiteX106" fmla="*/ 1635920 w 2563648"/>
                <a:gd name="connsiteY106" fmla="*/ 1564207 h 2254468"/>
                <a:gd name="connsiteX107" fmla="*/ 1427416 w 2563648"/>
                <a:gd name="connsiteY107" fmla="*/ 1798530 h 2254468"/>
                <a:gd name="connsiteX108" fmla="*/ 1310736 w 2563648"/>
                <a:gd name="connsiteY108" fmla="*/ 1840232 h 2254468"/>
                <a:gd name="connsiteX109" fmla="*/ 1225008 w 2563648"/>
                <a:gd name="connsiteY109" fmla="*/ 1888884 h 2254468"/>
                <a:gd name="connsiteX110" fmla="*/ 1201091 w 2563648"/>
                <a:gd name="connsiteY110" fmla="*/ 1835863 h 2254468"/>
                <a:gd name="connsiteX111" fmla="*/ 1114612 w 2563648"/>
                <a:gd name="connsiteY111" fmla="*/ 1874487 h 2254468"/>
                <a:gd name="connsiteX112" fmla="*/ 1012471 w 2563648"/>
                <a:gd name="connsiteY112" fmla="*/ 1832587 h 2254468"/>
                <a:gd name="connsiteX113" fmla="*/ 1016316 w 2563648"/>
                <a:gd name="connsiteY113" fmla="*/ 1729425 h 2254468"/>
                <a:gd name="connsiteX114" fmla="*/ 971295 w 2563648"/>
                <a:gd name="connsiteY114" fmla="*/ 1709468 h 2254468"/>
                <a:gd name="connsiteX115" fmla="*/ 994650 w 2563648"/>
                <a:gd name="connsiteY115" fmla="*/ 1640660 h 2254468"/>
                <a:gd name="connsiteX116" fmla="*/ 918583 w 2563648"/>
                <a:gd name="connsiteY116" fmla="*/ 1693283 h 2254468"/>
                <a:gd name="connsiteX117" fmla="*/ 980206 w 2563648"/>
                <a:gd name="connsiteY117" fmla="*/ 1626362 h 2254468"/>
                <a:gd name="connsiteX118" fmla="*/ 1012189 w 2563648"/>
                <a:gd name="connsiteY118" fmla="*/ 1563115 h 2254468"/>
                <a:gd name="connsiteX119" fmla="*/ 871780 w 2563648"/>
                <a:gd name="connsiteY119" fmla="*/ 1677496 h 2254468"/>
                <a:gd name="connsiteX120" fmla="*/ 864370 w 2563648"/>
                <a:gd name="connsiteY120" fmla="*/ 1587540 h 2254468"/>
                <a:gd name="connsiteX121" fmla="*/ 848050 w 2563648"/>
                <a:gd name="connsiteY121" fmla="*/ 1539583 h 2254468"/>
                <a:gd name="connsiteX122" fmla="*/ 672936 w 2563648"/>
                <a:gd name="connsiteY122" fmla="*/ 1504435 h 2254468"/>
                <a:gd name="connsiteX123" fmla="*/ 436951 w 2563648"/>
                <a:gd name="connsiteY123" fmla="*/ 1567980 h 2254468"/>
                <a:gd name="connsiteX124" fmla="*/ 351598 w 2563648"/>
                <a:gd name="connsiteY124" fmla="*/ 1622192 h 2254468"/>
                <a:gd name="connsiteX125" fmla="*/ 242234 w 2563648"/>
                <a:gd name="connsiteY125" fmla="*/ 1619511 h 2254468"/>
                <a:gd name="connsiteX126" fmla="*/ 71998 w 2563648"/>
                <a:gd name="connsiteY126" fmla="*/ 1682858 h 2254468"/>
                <a:gd name="connsiteX127" fmla="*/ 715 w 2563648"/>
                <a:gd name="connsiteY127" fmla="*/ 1616136 h 2254468"/>
                <a:gd name="connsiteX128" fmla="*/ 43016 w 2563648"/>
                <a:gd name="connsiteY128" fmla="*/ 1583767 h 2254468"/>
                <a:gd name="connsiteX129" fmla="*/ 60086 w 2563648"/>
                <a:gd name="connsiteY129" fmla="*/ 1453598 h 2254468"/>
                <a:gd name="connsiteX130" fmla="*/ 60086 w 2563648"/>
                <a:gd name="connsiteY130" fmla="*/ 1346962 h 2254468"/>
                <a:gd name="connsiteX131" fmla="*/ 38429 w 2563648"/>
                <a:gd name="connsiteY131" fmla="*/ 1216258 h 2254468"/>
                <a:gd name="connsiteX132" fmla="*/ 34787 w 2563648"/>
                <a:gd name="connsiteY132" fmla="*/ 1200930 h 2254468"/>
                <a:gd name="connsiteX133" fmla="*/ 36685 w 2563648"/>
                <a:gd name="connsiteY133" fmla="*/ 1206541 h 2254468"/>
                <a:gd name="connsiteX134" fmla="*/ 43672 w 2563648"/>
                <a:gd name="connsiteY134" fmla="*/ 1220566 h 2254468"/>
                <a:gd name="connsiteX135" fmla="*/ 48174 w 2563648"/>
                <a:gd name="connsiteY135" fmla="*/ 1198027 h 2254468"/>
                <a:gd name="connsiteX136" fmla="*/ 76969 w 2563648"/>
                <a:gd name="connsiteY136" fmla="*/ 1231091 h 2254468"/>
                <a:gd name="connsiteX137" fmla="*/ 80346 w 2563648"/>
                <a:gd name="connsiteY137" fmla="*/ 1093376 h 2254468"/>
                <a:gd name="connsiteX138" fmla="*/ 96899 w 2563648"/>
                <a:gd name="connsiteY138" fmla="*/ 1021316 h 2254468"/>
                <a:gd name="connsiteX139" fmla="*/ 105917 w 2563648"/>
                <a:gd name="connsiteY139" fmla="*/ 1014918 h 2254468"/>
                <a:gd name="connsiteX140" fmla="*/ 108006 w 2563648"/>
                <a:gd name="connsiteY140" fmla="*/ 1025802 h 2254468"/>
                <a:gd name="connsiteX141" fmla="*/ 113924 w 2563648"/>
                <a:gd name="connsiteY141" fmla="*/ 1031022 h 2254468"/>
                <a:gd name="connsiteX142" fmla="*/ 220474 w 2563648"/>
                <a:gd name="connsiteY142" fmla="*/ 949506 h 2254468"/>
                <a:gd name="connsiteX143" fmla="*/ 301324 w 2563648"/>
                <a:gd name="connsiteY143" fmla="*/ 931733 h 2254468"/>
                <a:gd name="connsiteX144" fmla="*/ 358351 w 2563648"/>
                <a:gd name="connsiteY144" fmla="*/ 906811 h 2254468"/>
                <a:gd name="connsiteX145" fmla="*/ 483472 w 2563648"/>
                <a:gd name="connsiteY145" fmla="*/ 835918 h 2254468"/>
                <a:gd name="connsiteX146" fmla="*/ 554756 w 2563648"/>
                <a:gd name="connsiteY146" fmla="*/ 726303 h 2254468"/>
                <a:gd name="connsiteX147" fmla="*/ 575484 w 2563648"/>
                <a:gd name="connsiteY147" fmla="*/ 776940 h 2254468"/>
                <a:gd name="connsiteX148" fmla="*/ 582331 w 2563648"/>
                <a:gd name="connsiteY148" fmla="*/ 748146 h 2254468"/>
                <a:gd name="connsiteX149" fmla="*/ 603154 w 2563648"/>
                <a:gd name="connsiteY149" fmla="*/ 715778 h 2254468"/>
                <a:gd name="connsiteX150" fmla="*/ 642266 w 2563648"/>
                <a:gd name="connsiteY150" fmla="*/ 665935 h 2254468"/>
                <a:gd name="connsiteX151" fmla="*/ 803498 w 2563648"/>
                <a:gd name="connsiteY151" fmla="*/ 648261 h 2254468"/>
                <a:gd name="connsiteX152" fmla="*/ 873656 w 2563648"/>
                <a:gd name="connsiteY152" fmla="*/ 635254 h 2254468"/>
                <a:gd name="connsiteX153" fmla="*/ 942407 w 2563648"/>
                <a:gd name="connsiteY153" fmla="*/ 517199 h 2254468"/>
                <a:gd name="connsiteX154" fmla="*/ 992586 w 2563648"/>
                <a:gd name="connsiteY154" fmla="*/ 466264 h 2254468"/>
                <a:gd name="connsiteX155" fmla="*/ 1025790 w 2563648"/>
                <a:gd name="connsiteY155" fmla="*/ 460505 h 2254468"/>
                <a:gd name="connsiteX156" fmla="*/ 1074562 w 2563648"/>
                <a:gd name="connsiteY156" fmla="*/ 492079 h 2254468"/>
                <a:gd name="connsiteX157" fmla="*/ 1136654 w 2563648"/>
                <a:gd name="connsiteY157" fmla="*/ 513029 h 2254468"/>
                <a:gd name="connsiteX158" fmla="*/ 1209344 w 2563648"/>
                <a:gd name="connsiteY158" fmla="*/ 510547 h 2254468"/>
                <a:gd name="connsiteX159" fmla="*/ 1161134 w 2563648"/>
                <a:gd name="connsiteY159" fmla="*/ 585510 h 2254468"/>
                <a:gd name="connsiteX160" fmla="*/ 1159071 w 2563648"/>
                <a:gd name="connsiteY160" fmla="*/ 679537 h 2254468"/>
                <a:gd name="connsiteX161" fmla="*/ 1244799 w 2563648"/>
                <a:gd name="connsiteY161" fmla="*/ 738218 h 2254468"/>
                <a:gd name="connsiteX162" fmla="*/ 1348347 w 2563648"/>
                <a:gd name="connsiteY162" fmla="*/ 782997 h 2254468"/>
                <a:gd name="connsiteX163" fmla="*/ 1410158 w 2563648"/>
                <a:gd name="connsiteY163" fmla="*/ 597028 h 2254468"/>
                <a:gd name="connsiteX164" fmla="*/ 1436701 w 2563648"/>
                <a:gd name="connsiteY164" fmla="*/ 500618 h 2254468"/>
                <a:gd name="connsiteX165" fmla="*/ 1478044 w 2563648"/>
                <a:gd name="connsiteY165" fmla="*/ 444587 h 2254468"/>
                <a:gd name="connsiteX166" fmla="*/ 1818349 w 2563648"/>
                <a:gd name="connsiteY166" fmla="*/ 190834 h 2254468"/>
                <a:gd name="connsiteX167" fmla="*/ 1818349 w 2563648"/>
                <a:gd name="connsiteY167" fmla="*/ 190834 h 2254468"/>
                <a:gd name="connsiteX168" fmla="*/ 1864590 w 2563648"/>
                <a:gd name="connsiteY168" fmla="*/ 18964 h 2254468"/>
                <a:gd name="connsiteX169" fmla="*/ 1967951 w 2563648"/>
                <a:gd name="connsiteY169" fmla="*/ 139800 h 2254468"/>
                <a:gd name="connsiteX170" fmla="*/ 1959322 w 2563648"/>
                <a:gd name="connsiteY170" fmla="*/ 114481 h 2254468"/>
                <a:gd name="connsiteX171" fmla="*/ 1818349 w 2563648"/>
                <a:gd name="connsiteY171" fmla="*/ 190834 h 2254468"/>
                <a:gd name="connsiteX172" fmla="*/ 1769576 w 2563648"/>
                <a:gd name="connsiteY172" fmla="*/ 163728 h 2254468"/>
                <a:gd name="connsiteX173" fmla="*/ 1911111 w 2563648"/>
                <a:gd name="connsiteY173" fmla="*/ 134835 h 2254468"/>
                <a:gd name="connsiteX174" fmla="*/ 1956132 w 2563648"/>
                <a:gd name="connsiteY174" fmla="*/ 104949 h 2254468"/>
                <a:gd name="connsiteX175" fmla="*/ 1864590 w 2563648"/>
                <a:gd name="connsiteY175" fmla="*/ 18964 h 2254468"/>
                <a:gd name="connsiteX176" fmla="*/ 1431636 w 2563648"/>
                <a:gd name="connsiteY176" fmla="*/ 0 h 2254468"/>
                <a:gd name="connsiteX177" fmla="*/ 1611908 w 2563648"/>
                <a:gd name="connsiteY177" fmla="*/ 76949 h 2254468"/>
                <a:gd name="connsiteX178" fmla="*/ 1665090 w 2563648"/>
                <a:gd name="connsiteY178" fmla="*/ 147048 h 2254468"/>
                <a:gd name="connsiteX179" fmla="*/ 1752693 w 2563648"/>
                <a:gd name="connsiteY179" fmla="*/ 228962 h 2254468"/>
                <a:gd name="connsiteX180" fmla="*/ 1711799 w 2563648"/>
                <a:gd name="connsiteY180" fmla="*/ 230947 h 2254468"/>
                <a:gd name="connsiteX181" fmla="*/ 1775298 w 2563648"/>
                <a:gd name="connsiteY181" fmla="*/ 328450 h 2254468"/>
                <a:gd name="connsiteX182" fmla="*/ 1800434 w 2563648"/>
                <a:gd name="connsiteY182" fmla="*/ 356350 h 2254468"/>
                <a:gd name="connsiteX183" fmla="*/ 1838046 w 2563648"/>
                <a:gd name="connsiteY183" fmla="*/ 434888 h 2254468"/>
                <a:gd name="connsiteX184" fmla="*/ 1677002 w 2563648"/>
                <a:gd name="connsiteY184" fmla="*/ 354662 h 2254468"/>
                <a:gd name="connsiteX185" fmla="*/ 1530870 w 2563648"/>
                <a:gd name="connsiteY185" fmla="*/ 309088 h 2254468"/>
                <a:gd name="connsiteX186" fmla="*/ 1411752 w 2563648"/>
                <a:gd name="connsiteY186" fmla="*/ 347017 h 2254468"/>
                <a:gd name="connsiteX187" fmla="*/ 1407719 w 2563648"/>
                <a:gd name="connsiteY187" fmla="*/ 220621 h 2254468"/>
                <a:gd name="connsiteX188" fmla="*/ 1431636 w 2563648"/>
                <a:gd name="connsiteY188" fmla="*/ 0 h 225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2563648" h="2254468">
                  <a:moveTo>
                    <a:pt x="1254647" y="1973181"/>
                  </a:moveTo>
                  <a:cubicBezTo>
                    <a:pt x="1234669" y="1970897"/>
                    <a:pt x="1171452" y="2144654"/>
                    <a:pt x="1100918" y="2110498"/>
                  </a:cubicBezTo>
                  <a:cubicBezTo>
                    <a:pt x="1069216" y="2095207"/>
                    <a:pt x="1093134" y="2031761"/>
                    <a:pt x="1097167" y="2008130"/>
                  </a:cubicBezTo>
                  <a:cubicBezTo>
                    <a:pt x="1108141" y="1945280"/>
                    <a:pt x="1172671" y="1989563"/>
                    <a:pt x="1215722" y="1984400"/>
                  </a:cubicBezTo>
                  <a:cubicBezTo>
                    <a:pt x="1203623" y="1985890"/>
                    <a:pt x="1229416" y="1982812"/>
                    <a:pt x="1215722" y="1984400"/>
                  </a:cubicBezTo>
                  <a:cubicBezTo>
                    <a:pt x="1228291" y="1979237"/>
                    <a:pt x="1241234" y="1975464"/>
                    <a:pt x="1254647" y="1973181"/>
                  </a:cubicBezTo>
                  <a:close/>
                  <a:moveTo>
                    <a:pt x="2407625" y="1581175"/>
                  </a:moveTo>
                  <a:cubicBezTo>
                    <a:pt x="2415638" y="1580252"/>
                    <a:pt x="2413993" y="1583002"/>
                    <a:pt x="2413892" y="1589369"/>
                  </a:cubicBezTo>
                  <a:cubicBezTo>
                    <a:pt x="2413735" y="1597907"/>
                    <a:pt x="2414536" y="1605070"/>
                    <a:pt x="2422377" y="1609918"/>
                  </a:cubicBezTo>
                  <a:cubicBezTo>
                    <a:pt x="2436171" y="1618437"/>
                    <a:pt x="2451224" y="1621096"/>
                    <a:pt x="2451009" y="1640795"/>
                  </a:cubicBezTo>
                  <a:cubicBezTo>
                    <a:pt x="2450795" y="1659100"/>
                    <a:pt x="2441151" y="1674241"/>
                    <a:pt x="2433953" y="1690339"/>
                  </a:cubicBezTo>
                  <a:cubicBezTo>
                    <a:pt x="2430734" y="1697557"/>
                    <a:pt x="2428373" y="1705462"/>
                    <a:pt x="2432923" y="1712679"/>
                  </a:cubicBezTo>
                  <a:cubicBezTo>
                    <a:pt x="2437101" y="1719281"/>
                    <a:pt x="2445128" y="1721524"/>
                    <a:pt x="2450709" y="1715193"/>
                  </a:cubicBezTo>
                  <a:cubicBezTo>
                    <a:pt x="2441465" y="1725666"/>
                    <a:pt x="2454544" y="1710906"/>
                    <a:pt x="2450709" y="1715193"/>
                  </a:cubicBezTo>
                  <a:cubicBezTo>
                    <a:pt x="2455316" y="1710020"/>
                    <a:pt x="2460525" y="1700578"/>
                    <a:pt x="2459852" y="1693415"/>
                  </a:cubicBezTo>
                  <a:cubicBezTo>
                    <a:pt x="2470069" y="1690376"/>
                    <a:pt x="2467865" y="1709170"/>
                    <a:pt x="2466992" y="1714868"/>
                  </a:cubicBezTo>
                  <a:cubicBezTo>
                    <a:pt x="2465361" y="1725685"/>
                    <a:pt x="2459738" y="1734620"/>
                    <a:pt x="2457134" y="1745003"/>
                  </a:cubicBezTo>
                  <a:cubicBezTo>
                    <a:pt x="2454386" y="1756110"/>
                    <a:pt x="2464231" y="1763399"/>
                    <a:pt x="2472945" y="1767867"/>
                  </a:cubicBezTo>
                  <a:cubicBezTo>
                    <a:pt x="2490788" y="1777020"/>
                    <a:pt x="2504839" y="1774614"/>
                    <a:pt x="2521480" y="1764792"/>
                  </a:cubicBezTo>
                  <a:cubicBezTo>
                    <a:pt x="2535073" y="1756779"/>
                    <a:pt x="2549897" y="1748259"/>
                    <a:pt x="2563648" y="1761048"/>
                  </a:cubicBezTo>
                  <a:cubicBezTo>
                    <a:pt x="2553117" y="1767994"/>
                    <a:pt x="2546134" y="1779245"/>
                    <a:pt x="2538450" y="1788940"/>
                  </a:cubicBezTo>
                  <a:cubicBezTo>
                    <a:pt x="2530165" y="1799432"/>
                    <a:pt x="2520078" y="1808621"/>
                    <a:pt x="2509289" y="1816453"/>
                  </a:cubicBezTo>
                  <a:cubicBezTo>
                    <a:pt x="2488370" y="1831647"/>
                    <a:pt x="2463902" y="1836441"/>
                    <a:pt x="2440764" y="1846968"/>
                  </a:cubicBezTo>
                  <a:cubicBezTo>
                    <a:pt x="2436629" y="1848832"/>
                    <a:pt x="2431077" y="1850821"/>
                    <a:pt x="2429804" y="1855832"/>
                  </a:cubicBezTo>
                  <a:cubicBezTo>
                    <a:pt x="2428530" y="1860824"/>
                    <a:pt x="2431020" y="1865961"/>
                    <a:pt x="2427271" y="1870357"/>
                  </a:cubicBezTo>
                  <a:cubicBezTo>
                    <a:pt x="2420603" y="1878153"/>
                    <a:pt x="2408756" y="1883200"/>
                    <a:pt x="2401043" y="1890471"/>
                  </a:cubicBezTo>
                  <a:cubicBezTo>
                    <a:pt x="2392272" y="1898738"/>
                    <a:pt x="2384001" y="1907583"/>
                    <a:pt x="2374257" y="1914710"/>
                  </a:cubicBezTo>
                  <a:cubicBezTo>
                    <a:pt x="2363096" y="1922832"/>
                    <a:pt x="2350061" y="1928457"/>
                    <a:pt x="2338328" y="1935765"/>
                  </a:cubicBezTo>
                  <a:cubicBezTo>
                    <a:pt x="2320742" y="1946745"/>
                    <a:pt x="2303042" y="1959208"/>
                    <a:pt x="2284012" y="1967637"/>
                  </a:cubicBezTo>
                  <a:cubicBezTo>
                    <a:pt x="2276528" y="1970966"/>
                    <a:pt x="2259930" y="1967058"/>
                    <a:pt x="2257154" y="1957580"/>
                  </a:cubicBezTo>
                  <a:lnTo>
                    <a:pt x="2260238" y="1951438"/>
                  </a:lnTo>
                  <a:lnTo>
                    <a:pt x="2244492" y="1965247"/>
                  </a:lnTo>
                  <a:cubicBezTo>
                    <a:pt x="2240228" y="1969836"/>
                    <a:pt x="2236951" y="1975109"/>
                    <a:pt x="2234610" y="1983211"/>
                  </a:cubicBezTo>
                  <a:cubicBezTo>
                    <a:pt x="2233041" y="1988638"/>
                    <a:pt x="2231295" y="1989767"/>
                    <a:pt x="2227094" y="1992705"/>
                  </a:cubicBezTo>
                  <a:cubicBezTo>
                    <a:pt x="2212873" y="2002616"/>
                    <a:pt x="2198727" y="2012528"/>
                    <a:pt x="2184531" y="2022455"/>
                  </a:cubicBezTo>
                  <a:cubicBezTo>
                    <a:pt x="2155784" y="2042510"/>
                    <a:pt x="2127062" y="2062596"/>
                    <a:pt x="2098341" y="2082682"/>
                  </a:cubicBezTo>
                  <a:cubicBezTo>
                    <a:pt x="2098543" y="2082543"/>
                    <a:pt x="2105679" y="2091496"/>
                    <a:pt x="2106464" y="2092424"/>
                  </a:cubicBezTo>
                  <a:cubicBezTo>
                    <a:pt x="2109602" y="2096181"/>
                    <a:pt x="2099505" y="2100542"/>
                    <a:pt x="2097404" y="2101485"/>
                  </a:cubicBezTo>
                  <a:cubicBezTo>
                    <a:pt x="2090876" y="2104392"/>
                    <a:pt x="2083967" y="2104284"/>
                    <a:pt x="2076907" y="2104840"/>
                  </a:cubicBezTo>
                  <a:cubicBezTo>
                    <a:pt x="2066481" y="2105737"/>
                    <a:pt x="2056941" y="2109093"/>
                    <a:pt x="2047097" y="2112417"/>
                  </a:cubicBezTo>
                  <a:cubicBezTo>
                    <a:pt x="2031383" y="2117752"/>
                    <a:pt x="2011391" y="2120303"/>
                    <a:pt x="1998359" y="2131235"/>
                  </a:cubicBezTo>
                  <a:cubicBezTo>
                    <a:pt x="1983277" y="2143915"/>
                    <a:pt x="1971080" y="2160027"/>
                    <a:pt x="1955846" y="2172768"/>
                  </a:cubicBezTo>
                  <a:cubicBezTo>
                    <a:pt x="1921456" y="2201498"/>
                    <a:pt x="1883220" y="2222790"/>
                    <a:pt x="1844351" y="2244561"/>
                  </a:cubicBezTo>
                  <a:cubicBezTo>
                    <a:pt x="1826839" y="2254349"/>
                    <a:pt x="1805988" y="2257303"/>
                    <a:pt x="1786351" y="2251535"/>
                  </a:cubicBezTo>
                  <a:cubicBezTo>
                    <a:pt x="1777975" y="2249076"/>
                    <a:pt x="1770535" y="2244407"/>
                    <a:pt x="1763475" y="2239350"/>
                  </a:cubicBezTo>
                  <a:cubicBezTo>
                    <a:pt x="1762285" y="2236969"/>
                    <a:pt x="1763475" y="2231233"/>
                    <a:pt x="1763475" y="2228480"/>
                  </a:cubicBezTo>
                  <a:cubicBezTo>
                    <a:pt x="1745786" y="2231588"/>
                    <a:pt x="1731742" y="2231449"/>
                    <a:pt x="1713699" y="2230305"/>
                  </a:cubicBezTo>
                  <a:cubicBezTo>
                    <a:pt x="1714332" y="2230336"/>
                    <a:pt x="1722480" y="2216404"/>
                    <a:pt x="1725921" y="2214966"/>
                  </a:cubicBezTo>
                  <a:cubicBezTo>
                    <a:pt x="1737663" y="2210064"/>
                    <a:pt x="1742699" y="2203833"/>
                    <a:pt x="1751227" y="2194926"/>
                  </a:cubicBezTo>
                  <a:cubicBezTo>
                    <a:pt x="1760868" y="2184860"/>
                    <a:pt x="1775140" y="2179510"/>
                    <a:pt x="1786907" y="2172397"/>
                  </a:cubicBezTo>
                  <a:cubicBezTo>
                    <a:pt x="1801509" y="2163537"/>
                    <a:pt x="1816110" y="2154754"/>
                    <a:pt x="1830787" y="2146002"/>
                  </a:cubicBezTo>
                  <a:cubicBezTo>
                    <a:pt x="1842605" y="2138982"/>
                    <a:pt x="1854397" y="2132101"/>
                    <a:pt x="1865759" y="2124370"/>
                  </a:cubicBezTo>
                  <a:cubicBezTo>
                    <a:pt x="1877830" y="2116190"/>
                    <a:pt x="1892431" y="2114180"/>
                    <a:pt x="1905893" y="2109355"/>
                  </a:cubicBezTo>
                  <a:cubicBezTo>
                    <a:pt x="1937576" y="2098037"/>
                    <a:pt x="1968296" y="2082651"/>
                    <a:pt x="1999169" y="2069292"/>
                  </a:cubicBezTo>
                  <a:cubicBezTo>
                    <a:pt x="2010303" y="2064483"/>
                    <a:pt x="2021007" y="2058931"/>
                    <a:pt x="2031509" y="2052855"/>
                  </a:cubicBezTo>
                  <a:cubicBezTo>
                    <a:pt x="2040012" y="2047937"/>
                    <a:pt x="2051020" y="2045912"/>
                    <a:pt x="2058864" y="2040469"/>
                  </a:cubicBezTo>
                  <a:cubicBezTo>
                    <a:pt x="2063394" y="2037315"/>
                    <a:pt x="2067974" y="2032784"/>
                    <a:pt x="2072150" y="2029753"/>
                  </a:cubicBezTo>
                  <a:cubicBezTo>
                    <a:pt x="2081690" y="2022888"/>
                    <a:pt x="2086776" y="2011167"/>
                    <a:pt x="2095304" y="2003328"/>
                  </a:cubicBezTo>
                  <a:cubicBezTo>
                    <a:pt x="2103933" y="1995333"/>
                    <a:pt x="2115827" y="1990555"/>
                    <a:pt x="2126885" y="1986922"/>
                  </a:cubicBezTo>
                  <a:cubicBezTo>
                    <a:pt x="2137868" y="1983303"/>
                    <a:pt x="2145206" y="1975433"/>
                    <a:pt x="2154088" y="1967980"/>
                  </a:cubicBezTo>
                  <a:cubicBezTo>
                    <a:pt x="2162262" y="1961083"/>
                    <a:pt x="2163097" y="1949780"/>
                    <a:pt x="2172587" y="1943425"/>
                  </a:cubicBezTo>
                  <a:cubicBezTo>
                    <a:pt x="2184936" y="1935152"/>
                    <a:pt x="2199840" y="1929740"/>
                    <a:pt x="2213252" y="1923308"/>
                  </a:cubicBezTo>
                  <a:cubicBezTo>
                    <a:pt x="2209937" y="1937209"/>
                    <a:pt x="2206597" y="1951095"/>
                    <a:pt x="2203257" y="1964995"/>
                  </a:cubicBezTo>
                  <a:cubicBezTo>
                    <a:pt x="2214011" y="1960341"/>
                    <a:pt x="2224716" y="1955671"/>
                    <a:pt x="2235445" y="1951033"/>
                  </a:cubicBezTo>
                  <a:cubicBezTo>
                    <a:pt x="2241949" y="1948195"/>
                    <a:pt x="2245384" y="1946058"/>
                    <a:pt x="2248582" y="1945743"/>
                  </a:cubicBezTo>
                  <a:lnTo>
                    <a:pt x="2260269" y="1951376"/>
                  </a:lnTo>
                  <a:lnTo>
                    <a:pt x="2261068" y="1949785"/>
                  </a:lnTo>
                  <a:cubicBezTo>
                    <a:pt x="2269813" y="1941165"/>
                    <a:pt x="2290007" y="1931003"/>
                    <a:pt x="2294257" y="1927680"/>
                  </a:cubicBezTo>
                  <a:cubicBezTo>
                    <a:pt x="2305332" y="1919033"/>
                    <a:pt x="2324420" y="1909374"/>
                    <a:pt x="2324806" y="1893076"/>
                  </a:cubicBezTo>
                  <a:cubicBezTo>
                    <a:pt x="2325321" y="1873848"/>
                    <a:pt x="2288648" y="1865383"/>
                    <a:pt x="2292368" y="1847186"/>
                  </a:cubicBezTo>
                  <a:cubicBezTo>
                    <a:pt x="2295330" y="1833004"/>
                    <a:pt x="2322746" y="1832588"/>
                    <a:pt x="2332862" y="1827198"/>
                  </a:cubicBezTo>
                  <a:cubicBezTo>
                    <a:pt x="2350104" y="1817991"/>
                    <a:pt x="2359619" y="1803900"/>
                    <a:pt x="2373012" y="1790297"/>
                  </a:cubicBezTo>
                  <a:cubicBezTo>
                    <a:pt x="2406638" y="1756073"/>
                    <a:pt x="2408212" y="1714090"/>
                    <a:pt x="2401902" y="1669031"/>
                  </a:cubicBezTo>
                  <a:cubicBezTo>
                    <a:pt x="2399655" y="1653095"/>
                    <a:pt x="2390741" y="1628657"/>
                    <a:pt x="2402360" y="1615815"/>
                  </a:cubicBezTo>
                  <a:cubicBezTo>
                    <a:pt x="2408384" y="1609122"/>
                    <a:pt x="2403333" y="1593276"/>
                    <a:pt x="2402288" y="1585299"/>
                  </a:cubicBezTo>
                  <a:cubicBezTo>
                    <a:pt x="2401701" y="1580741"/>
                    <a:pt x="2401043" y="1581971"/>
                    <a:pt x="2407625" y="1581175"/>
                  </a:cubicBezTo>
                  <a:close/>
                  <a:moveTo>
                    <a:pt x="34707" y="1200693"/>
                  </a:moveTo>
                  <a:lnTo>
                    <a:pt x="34750" y="1200774"/>
                  </a:lnTo>
                  <a:lnTo>
                    <a:pt x="34787" y="1200930"/>
                  </a:lnTo>
                  <a:close/>
                  <a:moveTo>
                    <a:pt x="31385" y="1194453"/>
                  </a:moveTo>
                  <a:cubicBezTo>
                    <a:pt x="32229" y="1194676"/>
                    <a:pt x="33068" y="1196203"/>
                    <a:pt x="33938" y="1198421"/>
                  </a:cubicBezTo>
                  <a:lnTo>
                    <a:pt x="34707" y="1200693"/>
                  </a:lnTo>
                  <a:close/>
                  <a:moveTo>
                    <a:pt x="1790091" y="1149658"/>
                  </a:moveTo>
                  <a:cubicBezTo>
                    <a:pt x="1790346" y="1150151"/>
                    <a:pt x="1795112" y="1159776"/>
                    <a:pt x="1791805" y="1153148"/>
                  </a:cubicBezTo>
                  <a:cubicBezTo>
                    <a:pt x="1790422" y="1150343"/>
                    <a:pt x="1790006" y="1149493"/>
                    <a:pt x="1790091" y="1149658"/>
                  </a:cubicBezTo>
                  <a:close/>
                  <a:moveTo>
                    <a:pt x="105467" y="1010569"/>
                  </a:moveTo>
                  <a:lnTo>
                    <a:pt x="112048" y="1010569"/>
                  </a:lnTo>
                  <a:lnTo>
                    <a:pt x="105917" y="1014918"/>
                  </a:lnTo>
                  <a:lnTo>
                    <a:pt x="105623" y="1013386"/>
                  </a:lnTo>
                  <a:close/>
                  <a:moveTo>
                    <a:pt x="105140" y="1004675"/>
                  </a:moveTo>
                  <a:lnTo>
                    <a:pt x="105467" y="1010569"/>
                  </a:lnTo>
                  <a:lnTo>
                    <a:pt x="104920" y="1010569"/>
                  </a:lnTo>
                  <a:cubicBezTo>
                    <a:pt x="105131" y="1004959"/>
                    <a:pt x="105113" y="1003600"/>
                    <a:pt x="105140" y="1004675"/>
                  </a:cubicBezTo>
                  <a:close/>
                  <a:moveTo>
                    <a:pt x="1478044" y="444587"/>
                  </a:moveTo>
                  <a:cubicBezTo>
                    <a:pt x="1483293" y="447704"/>
                    <a:pt x="1487831" y="463273"/>
                    <a:pt x="1493634" y="498235"/>
                  </a:cubicBezTo>
                  <a:cubicBezTo>
                    <a:pt x="1499356" y="533284"/>
                    <a:pt x="1502826" y="568730"/>
                    <a:pt x="1508547" y="603680"/>
                  </a:cubicBezTo>
                  <a:cubicBezTo>
                    <a:pt x="1515113" y="643793"/>
                    <a:pt x="1526368" y="611524"/>
                    <a:pt x="1548035" y="613311"/>
                  </a:cubicBezTo>
                  <a:cubicBezTo>
                    <a:pt x="1600841" y="617382"/>
                    <a:pt x="1566794" y="831748"/>
                    <a:pt x="1593056" y="865805"/>
                  </a:cubicBezTo>
                  <a:cubicBezTo>
                    <a:pt x="1606844" y="883776"/>
                    <a:pt x="1691540" y="900953"/>
                    <a:pt x="1680097" y="934910"/>
                  </a:cubicBezTo>
                  <a:cubicBezTo>
                    <a:pt x="1674657" y="950697"/>
                    <a:pt x="1711518" y="1032214"/>
                    <a:pt x="1709173" y="1034696"/>
                  </a:cubicBezTo>
                  <a:cubicBezTo>
                    <a:pt x="1710580" y="1028838"/>
                    <a:pt x="1711893" y="1022980"/>
                    <a:pt x="1713300" y="1017122"/>
                  </a:cubicBezTo>
                  <a:cubicBezTo>
                    <a:pt x="1754757" y="1015533"/>
                    <a:pt x="1737030" y="1069050"/>
                    <a:pt x="1742376" y="1090398"/>
                  </a:cubicBezTo>
                  <a:cubicBezTo>
                    <a:pt x="1749598" y="1119092"/>
                    <a:pt x="1779800" y="1128822"/>
                    <a:pt x="1791805" y="1153148"/>
                  </a:cubicBezTo>
                  <a:cubicBezTo>
                    <a:pt x="1809345" y="1188595"/>
                    <a:pt x="1812159" y="1242112"/>
                    <a:pt x="1788241" y="1275771"/>
                  </a:cubicBezTo>
                  <a:cubicBezTo>
                    <a:pt x="1780175" y="1287189"/>
                    <a:pt x="1791618" y="1331075"/>
                    <a:pt x="1790023" y="1346664"/>
                  </a:cubicBezTo>
                  <a:cubicBezTo>
                    <a:pt x="1785240" y="1391741"/>
                    <a:pt x="1723711" y="1418946"/>
                    <a:pt x="1717145" y="1464024"/>
                  </a:cubicBezTo>
                  <a:cubicBezTo>
                    <a:pt x="1712080" y="1498974"/>
                    <a:pt x="1664996" y="1546633"/>
                    <a:pt x="1635920" y="1564207"/>
                  </a:cubicBezTo>
                  <a:cubicBezTo>
                    <a:pt x="1548128" y="1617526"/>
                    <a:pt x="1491571" y="1721382"/>
                    <a:pt x="1427416" y="1798530"/>
                  </a:cubicBezTo>
                  <a:cubicBezTo>
                    <a:pt x="1398246" y="1833580"/>
                    <a:pt x="1351067" y="1822956"/>
                    <a:pt x="1310736" y="1840232"/>
                  </a:cubicBezTo>
                  <a:cubicBezTo>
                    <a:pt x="1295729" y="1846686"/>
                    <a:pt x="1237201" y="1890075"/>
                    <a:pt x="1225008" y="1888884"/>
                  </a:cubicBezTo>
                  <a:cubicBezTo>
                    <a:pt x="1198746" y="1886600"/>
                    <a:pt x="1203529" y="1845594"/>
                    <a:pt x="1201091" y="1835863"/>
                  </a:cubicBezTo>
                  <a:cubicBezTo>
                    <a:pt x="1199308" y="1828714"/>
                    <a:pt x="1124930" y="1876274"/>
                    <a:pt x="1114612" y="1874487"/>
                  </a:cubicBezTo>
                  <a:cubicBezTo>
                    <a:pt x="1087881" y="1869820"/>
                    <a:pt x="1035356" y="1848473"/>
                    <a:pt x="1012471" y="1832587"/>
                  </a:cubicBezTo>
                  <a:cubicBezTo>
                    <a:pt x="978330" y="1808658"/>
                    <a:pt x="1024664" y="1760900"/>
                    <a:pt x="1016316" y="1729425"/>
                  </a:cubicBezTo>
                  <a:cubicBezTo>
                    <a:pt x="1010970" y="1708673"/>
                    <a:pt x="972139" y="1715425"/>
                    <a:pt x="971295" y="1709468"/>
                  </a:cubicBezTo>
                  <a:cubicBezTo>
                    <a:pt x="970170" y="1701624"/>
                    <a:pt x="1025696" y="1654461"/>
                    <a:pt x="994650" y="1640660"/>
                  </a:cubicBezTo>
                  <a:cubicBezTo>
                    <a:pt x="998964" y="1642546"/>
                    <a:pt x="940156" y="1694773"/>
                    <a:pt x="918583" y="1693283"/>
                  </a:cubicBezTo>
                  <a:cubicBezTo>
                    <a:pt x="935091" y="1669255"/>
                    <a:pt x="960978" y="1653965"/>
                    <a:pt x="980206" y="1626362"/>
                  </a:cubicBezTo>
                  <a:cubicBezTo>
                    <a:pt x="995119" y="1605114"/>
                    <a:pt x="1001028" y="1582178"/>
                    <a:pt x="1012189" y="1563115"/>
                  </a:cubicBezTo>
                  <a:cubicBezTo>
                    <a:pt x="983113" y="1613157"/>
                    <a:pt x="913987" y="1639369"/>
                    <a:pt x="871780" y="1677496"/>
                  </a:cubicBezTo>
                  <a:cubicBezTo>
                    <a:pt x="870467" y="1658532"/>
                    <a:pt x="879189" y="1605114"/>
                    <a:pt x="864370" y="1587540"/>
                  </a:cubicBezTo>
                  <a:cubicBezTo>
                    <a:pt x="853865" y="1574930"/>
                    <a:pt x="858367" y="1544151"/>
                    <a:pt x="848050" y="1539583"/>
                  </a:cubicBezTo>
                  <a:cubicBezTo>
                    <a:pt x="790085" y="1513867"/>
                    <a:pt x="735591" y="1501059"/>
                    <a:pt x="672936" y="1504435"/>
                  </a:cubicBezTo>
                  <a:cubicBezTo>
                    <a:pt x="593774" y="1508506"/>
                    <a:pt x="514424" y="1554278"/>
                    <a:pt x="436951" y="1567980"/>
                  </a:cubicBezTo>
                  <a:cubicBezTo>
                    <a:pt x="398120" y="1574930"/>
                    <a:pt x="394181" y="1620604"/>
                    <a:pt x="351598" y="1622192"/>
                  </a:cubicBezTo>
                  <a:cubicBezTo>
                    <a:pt x="315300" y="1623682"/>
                    <a:pt x="278626" y="1617923"/>
                    <a:pt x="242234" y="1619511"/>
                  </a:cubicBezTo>
                  <a:cubicBezTo>
                    <a:pt x="183425" y="1621994"/>
                    <a:pt x="134746" y="1676106"/>
                    <a:pt x="71998" y="1682858"/>
                  </a:cubicBezTo>
                  <a:cubicBezTo>
                    <a:pt x="47987" y="1685440"/>
                    <a:pt x="-6883" y="1641554"/>
                    <a:pt x="715" y="1616136"/>
                  </a:cubicBezTo>
                  <a:cubicBezTo>
                    <a:pt x="5310" y="1601044"/>
                    <a:pt x="31385" y="1606504"/>
                    <a:pt x="43016" y="1583767"/>
                  </a:cubicBezTo>
                  <a:cubicBezTo>
                    <a:pt x="67777" y="1535810"/>
                    <a:pt x="70122" y="1504038"/>
                    <a:pt x="60086" y="1453598"/>
                  </a:cubicBezTo>
                  <a:cubicBezTo>
                    <a:pt x="52676" y="1416861"/>
                    <a:pt x="72842" y="1384890"/>
                    <a:pt x="60086" y="1346962"/>
                  </a:cubicBezTo>
                  <a:cubicBezTo>
                    <a:pt x="54740" y="1331249"/>
                    <a:pt x="46017" y="1254548"/>
                    <a:pt x="38429" y="1216258"/>
                  </a:cubicBezTo>
                  <a:lnTo>
                    <a:pt x="34787" y="1200930"/>
                  </a:lnTo>
                  <a:lnTo>
                    <a:pt x="36685" y="1206541"/>
                  </a:lnTo>
                  <a:cubicBezTo>
                    <a:pt x="38631" y="1212523"/>
                    <a:pt x="40859" y="1218828"/>
                    <a:pt x="43672" y="1220566"/>
                  </a:cubicBezTo>
                  <a:cubicBezTo>
                    <a:pt x="51551" y="1225431"/>
                    <a:pt x="48268" y="1197630"/>
                    <a:pt x="48174" y="1198027"/>
                  </a:cubicBezTo>
                  <a:cubicBezTo>
                    <a:pt x="50332" y="1187503"/>
                    <a:pt x="65620" y="1244693"/>
                    <a:pt x="76969" y="1231091"/>
                  </a:cubicBezTo>
                  <a:cubicBezTo>
                    <a:pt x="108390" y="1193261"/>
                    <a:pt x="33918" y="1141532"/>
                    <a:pt x="80346" y="1093376"/>
                  </a:cubicBezTo>
                  <a:cubicBezTo>
                    <a:pt x="91601" y="1081685"/>
                    <a:pt x="87398" y="1040952"/>
                    <a:pt x="96899" y="1021316"/>
                  </a:cubicBezTo>
                  <a:lnTo>
                    <a:pt x="105917" y="1014918"/>
                  </a:lnTo>
                  <a:lnTo>
                    <a:pt x="108006" y="1025802"/>
                  </a:lnTo>
                  <a:cubicBezTo>
                    <a:pt x="109299" y="1029347"/>
                    <a:pt x="111181" y="1031692"/>
                    <a:pt x="113924" y="1031022"/>
                  </a:cubicBezTo>
                  <a:cubicBezTo>
                    <a:pt x="142156" y="1023874"/>
                    <a:pt x="194587" y="968172"/>
                    <a:pt x="220474" y="949506"/>
                  </a:cubicBezTo>
                  <a:cubicBezTo>
                    <a:pt x="245142" y="931832"/>
                    <a:pt x="272436" y="945931"/>
                    <a:pt x="301324" y="931733"/>
                  </a:cubicBezTo>
                  <a:cubicBezTo>
                    <a:pt x="311079" y="926967"/>
                    <a:pt x="347565" y="906017"/>
                    <a:pt x="358351" y="906811"/>
                  </a:cubicBezTo>
                  <a:cubicBezTo>
                    <a:pt x="438264" y="912471"/>
                    <a:pt x="440421" y="876131"/>
                    <a:pt x="483472" y="835918"/>
                  </a:cubicBezTo>
                  <a:cubicBezTo>
                    <a:pt x="488537" y="831153"/>
                    <a:pt x="550910" y="718658"/>
                    <a:pt x="554756" y="726303"/>
                  </a:cubicBezTo>
                  <a:cubicBezTo>
                    <a:pt x="561415" y="743381"/>
                    <a:pt x="567887" y="760260"/>
                    <a:pt x="575484" y="776940"/>
                  </a:cubicBezTo>
                  <a:cubicBezTo>
                    <a:pt x="577829" y="767409"/>
                    <a:pt x="580080" y="757778"/>
                    <a:pt x="582331" y="748146"/>
                  </a:cubicBezTo>
                  <a:cubicBezTo>
                    <a:pt x="594900" y="773862"/>
                    <a:pt x="556913" y="702672"/>
                    <a:pt x="603154" y="715778"/>
                  </a:cubicBezTo>
                  <a:cubicBezTo>
                    <a:pt x="634106" y="724516"/>
                    <a:pt x="616285" y="679835"/>
                    <a:pt x="642266" y="665935"/>
                  </a:cubicBezTo>
                  <a:cubicBezTo>
                    <a:pt x="675469" y="648162"/>
                    <a:pt x="800215" y="519681"/>
                    <a:pt x="803498" y="648261"/>
                  </a:cubicBezTo>
                  <a:cubicBezTo>
                    <a:pt x="803498" y="634956"/>
                    <a:pt x="879002" y="651141"/>
                    <a:pt x="873656" y="635254"/>
                  </a:cubicBezTo>
                  <a:cubicBezTo>
                    <a:pt x="860993" y="597226"/>
                    <a:pt x="906484" y="541029"/>
                    <a:pt x="942407" y="517199"/>
                  </a:cubicBezTo>
                  <a:cubicBezTo>
                    <a:pt x="979737" y="492575"/>
                    <a:pt x="1058711" y="519781"/>
                    <a:pt x="992586" y="466264"/>
                  </a:cubicBezTo>
                  <a:cubicBezTo>
                    <a:pt x="983488" y="458916"/>
                    <a:pt x="1013784" y="448391"/>
                    <a:pt x="1025790" y="460505"/>
                  </a:cubicBezTo>
                  <a:cubicBezTo>
                    <a:pt x="1039765" y="474306"/>
                    <a:pt x="1055991" y="484831"/>
                    <a:pt x="1074562" y="492079"/>
                  </a:cubicBezTo>
                  <a:cubicBezTo>
                    <a:pt x="1079346" y="494362"/>
                    <a:pt x="1132433" y="513923"/>
                    <a:pt x="1136654" y="513029"/>
                  </a:cubicBezTo>
                  <a:cubicBezTo>
                    <a:pt x="1164042" y="506774"/>
                    <a:pt x="1185427" y="479171"/>
                    <a:pt x="1209344" y="510547"/>
                  </a:cubicBezTo>
                  <a:cubicBezTo>
                    <a:pt x="1223226" y="528915"/>
                    <a:pt x="1161134" y="561681"/>
                    <a:pt x="1161134" y="585510"/>
                  </a:cubicBezTo>
                  <a:cubicBezTo>
                    <a:pt x="1161134" y="634063"/>
                    <a:pt x="1117051" y="631581"/>
                    <a:pt x="1159071" y="679537"/>
                  </a:cubicBezTo>
                  <a:cubicBezTo>
                    <a:pt x="1172014" y="694332"/>
                    <a:pt x="1226790" y="729282"/>
                    <a:pt x="1244799" y="738218"/>
                  </a:cubicBezTo>
                  <a:cubicBezTo>
                    <a:pt x="1281097" y="756288"/>
                    <a:pt x="1298730" y="807025"/>
                    <a:pt x="1348347" y="782997"/>
                  </a:cubicBezTo>
                  <a:cubicBezTo>
                    <a:pt x="1401341" y="757380"/>
                    <a:pt x="1405468" y="645580"/>
                    <a:pt x="1410158" y="597028"/>
                  </a:cubicBezTo>
                  <a:cubicBezTo>
                    <a:pt x="1412408" y="573397"/>
                    <a:pt x="1424133" y="518986"/>
                    <a:pt x="1436701" y="500618"/>
                  </a:cubicBezTo>
                  <a:cubicBezTo>
                    <a:pt x="1458567" y="468783"/>
                    <a:pt x="1469294" y="439392"/>
                    <a:pt x="1478044" y="444587"/>
                  </a:cubicBezTo>
                  <a:close/>
                  <a:moveTo>
                    <a:pt x="1818349" y="190834"/>
                  </a:moveTo>
                  <a:cubicBezTo>
                    <a:pt x="1810752" y="187856"/>
                    <a:pt x="1842079" y="200068"/>
                    <a:pt x="1818349" y="190834"/>
                  </a:cubicBezTo>
                  <a:close/>
                  <a:moveTo>
                    <a:pt x="1864590" y="18964"/>
                  </a:moveTo>
                  <a:cubicBezTo>
                    <a:pt x="1893853" y="32269"/>
                    <a:pt x="2019068" y="94524"/>
                    <a:pt x="1967951" y="139800"/>
                  </a:cubicBezTo>
                  <a:cubicBezTo>
                    <a:pt x="1961479" y="133147"/>
                    <a:pt x="1958571" y="124708"/>
                    <a:pt x="1959322" y="114481"/>
                  </a:cubicBezTo>
                  <a:cubicBezTo>
                    <a:pt x="1960916" y="167204"/>
                    <a:pt x="1858493" y="206423"/>
                    <a:pt x="1818349" y="190834"/>
                  </a:cubicBezTo>
                  <a:cubicBezTo>
                    <a:pt x="1810752" y="187856"/>
                    <a:pt x="1766481" y="172466"/>
                    <a:pt x="1769576" y="163728"/>
                  </a:cubicBezTo>
                  <a:cubicBezTo>
                    <a:pt x="1828760" y="158367"/>
                    <a:pt x="1859712" y="157275"/>
                    <a:pt x="1911111" y="134835"/>
                  </a:cubicBezTo>
                  <a:cubicBezTo>
                    <a:pt x="1919928" y="130963"/>
                    <a:pt x="1923961" y="58382"/>
                    <a:pt x="1956132" y="104949"/>
                  </a:cubicBezTo>
                  <a:cubicBezTo>
                    <a:pt x="1939062" y="59673"/>
                    <a:pt x="1881848" y="59971"/>
                    <a:pt x="1864590" y="18964"/>
                  </a:cubicBezTo>
                  <a:close/>
                  <a:moveTo>
                    <a:pt x="1431636" y="0"/>
                  </a:moveTo>
                  <a:cubicBezTo>
                    <a:pt x="1459587" y="3376"/>
                    <a:pt x="1606187" y="51035"/>
                    <a:pt x="1611908" y="76949"/>
                  </a:cubicBezTo>
                  <a:cubicBezTo>
                    <a:pt x="1635638" y="70396"/>
                    <a:pt x="1677283" y="125303"/>
                    <a:pt x="1665090" y="147048"/>
                  </a:cubicBezTo>
                  <a:cubicBezTo>
                    <a:pt x="1703639" y="143175"/>
                    <a:pt x="1762917" y="187955"/>
                    <a:pt x="1752693" y="228962"/>
                  </a:cubicBezTo>
                  <a:cubicBezTo>
                    <a:pt x="1739093" y="230947"/>
                    <a:pt x="1725118" y="228664"/>
                    <a:pt x="1711799" y="230947"/>
                  </a:cubicBezTo>
                  <a:cubicBezTo>
                    <a:pt x="1716958" y="245444"/>
                    <a:pt x="1769670" y="327060"/>
                    <a:pt x="1775298" y="328450"/>
                  </a:cubicBezTo>
                  <a:cubicBezTo>
                    <a:pt x="1792556" y="326464"/>
                    <a:pt x="1809439" y="335003"/>
                    <a:pt x="1800434" y="356350"/>
                  </a:cubicBezTo>
                  <a:cubicBezTo>
                    <a:pt x="1826509" y="356747"/>
                    <a:pt x="1893197" y="434888"/>
                    <a:pt x="1838046" y="434888"/>
                  </a:cubicBezTo>
                  <a:cubicBezTo>
                    <a:pt x="1788054" y="434888"/>
                    <a:pt x="1700825" y="391796"/>
                    <a:pt x="1677002" y="354662"/>
                  </a:cubicBezTo>
                  <a:cubicBezTo>
                    <a:pt x="1632262" y="298663"/>
                    <a:pt x="1604405" y="257756"/>
                    <a:pt x="1530870" y="309088"/>
                  </a:cubicBezTo>
                  <a:cubicBezTo>
                    <a:pt x="1561541" y="370548"/>
                    <a:pt x="1444768" y="367570"/>
                    <a:pt x="1411752" y="347017"/>
                  </a:cubicBezTo>
                  <a:cubicBezTo>
                    <a:pt x="1419537" y="314847"/>
                    <a:pt x="1434919" y="244054"/>
                    <a:pt x="1407719" y="220621"/>
                  </a:cubicBezTo>
                  <a:cubicBezTo>
                    <a:pt x="1444674" y="166906"/>
                    <a:pt x="1427603" y="64141"/>
                    <a:pt x="143163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08" name="Shape 25814">
              <a:extLst>
                <a:ext uri="{FF2B5EF4-FFF2-40B4-BE49-F238E27FC236}">
                  <a16:creationId xmlns:a16="http://schemas.microsoft.com/office/drawing/2014/main" id="{ED3BF679-42FB-EF44-BF21-7610E14EC3AF}"/>
                </a:ext>
              </a:extLst>
            </p:cNvPr>
            <p:cNvSpPr/>
            <p:nvPr/>
          </p:nvSpPr>
          <p:spPr>
            <a:xfrm>
              <a:off x="2779326" y="2721848"/>
              <a:ext cx="893493" cy="80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64" extrusionOk="0">
                  <a:moveTo>
                    <a:pt x="3010" y="6585"/>
                  </a:moveTo>
                  <a:cubicBezTo>
                    <a:pt x="2435" y="7097"/>
                    <a:pt x="992" y="7348"/>
                    <a:pt x="363" y="6890"/>
                  </a:cubicBezTo>
                  <a:cubicBezTo>
                    <a:pt x="444" y="6750"/>
                    <a:pt x="713" y="6786"/>
                    <a:pt x="499" y="6579"/>
                  </a:cubicBezTo>
                  <a:cubicBezTo>
                    <a:pt x="464" y="6545"/>
                    <a:pt x="118" y="6445"/>
                    <a:pt x="106" y="6460"/>
                  </a:cubicBezTo>
                  <a:cubicBezTo>
                    <a:pt x="240" y="6289"/>
                    <a:pt x="512" y="6444"/>
                    <a:pt x="654" y="6279"/>
                  </a:cubicBezTo>
                  <a:cubicBezTo>
                    <a:pt x="796" y="6113"/>
                    <a:pt x="-14" y="6151"/>
                    <a:pt x="0" y="6157"/>
                  </a:cubicBezTo>
                  <a:cubicBezTo>
                    <a:pt x="226" y="5657"/>
                    <a:pt x="953" y="5687"/>
                    <a:pt x="954" y="6266"/>
                  </a:cubicBezTo>
                  <a:cubicBezTo>
                    <a:pt x="1102" y="6190"/>
                    <a:pt x="1215" y="6074"/>
                    <a:pt x="1294" y="5918"/>
                  </a:cubicBezTo>
                  <a:cubicBezTo>
                    <a:pt x="1537" y="5893"/>
                    <a:pt x="2370" y="6107"/>
                    <a:pt x="2491" y="5816"/>
                  </a:cubicBezTo>
                  <a:cubicBezTo>
                    <a:pt x="2514" y="5759"/>
                    <a:pt x="3682" y="5987"/>
                    <a:pt x="3010" y="6585"/>
                  </a:cubicBezTo>
                  <a:cubicBezTo>
                    <a:pt x="2843" y="6734"/>
                    <a:pt x="3142" y="6468"/>
                    <a:pt x="3010" y="6585"/>
                  </a:cubicBezTo>
                  <a:close/>
                  <a:moveTo>
                    <a:pt x="11005" y="300"/>
                  </a:moveTo>
                  <a:cubicBezTo>
                    <a:pt x="11317" y="195"/>
                    <a:pt x="11825" y="280"/>
                    <a:pt x="12088" y="495"/>
                  </a:cubicBezTo>
                  <a:cubicBezTo>
                    <a:pt x="12051" y="428"/>
                    <a:pt x="12017" y="355"/>
                    <a:pt x="12030" y="274"/>
                  </a:cubicBezTo>
                  <a:cubicBezTo>
                    <a:pt x="12514" y="182"/>
                    <a:pt x="14125" y="719"/>
                    <a:pt x="14503" y="1064"/>
                  </a:cubicBezTo>
                  <a:cubicBezTo>
                    <a:pt x="14355" y="1090"/>
                    <a:pt x="13593" y="1487"/>
                    <a:pt x="13494" y="1113"/>
                  </a:cubicBezTo>
                  <a:cubicBezTo>
                    <a:pt x="13514" y="1074"/>
                    <a:pt x="13535" y="1036"/>
                    <a:pt x="13555" y="997"/>
                  </a:cubicBezTo>
                  <a:cubicBezTo>
                    <a:pt x="13092" y="666"/>
                    <a:pt x="12573" y="887"/>
                    <a:pt x="12439" y="1482"/>
                  </a:cubicBezTo>
                  <a:cubicBezTo>
                    <a:pt x="12305" y="1656"/>
                    <a:pt x="11018" y="988"/>
                    <a:pt x="11664" y="897"/>
                  </a:cubicBezTo>
                  <a:cubicBezTo>
                    <a:pt x="11583" y="891"/>
                    <a:pt x="10294" y="541"/>
                    <a:pt x="11005" y="300"/>
                  </a:cubicBezTo>
                  <a:cubicBezTo>
                    <a:pt x="11317" y="195"/>
                    <a:pt x="10790" y="373"/>
                    <a:pt x="11005" y="300"/>
                  </a:cubicBezTo>
                  <a:close/>
                  <a:moveTo>
                    <a:pt x="13416" y="415"/>
                  </a:moveTo>
                  <a:cubicBezTo>
                    <a:pt x="13177" y="380"/>
                    <a:pt x="12943" y="324"/>
                    <a:pt x="12720" y="200"/>
                  </a:cubicBezTo>
                  <a:cubicBezTo>
                    <a:pt x="13106" y="-111"/>
                    <a:pt x="14518" y="-25"/>
                    <a:pt x="14908" y="222"/>
                  </a:cubicBezTo>
                  <a:cubicBezTo>
                    <a:pt x="14603" y="635"/>
                    <a:pt x="13826" y="474"/>
                    <a:pt x="13416" y="415"/>
                  </a:cubicBezTo>
                  <a:cubicBezTo>
                    <a:pt x="13177" y="380"/>
                    <a:pt x="13560" y="435"/>
                    <a:pt x="13416" y="415"/>
                  </a:cubicBezTo>
                  <a:close/>
                  <a:moveTo>
                    <a:pt x="17057" y="21008"/>
                  </a:moveTo>
                  <a:cubicBezTo>
                    <a:pt x="17044" y="21058"/>
                    <a:pt x="17025" y="21102"/>
                    <a:pt x="16998" y="21143"/>
                  </a:cubicBezTo>
                  <a:cubicBezTo>
                    <a:pt x="16638" y="21123"/>
                    <a:pt x="16355" y="21046"/>
                    <a:pt x="15994" y="21031"/>
                  </a:cubicBezTo>
                  <a:cubicBezTo>
                    <a:pt x="15992" y="20975"/>
                    <a:pt x="15985" y="20922"/>
                    <a:pt x="15986" y="20864"/>
                  </a:cubicBezTo>
                  <a:cubicBezTo>
                    <a:pt x="16167" y="20818"/>
                    <a:pt x="16655" y="20912"/>
                    <a:pt x="16834" y="20976"/>
                  </a:cubicBezTo>
                  <a:cubicBezTo>
                    <a:pt x="16831" y="20995"/>
                    <a:pt x="16840" y="21021"/>
                    <a:pt x="16837" y="21040"/>
                  </a:cubicBezTo>
                  <a:cubicBezTo>
                    <a:pt x="16925" y="21067"/>
                    <a:pt x="16976" y="21002"/>
                    <a:pt x="17057" y="21008"/>
                  </a:cubicBezTo>
                  <a:cubicBezTo>
                    <a:pt x="17069" y="21052"/>
                    <a:pt x="16976" y="21002"/>
                    <a:pt x="17057" y="21008"/>
                  </a:cubicBezTo>
                  <a:close/>
                  <a:moveTo>
                    <a:pt x="15035" y="9329"/>
                  </a:moveTo>
                  <a:cubicBezTo>
                    <a:pt x="15040" y="9332"/>
                    <a:pt x="15043" y="9336"/>
                    <a:pt x="15046" y="9340"/>
                  </a:cubicBezTo>
                  <a:cubicBezTo>
                    <a:pt x="15083" y="9411"/>
                    <a:pt x="14747" y="9586"/>
                    <a:pt x="14719" y="9588"/>
                  </a:cubicBezTo>
                  <a:cubicBezTo>
                    <a:pt x="14509" y="9606"/>
                    <a:pt x="14814" y="9185"/>
                    <a:pt x="15035" y="9329"/>
                  </a:cubicBezTo>
                  <a:cubicBezTo>
                    <a:pt x="15040" y="9332"/>
                    <a:pt x="15025" y="9323"/>
                    <a:pt x="15035" y="9329"/>
                  </a:cubicBezTo>
                  <a:close/>
                  <a:moveTo>
                    <a:pt x="10464" y="17106"/>
                  </a:moveTo>
                  <a:lnTo>
                    <a:pt x="10453" y="17083"/>
                  </a:lnTo>
                  <a:cubicBezTo>
                    <a:pt x="10426" y="17405"/>
                    <a:pt x="10539" y="17595"/>
                    <a:pt x="10345" y="17882"/>
                  </a:cubicBezTo>
                  <a:cubicBezTo>
                    <a:pt x="9796" y="17382"/>
                    <a:pt x="10473" y="17289"/>
                    <a:pt x="10464" y="17106"/>
                  </a:cubicBezTo>
                  <a:cubicBezTo>
                    <a:pt x="10464" y="17106"/>
                    <a:pt x="10457" y="16967"/>
                    <a:pt x="10464" y="17106"/>
                  </a:cubicBezTo>
                  <a:close/>
                  <a:moveTo>
                    <a:pt x="10564" y="18237"/>
                  </a:moveTo>
                  <a:cubicBezTo>
                    <a:pt x="10602" y="18346"/>
                    <a:pt x="10551" y="18790"/>
                    <a:pt x="10530" y="18920"/>
                  </a:cubicBezTo>
                  <a:cubicBezTo>
                    <a:pt x="10485" y="19203"/>
                    <a:pt x="10300" y="18856"/>
                    <a:pt x="10290" y="19078"/>
                  </a:cubicBezTo>
                  <a:cubicBezTo>
                    <a:pt x="10271" y="19507"/>
                    <a:pt x="9961" y="18146"/>
                    <a:pt x="9970" y="18150"/>
                  </a:cubicBezTo>
                  <a:cubicBezTo>
                    <a:pt x="10234" y="18257"/>
                    <a:pt x="10411" y="17796"/>
                    <a:pt x="10564" y="18237"/>
                  </a:cubicBezTo>
                  <a:cubicBezTo>
                    <a:pt x="10578" y="18276"/>
                    <a:pt x="10539" y="18164"/>
                    <a:pt x="10564" y="18237"/>
                  </a:cubicBezTo>
                  <a:close/>
                  <a:moveTo>
                    <a:pt x="5029" y="10651"/>
                  </a:moveTo>
                  <a:cubicBezTo>
                    <a:pt x="5077" y="10532"/>
                    <a:pt x="5345" y="10601"/>
                    <a:pt x="5317" y="10393"/>
                  </a:cubicBezTo>
                  <a:cubicBezTo>
                    <a:pt x="5309" y="10405"/>
                    <a:pt x="5301" y="10411"/>
                    <a:pt x="5295" y="10424"/>
                  </a:cubicBezTo>
                  <a:cubicBezTo>
                    <a:pt x="5232" y="10439"/>
                    <a:pt x="5176" y="10423"/>
                    <a:pt x="5111" y="10424"/>
                  </a:cubicBezTo>
                  <a:cubicBezTo>
                    <a:pt x="5102" y="10395"/>
                    <a:pt x="5323" y="9733"/>
                    <a:pt x="5376" y="9698"/>
                  </a:cubicBezTo>
                  <a:cubicBezTo>
                    <a:pt x="5467" y="9638"/>
                    <a:pt x="5548" y="9315"/>
                    <a:pt x="5670" y="9337"/>
                  </a:cubicBezTo>
                  <a:cubicBezTo>
                    <a:pt x="5754" y="9352"/>
                    <a:pt x="6274" y="9294"/>
                    <a:pt x="6258" y="9415"/>
                  </a:cubicBezTo>
                  <a:cubicBezTo>
                    <a:pt x="6253" y="9452"/>
                    <a:pt x="5825" y="9767"/>
                    <a:pt x="5928" y="9811"/>
                  </a:cubicBezTo>
                  <a:cubicBezTo>
                    <a:pt x="5995" y="9839"/>
                    <a:pt x="6642" y="9635"/>
                    <a:pt x="6636" y="9850"/>
                  </a:cubicBezTo>
                  <a:cubicBezTo>
                    <a:pt x="6630" y="10107"/>
                    <a:pt x="6142" y="10320"/>
                    <a:pt x="6302" y="10517"/>
                  </a:cubicBezTo>
                  <a:cubicBezTo>
                    <a:pt x="6401" y="10638"/>
                    <a:pt x="6622" y="10658"/>
                    <a:pt x="6653" y="10846"/>
                  </a:cubicBezTo>
                  <a:cubicBezTo>
                    <a:pt x="6671" y="10958"/>
                    <a:pt x="6675" y="11181"/>
                    <a:pt x="6785" y="11246"/>
                  </a:cubicBezTo>
                  <a:cubicBezTo>
                    <a:pt x="7128" y="11447"/>
                    <a:pt x="7055" y="11926"/>
                    <a:pt x="7226" y="12079"/>
                  </a:cubicBezTo>
                  <a:cubicBezTo>
                    <a:pt x="7345" y="12186"/>
                    <a:pt x="7646" y="11861"/>
                    <a:pt x="7721" y="12232"/>
                  </a:cubicBezTo>
                  <a:cubicBezTo>
                    <a:pt x="7759" y="12416"/>
                    <a:pt x="7449" y="12755"/>
                    <a:pt x="7292" y="12788"/>
                  </a:cubicBezTo>
                  <a:cubicBezTo>
                    <a:pt x="7264" y="12782"/>
                    <a:pt x="7615" y="12821"/>
                    <a:pt x="7617" y="12880"/>
                  </a:cubicBezTo>
                  <a:cubicBezTo>
                    <a:pt x="7622" y="13056"/>
                    <a:pt x="6316" y="13296"/>
                    <a:pt x="6190" y="13215"/>
                  </a:cubicBezTo>
                  <a:cubicBezTo>
                    <a:pt x="5876" y="13016"/>
                    <a:pt x="5422" y="13624"/>
                    <a:pt x="4985" y="13472"/>
                  </a:cubicBezTo>
                  <a:cubicBezTo>
                    <a:pt x="5239" y="13140"/>
                    <a:pt x="5940" y="13044"/>
                    <a:pt x="6110" y="12742"/>
                  </a:cubicBezTo>
                  <a:cubicBezTo>
                    <a:pt x="5925" y="12832"/>
                    <a:pt x="5802" y="12692"/>
                    <a:pt x="5782" y="12693"/>
                  </a:cubicBezTo>
                  <a:cubicBezTo>
                    <a:pt x="5654" y="12701"/>
                    <a:pt x="5527" y="12674"/>
                    <a:pt x="5405" y="12714"/>
                  </a:cubicBezTo>
                  <a:cubicBezTo>
                    <a:pt x="5071" y="12824"/>
                    <a:pt x="5664" y="12288"/>
                    <a:pt x="5650" y="12311"/>
                  </a:cubicBezTo>
                  <a:cubicBezTo>
                    <a:pt x="5754" y="12141"/>
                    <a:pt x="5455" y="11802"/>
                    <a:pt x="5686" y="11851"/>
                  </a:cubicBezTo>
                  <a:cubicBezTo>
                    <a:pt x="5913" y="11898"/>
                    <a:pt x="6249" y="11772"/>
                    <a:pt x="6176" y="11451"/>
                  </a:cubicBezTo>
                  <a:cubicBezTo>
                    <a:pt x="5978" y="11400"/>
                    <a:pt x="5859" y="11364"/>
                    <a:pt x="6069" y="11081"/>
                  </a:cubicBezTo>
                  <a:cubicBezTo>
                    <a:pt x="5935" y="11261"/>
                    <a:pt x="5499" y="11034"/>
                    <a:pt x="5491" y="11228"/>
                  </a:cubicBezTo>
                  <a:cubicBezTo>
                    <a:pt x="5230" y="11183"/>
                    <a:pt x="5585" y="10919"/>
                    <a:pt x="5602" y="10890"/>
                  </a:cubicBezTo>
                  <a:cubicBezTo>
                    <a:pt x="5707" y="10710"/>
                    <a:pt x="5363" y="10523"/>
                    <a:pt x="5390" y="10718"/>
                  </a:cubicBezTo>
                  <a:cubicBezTo>
                    <a:pt x="5581" y="10787"/>
                    <a:pt x="5302" y="10864"/>
                    <a:pt x="5290" y="10905"/>
                  </a:cubicBezTo>
                  <a:cubicBezTo>
                    <a:pt x="5166" y="10939"/>
                    <a:pt x="5297" y="10688"/>
                    <a:pt x="5272" y="10646"/>
                  </a:cubicBezTo>
                  <a:cubicBezTo>
                    <a:pt x="5255" y="10619"/>
                    <a:pt x="4940" y="10871"/>
                    <a:pt x="5029" y="10651"/>
                  </a:cubicBezTo>
                  <a:cubicBezTo>
                    <a:pt x="5047" y="10606"/>
                    <a:pt x="5016" y="10683"/>
                    <a:pt x="5029" y="10651"/>
                  </a:cubicBezTo>
                  <a:close/>
                  <a:moveTo>
                    <a:pt x="19919" y="20951"/>
                  </a:moveTo>
                  <a:cubicBezTo>
                    <a:pt x="19993" y="20920"/>
                    <a:pt x="20069" y="20888"/>
                    <a:pt x="20137" y="20844"/>
                  </a:cubicBezTo>
                  <a:cubicBezTo>
                    <a:pt x="20138" y="20843"/>
                    <a:pt x="19724" y="21347"/>
                    <a:pt x="19988" y="21347"/>
                  </a:cubicBezTo>
                  <a:cubicBezTo>
                    <a:pt x="19707" y="21325"/>
                    <a:pt x="19367" y="21489"/>
                    <a:pt x="19252" y="21103"/>
                  </a:cubicBezTo>
                  <a:cubicBezTo>
                    <a:pt x="19317" y="21150"/>
                    <a:pt x="19414" y="21101"/>
                    <a:pt x="19487" y="21094"/>
                  </a:cubicBezTo>
                  <a:cubicBezTo>
                    <a:pt x="19505" y="21064"/>
                    <a:pt x="19515" y="21012"/>
                    <a:pt x="19515" y="20976"/>
                  </a:cubicBezTo>
                  <a:cubicBezTo>
                    <a:pt x="19659" y="20996"/>
                    <a:pt x="19780" y="21008"/>
                    <a:pt x="19919" y="20951"/>
                  </a:cubicBezTo>
                  <a:cubicBezTo>
                    <a:pt x="19993" y="20920"/>
                    <a:pt x="19780" y="21008"/>
                    <a:pt x="19919" y="20951"/>
                  </a:cubicBezTo>
                  <a:close/>
                  <a:moveTo>
                    <a:pt x="3448" y="12512"/>
                  </a:moveTo>
                  <a:lnTo>
                    <a:pt x="3439" y="12467"/>
                  </a:lnTo>
                  <a:cubicBezTo>
                    <a:pt x="3441" y="12484"/>
                    <a:pt x="3910" y="11973"/>
                    <a:pt x="3927" y="11961"/>
                  </a:cubicBezTo>
                  <a:cubicBezTo>
                    <a:pt x="3801" y="11949"/>
                    <a:pt x="3649" y="11911"/>
                    <a:pt x="3652" y="11769"/>
                  </a:cubicBezTo>
                  <a:lnTo>
                    <a:pt x="3653" y="11732"/>
                  </a:lnTo>
                  <a:cubicBezTo>
                    <a:pt x="3638" y="11187"/>
                    <a:pt x="4036" y="11537"/>
                    <a:pt x="4296" y="11292"/>
                  </a:cubicBezTo>
                  <a:cubicBezTo>
                    <a:pt x="4019" y="11229"/>
                    <a:pt x="4821" y="10776"/>
                    <a:pt x="5082" y="10841"/>
                  </a:cubicBezTo>
                  <a:cubicBezTo>
                    <a:pt x="5103" y="10873"/>
                    <a:pt x="5214" y="11022"/>
                    <a:pt x="5230" y="11072"/>
                  </a:cubicBezTo>
                  <a:cubicBezTo>
                    <a:pt x="5337" y="11212"/>
                    <a:pt x="5329" y="11337"/>
                    <a:pt x="5207" y="11445"/>
                  </a:cubicBezTo>
                  <a:cubicBezTo>
                    <a:pt x="4948" y="11696"/>
                    <a:pt x="5225" y="11803"/>
                    <a:pt x="5096" y="12165"/>
                  </a:cubicBezTo>
                  <a:cubicBezTo>
                    <a:pt x="4944" y="12594"/>
                    <a:pt x="3961" y="12830"/>
                    <a:pt x="3623" y="12797"/>
                  </a:cubicBezTo>
                  <a:lnTo>
                    <a:pt x="3629" y="12759"/>
                  </a:lnTo>
                  <a:cubicBezTo>
                    <a:pt x="3593" y="12765"/>
                    <a:pt x="3565" y="12764"/>
                    <a:pt x="3528" y="12766"/>
                  </a:cubicBezTo>
                  <a:cubicBezTo>
                    <a:pt x="3509" y="12734"/>
                    <a:pt x="3505" y="12702"/>
                    <a:pt x="3523" y="12678"/>
                  </a:cubicBezTo>
                  <a:cubicBezTo>
                    <a:pt x="3435" y="12635"/>
                    <a:pt x="3431" y="12581"/>
                    <a:pt x="3510" y="12516"/>
                  </a:cubicBezTo>
                  <a:cubicBezTo>
                    <a:pt x="3502" y="12515"/>
                    <a:pt x="3448" y="12512"/>
                    <a:pt x="3448" y="12512"/>
                  </a:cubicBezTo>
                  <a:cubicBezTo>
                    <a:pt x="3448" y="12512"/>
                    <a:pt x="3448" y="12512"/>
                    <a:pt x="3448" y="12512"/>
                  </a:cubicBezTo>
                  <a:close/>
                  <a:moveTo>
                    <a:pt x="11104" y="9151"/>
                  </a:moveTo>
                  <a:cubicBezTo>
                    <a:pt x="11102" y="9148"/>
                    <a:pt x="11098" y="9146"/>
                    <a:pt x="11094" y="9143"/>
                  </a:cubicBezTo>
                  <a:cubicBezTo>
                    <a:pt x="11097" y="9141"/>
                    <a:pt x="11101" y="9138"/>
                    <a:pt x="11105" y="9135"/>
                  </a:cubicBezTo>
                  <a:cubicBezTo>
                    <a:pt x="11105" y="9140"/>
                    <a:pt x="11105" y="9147"/>
                    <a:pt x="11104" y="9151"/>
                  </a:cubicBezTo>
                  <a:cubicBezTo>
                    <a:pt x="11102" y="9148"/>
                    <a:pt x="11105" y="9147"/>
                    <a:pt x="11104" y="9151"/>
                  </a:cubicBezTo>
                  <a:close/>
                  <a:moveTo>
                    <a:pt x="21399" y="14198"/>
                  </a:moveTo>
                  <a:cubicBezTo>
                    <a:pt x="21409" y="14173"/>
                    <a:pt x="21499" y="14149"/>
                    <a:pt x="21520" y="14142"/>
                  </a:cubicBezTo>
                  <a:lnTo>
                    <a:pt x="21423" y="14087"/>
                  </a:lnTo>
                  <a:cubicBezTo>
                    <a:pt x="21320" y="14027"/>
                    <a:pt x="21586" y="13723"/>
                    <a:pt x="21296" y="13692"/>
                  </a:cubicBezTo>
                  <a:cubicBezTo>
                    <a:pt x="21112" y="13672"/>
                    <a:pt x="20805" y="13386"/>
                    <a:pt x="20627" y="13557"/>
                  </a:cubicBezTo>
                  <a:cubicBezTo>
                    <a:pt x="20375" y="13291"/>
                    <a:pt x="20136" y="13280"/>
                    <a:pt x="19764" y="13317"/>
                  </a:cubicBezTo>
                  <a:cubicBezTo>
                    <a:pt x="19859" y="13317"/>
                    <a:pt x="19308" y="12896"/>
                    <a:pt x="19323" y="12913"/>
                  </a:cubicBezTo>
                  <a:cubicBezTo>
                    <a:pt x="19229" y="12913"/>
                    <a:pt x="19162" y="12594"/>
                    <a:pt x="19105" y="12495"/>
                  </a:cubicBezTo>
                  <a:cubicBezTo>
                    <a:pt x="18878" y="12097"/>
                    <a:pt x="18551" y="12640"/>
                    <a:pt x="18342" y="12454"/>
                  </a:cubicBezTo>
                  <a:cubicBezTo>
                    <a:pt x="18213" y="12393"/>
                    <a:pt x="18189" y="12168"/>
                    <a:pt x="18086" y="12043"/>
                  </a:cubicBezTo>
                  <a:cubicBezTo>
                    <a:pt x="18386" y="11994"/>
                    <a:pt x="18733" y="11639"/>
                    <a:pt x="18199" y="11620"/>
                  </a:cubicBezTo>
                  <a:cubicBezTo>
                    <a:pt x="18172" y="11530"/>
                    <a:pt x="17896" y="11200"/>
                    <a:pt x="17799" y="11143"/>
                  </a:cubicBezTo>
                  <a:cubicBezTo>
                    <a:pt x="17967" y="10775"/>
                    <a:pt x="17329" y="10571"/>
                    <a:pt x="17149" y="10533"/>
                  </a:cubicBezTo>
                  <a:cubicBezTo>
                    <a:pt x="16689" y="10533"/>
                    <a:pt x="16796" y="10101"/>
                    <a:pt x="16546" y="9833"/>
                  </a:cubicBezTo>
                  <a:cubicBezTo>
                    <a:pt x="16590" y="9843"/>
                    <a:pt x="16633" y="9860"/>
                    <a:pt x="16674" y="9878"/>
                  </a:cubicBezTo>
                  <a:lnTo>
                    <a:pt x="16626" y="9776"/>
                  </a:lnTo>
                  <a:cubicBezTo>
                    <a:pt x="16769" y="9537"/>
                    <a:pt x="16634" y="9167"/>
                    <a:pt x="16725" y="8824"/>
                  </a:cubicBezTo>
                  <a:cubicBezTo>
                    <a:pt x="16306" y="8876"/>
                    <a:pt x="15803" y="8638"/>
                    <a:pt x="15397" y="8843"/>
                  </a:cubicBezTo>
                  <a:cubicBezTo>
                    <a:pt x="14990" y="9046"/>
                    <a:pt x="15218" y="9655"/>
                    <a:pt x="15490" y="9475"/>
                  </a:cubicBezTo>
                  <a:cubicBezTo>
                    <a:pt x="15446" y="9559"/>
                    <a:pt x="15400" y="9612"/>
                    <a:pt x="15302" y="9624"/>
                  </a:cubicBezTo>
                  <a:cubicBezTo>
                    <a:pt x="15527" y="10138"/>
                    <a:pt x="15043" y="10023"/>
                    <a:pt x="14840" y="9709"/>
                  </a:cubicBezTo>
                  <a:lnTo>
                    <a:pt x="14842" y="9700"/>
                  </a:lnTo>
                  <a:cubicBezTo>
                    <a:pt x="14833" y="9734"/>
                    <a:pt x="14822" y="9767"/>
                    <a:pt x="14810" y="9799"/>
                  </a:cubicBezTo>
                  <a:cubicBezTo>
                    <a:pt x="14723" y="9791"/>
                    <a:pt x="14635" y="9776"/>
                    <a:pt x="14548" y="9751"/>
                  </a:cubicBezTo>
                  <a:cubicBezTo>
                    <a:pt x="14418" y="9770"/>
                    <a:pt x="14357" y="9921"/>
                    <a:pt x="14366" y="10048"/>
                  </a:cubicBezTo>
                  <a:lnTo>
                    <a:pt x="14272" y="10101"/>
                  </a:lnTo>
                  <a:cubicBezTo>
                    <a:pt x="14229" y="10390"/>
                    <a:pt x="14291" y="10708"/>
                    <a:pt x="14374" y="10979"/>
                  </a:cubicBezTo>
                  <a:cubicBezTo>
                    <a:pt x="14374" y="10980"/>
                    <a:pt x="14706" y="11039"/>
                    <a:pt x="14271" y="10982"/>
                  </a:cubicBezTo>
                  <a:cubicBezTo>
                    <a:pt x="14155" y="10964"/>
                    <a:pt x="14030" y="11072"/>
                    <a:pt x="14169" y="11177"/>
                  </a:cubicBezTo>
                  <a:cubicBezTo>
                    <a:pt x="14151" y="11181"/>
                    <a:pt x="14133" y="11186"/>
                    <a:pt x="14115" y="11190"/>
                  </a:cubicBezTo>
                  <a:cubicBezTo>
                    <a:pt x="14118" y="11235"/>
                    <a:pt x="14112" y="11279"/>
                    <a:pt x="14095" y="11321"/>
                  </a:cubicBezTo>
                  <a:cubicBezTo>
                    <a:pt x="14319" y="11407"/>
                    <a:pt x="14597" y="11381"/>
                    <a:pt x="14839" y="11383"/>
                  </a:cubicBezTo>
                  <a:lnTo>
                    <a:pt x="14792" y="11431"/>
                  </a:lnTo>
                  <a:cubicBezTo>
                    <a:pt x="14873" y="11397"/>
                    <a:pt x="15020" y="11368"/>
                    <a:pt x="15097" y="11423"/>
                  </a:cubicBezTo>
                  <a:cubicBezTo>
                    <a:pt x="14771" y="11469"/>
                    <a:pt x="14345" y="11485"/>
                    <a:pt x="14023" y="11419"/>
                  </a:cubicBezTo>
                  <a:cubicBezTo>
                    <a:pt x="13755" y="11424"/>
                    <a:pt x="13655" y="11208"/>
                    <a:pt x="13442" y="11208"/>
                  </a:cubicBezTo>
                  <a:cubicBezTo>
                    <a:pt x="13013" y="11208"/>
                    <a:pt x="12497" y="11570"/>
                    <a:pt x="12077" y="11683"/>
                  </a:cubicBezTo>
                  <a:cubicBezTo>
                    <a:pt x="12021" y="11598"/>
                    <a:pt x="11938" y="11539"/>
                    <a:pt x="11850" y="11498"/>
                  </a:cubicBezTo>
                  <a:cubicBezTo>
                    <a:pt x="11906" y="11380"/>
                    <a:pt x="11866" y="11334"/>
                    <a:pt x="11769" y="11310"/>
                  </a:cubicBezTo>
                  <a:lnTo>
                    <a:pt x="11748" y="11359"/>
                  </a:lnTo>
                  <a:cubicBezTo>
                    <a:pt x="11689" y="11359"/>
                    <a:pt x="11635" y="11383"/>
                    <a:pt x="11585" y="11434"/>
                  </a:cubicBezTo>
                  <a:cubicBezTo>
                    <a:pt x="11468" y="11434"/>
                    <a:pt x="11068" y="11450"/>
                    <a:pt x="10966" y="11574"/>
                  </a:cubicBezTo>
                  <a:cubicBezTo>
                    <a:pt x="11003" y="11493"/>
                    <a:pt x="11068" y="11431"/>
                    <a:pt x="11053" y="11329"/>
                  </a:cubicBezTo>
                  <a:cubicBezTo>
                    <a:pt x="11360" y="11511"/>
                    <a:pt x="11588" y="10834"/>
                    <a:pt x="11473" y="10674"/>
                  </a:cubicBezTo>
                  <a:cubicBezTo>
                    <a:pt x="11548" y="11455"/>
                    <a:pt x="12215" y="10595"/>
                    <a:pt x="12459" y="10590"/>
                  </a:cubicBezTo>
                  <a:cubicBezTo>
                    <a:pt x="12794" y="10584"/>
                    <a:pt x="12838" y="10062"/>
                    <a:pt x="12863" y="9783"/>
                  </a:cubicBezTo>
                  <a:cubicBezTo>
                    <a:pt x="12881" y="9580"/>
                    <a:pt x="13458" y="9031"/>
                    <a:pt x="13427" y="8990"/>
                  </a:cubicBezTo>
                  <a:cubicBezTo>
                    <a:pt x="13815" y="8727"/>
                    <a:pt x="12477" y="8225"/>
                    <a:pt x="13133" y="7551"/>
                  </a:cubicBezTo>
                  <a:cubicBezTo>
                    <a:pt x="13342" y="7340"/>
                    <a:pt x="13527" y="7230"/>
                    <a:pt x="13796" y="7110"/>
                  </a:cubicBezTo>
                  <a:cubicBezTo>
                    <a:pt x="13875" y="7074"/>
                    <a:pt x="14210" y="6821"/>
                    <a:pt x="14230" y="6703"/>
                  </a:cubicBezTo>
                  <a:cubicBezTo>
                    <a:pt x="14239" y="6653"/>
                    <a:pt x="14134" y="6487"/>
                    <a:pt x="14081" y="6528"/>
                  </a:cubicBezTo>
                  <a:cubicBezTo>
                    <a:pt x="14339" y="5989"/>
                    <a:pt x="15221" y="5978"/>
                    <a:pt x="15459" y="6484"/>
                  </a:cubicBezTo>
                  <a:cubicBezTo>
                    <a:pt x="15284" y="6479"/>
                    <a:pt x="14555" y="7035"/>
                    <a:pt x="14534" y="7238"/>
                  </a:cubicBezTo>
                  <a:cubicBezTo>
                    <a:pt x="14055" y="7196"/>
                    <a:pt x="14378" y="8563"/>
                    <a:pt x="14576" y="8615"/>
                  </a:cubicBezTo>
                  <a:cubicBezTo>
                    <a:pt x="14918" y="8705"/>
                    <a:pt x="14912" y="8954"/>
                    <a:pt x="15299" y="8832"/>
                  </a:cubicBezTo>
                  <a:cubicBezTo>
                    <a:pt x="16051" y="8597"/>
                    <a:pt x="16518" y="8623"/>
                    <a:pt x="17126" y="8089"/>
                  </a:cubicBezTo>
                  <a:cubicBezTo>
                    <a:pt x="17989" y="7332"/>
                    <a:pt x="17131" y="7189"/>
                    <a:pt x="16960" y="6564"/>
                  </a:cubicBezTo>
                  <a:cubicBezTo>
                    <a:pt x="16891" y="6310"/>
                    <a:pt x="16962" y="6056"/>
                    <a:pt x="16770" y="5802"/>
                  </a:cubicBezTo>
                  <a:cubicBezTo>
                    <a:pt x="16593" y="5570"/>
                    <a:pt x="16691" y="5715"/>
                    <a:pt x="16751" y="5394"/>
                  </a:cubicBezTo>
                  <a:cubicBezTo>
                    <a:pt x="16807" y="5092"/>
                    <a:pt x="16443" y="5099"/>
                    <a:pt x="16319" y="4939"/>
                  </a:cubicBezTo>
                  <a:cubicBezTo>
                    <a:pt x="16366" y="4885"/>
                    <a:pt x="16402" y="4805"/>
                    <a:pt x="16433" y="4739"/>
                  </a:cubicBezTo>
                  <a:cubicBezTo>
                    <a:pt x="16397" y="4728"/>
                    <a:pt x="16370" y="4705"/>
                    <a:pt x="16352" y="4670"/>
                  </a:cubicBezTo>
                  <a:cubicBezTo>
                    <a:pt x="16486" y="4552"/>
                    <a:pt x="16818" y="4457"/>
                    <a:pt x="16818" y="4297"/>
                  </a:cubicBezTo>
                  <a:lnTo>
                    <a:pt x="16777" y="4292"/>
                  </a:lnTo>
                  <a:lnTo>
                    <a:pt x="16781" y="4239"/>
                  </a:lnTo>
                  <a:cubicBezTo>
                    <a:pt x="16681" y="4213"/>
                    <a:pt x="16582" y="4186"/>
                    <a:pt x="16483" y="4156"/>
                  </a:cubicBezTo>
                  <a:cubicBezTo>
                    <a:pt x="16600" y="4125"/>
                    <a:pt x="16712" y="4098"/>
                    <a:pt x="16819" y="4044"/>
                  </a:cubicBezTo>
                  <a:lnTo>
                    <a:pt x="16812" y="4008"/>
                  </a:lnTo>
                  <a:cubicBezTo>
                    <a:pt x="16788" y="3879"/>
                    <a:pt x="16102" y="3767"/>
                    <a:pt x="16024" y="3831"/>
                  </a:cubicBezTo>
                  <a:cubicBezTo>
                    <a:pt x="16035" y="3485"/>
                    <a:pt x="15559" y="3828"/>
                    <a:pt x="15481" y="3933"/>
                  </a:cubicBezTo>
                  <a:cubicBezTo>
                    <a:pt x="15481" y="3810"/>
                    <a:pt x="15465" y="3728"/>
                    <a:pt x="15353" y="3712"/>
                  </a:cubicBezTo>
                  <a:cubicBezTo>
                    <a:pt x="15350" y="3712"/>
                    <a:pt x="15455" y="3766"/>
                    <a:pt x="15313" y="3766"/>
                  </a:cubicBezTo>
                  <a:lnTo>
                    <a:pt x="15313" y="3708"/>
                  </a:lnTo>
                  <a:cubicBezTo>
                    <a:pt x="14920" y="3686"/>
                    <a:pt x="14462" y="3793"/>
                    <a:pt x="14080" y="3879"/>
                  </a:cubicBezTo>
                  <a:lnTo>
                    <a:pt x="14055" y="3979"/>
                  </a:lnTo>
                  <a:cubicBezTo>
                    <a:pt x="14083" y="3996"/>
                    <a:pt x="14112" y="4012"/>
                    <a:pt x="14141" y="4027"/>
                  </a:cubicBezTo>
                  <a:cubicBezTo>
                    <a:pt x="14126" y="4044"/>
                    <a:pt x="13707" y="4059"/>
                    <a:pt x="13848" y="4178"/>
                  </a:cubicBezTo>
                  <a:cubicBezTo>
                    <a:pt x="13839" y="4188"/>
                    <a:pt x="13730" y="4250"/>
                    <a:pt x="13705" y="4250"/>
                  </a:cubicBezTo>
                  <a:cubicBezTo>
                    <a:pt x="13546" y="4221"/>
                    <a:pt x="13373" y="4049"/>
                    <a:pt x="13215" y="4159"/>
                  </a:cubicBezTo>
                  <a:cubicBezTo>
                    <a:pt x="13149" y="4204"/>
                    <a:pt x="12175" y="4604"/>
                    <a:pt x="12746" y="4666"/>
                  </a:cubicBezTo>
                  <a:cubicBezTo>
                    <a:pt x="12622" y="4865"/>
                    <a:pt x="12457" y="4653"/>
                    <a:pt x="12460" y="4524"/>
                  </a:cubicBezTo>
                  <a:cubicBezTo>
                    <a:pt x="12221" y="4504"/>
                    <a:pt x="11580" y="4848"/>
                    <a:pt x="11551" y="5086"/>
                  </a:cubicBezTo>
                  <a:cubicBezTo>
                    <a:pt x="11780" y="5070"/>
                    <a:pt x="12010" y="5019"/>
                    <a:pt x="12238" y="4987"/>
                  </a:cubicBezTo>
                  <a:cubicBezTo>
                    <a:pt x="11896" y="5054"/>
                    <a:pt x="11014" y="6216"/>
                    <a:pt x="10964" y="6583"/>
                  </a:cubicBezTo>
                  <a:cubicBezTo>
                    <a:pt x="10736" y="6624"/>
                    <a:pt x="10558" y="6970"/>
                    <a:pt x="10381" y="6977"/>
                  </a:cubicBezTo>
                  <a:cubicBezTo>
                    <a:pt x="10180" y="6977"/>
                    <a:pt x="10128" y="6767"/>
                    <a:pt x="10029" y="7058"/>
                  </a:cubicBezTo>
                  <a:cubicBezTo>
                    <a:pt x="9982" y="7191"/>
                    <a:pt x="9499" y="7414"/>
                    <a:pt x="9402" y="7408"/>
                  </a:cubicBezTo>
                  <a:cubicBezTo>
                    <a:pt x="9414" y="7463"/>
                    <a:pt x="9398" y="7484"/>
                    <a:pt x="9354" y="7470"/>
                  </a:cubicBezTo>
                  <a:cubicBezTo>
                    <a:pt x="9353" y="7486"/>
                    <a:pt x="9333" y="7546"/>
                    <a:pt x="9329" y="7554"/>
                  </a:cubicBezTo>
                  <a:cubicBezTo>
                    <a:pt x="9181" y="7675"/>
                    <a:pt x="8893" y="7604"/>
                    <a:pt x="8949" y="7955"/>
                  </a:cubicBezTo>
                  <a:cubicBezTo>
                    <a:pt x="8986" y="8192"/>
                    <a:pt x="8876" y="8784"/>
                    <a:pt x="8991" y="8987"/>
                  </a:cubicBezTo>
                  <a:cubicBezTo>
                    <a:pt x="9205" y="9365"/>
                    <a:pt x="9340" y="9782"/>
                    <a:pt x="9892" y="9648"/>
                  </a:cubicBezTo>
                  <a:cubicBezTo>
                    <a:pt x="10114" y="9595"/>
                    <a:pt x="10749" y="9192"/>
                    <a:pt x="10777" y="8955"/>
                  </a:cubicBezTo>
                  <a:cubicBezTo>
                    <a:pt x="10817" y="9053"/>
                    <a:pt x="10800" y="9070"/>
                    <a:pt x="10918" y="9140"/>
                  </a:cubicBezTo>
                  <a:cubicBezTo>
                    <a:pt x="10889" y="9162"/>
                    <a:pt x="10862" y="9182"/>
                    <a:pt x="10829" y="9197"/>
                  </a:cubicBezTo>
                  <a:cubicBezTo>
                    <a:pt x="11004" y="9640"/>
                    <a:pt x="11181" y="10022"/>
                    <a:pt x="11497" y="10369"/>
                  </a:cubicBezTo>
                  <a:cubicBezTo>
                    <a:pt x="11390" y="10425"/>
                    <a:pt x="11363" y="10548"/>
                    <a:pt x="11450" y="10649"/>
                  </a:cubicBezTo>
                  <a:cubicBezTo>
                    <a:pt x="11391" y="10614"/>
                    <a:pt x="11149" y="10769"/>
                    <a:pt x="11098" y="10800"/>
                  </a:cubicBezTo>
                  <a:cubicBezTo>
                    <a:pt x="10812" y="10969"/>
                    <a:pt x="11257" y="11023"/>
                    <a:pt x="11209" y="11174"/>
                  </a:cubicBezTo>
                  <a:cubicBezTo>
                    <a:pt x="11154" y="11353"/>
                    <a:pt x="10994" y="11044"/>
                    <a:pt x="11012" y="11359"/>
                  </a:cubicBezTo>
                  <a:cubicBezTo>
                    <a:pt x="10937" y="11384"/>
                    <a:pt x="10752" y="11439"/>
                    <a:pt x="10683" y="11373"/>
                  </a:cubicBezTo>
                  <a:cubicBezTo>
                    <a:pt x="10699" y="11309"/>
                    <a:pt x="10743" y="11117"/>
                    <a:pt x="10714" y="11059"/>
                  </a:cubicBezTo>
                  <a:cubicBezTo>
                    <a:pt x="10772" y="11086"/>
                    <a:pt x="10965" y="11220"/>
                    <a:pt x="10955" y="11230"/>
                  </a:cubicBezTo>
                  <a:cubicBezTo>
                    <a:pt x="11264" y="10919"/>
                    <a:pt x="10514" y="10683"/>
                    <a:pt x="10674" y="11018"/>
                  </a:cubicBezTo>
                  <a:cubicBezTo>
                    <a:pt x="10644" y="11008"/>
                    <a:pt x="10613" y="11003"/>
                    <a:pt x="10583" y="11002"/>
                  </a:cubicBezTo>
                  <a:cubicBezTo>
                    <a:pt x="10613" y="10960"/>
                    <a:pt x="10785" y="10573"/>
                    <a:pt x="10785" y="10566"/>
                  </a:cubicBezTo>
                  <a:cubicBezTo>
                    <a:pt x="10800" y="10576"/>
                    <a:pt x="10821" y="10590"/>
                    <a:pt x="10853" y="10592"/>
                  </a:cubicBezTo>
                  <a:cubicBezTo>
                    <a:pt x="10863" y="10592"/>
                    <a:pt x="10848" y="9927"/>
                    <a:pt x="10934" y="9698"/>
                  </a:cubicBezTo>
                  <a:cubicBezTo>
                    <a:pt x="10675" y="9764"/>
                    <a:pt x="10420" y="9916"/>
                    <a:pt x="10181" y="10042"/>
                  </a:cubicBezTo>
                  <a:cubicBezTo>
                    <a:pt x="9963" y="10157"/>
                    <a:pt x="9886" y="10826"/>
                    <a:pt x="10149" y="10909"/>
                  </a:cubicBezTo>
                  <a:cubicBezTo>
                    <a:pt x="10138" y="10964"/>
                    <a:pt x="10090" y="11008"/>
                    <a:pt x="10090" y="11067"/>
                  </a:cubicBezTo>
                  <a:cubicBezTo>
                    <a:pt x="10053" y="11050"/>
                    <a:pt x="10016" y="11033"/>
                    <a:pt x="9978" y="11019"/>
                  </a:cubicBezTo>
                  <a:cubicBezTo>
                    <a:pt x="10028" y="11079"/>
                    <a:pt x="10066" y="11359"/>
                    <a:pt x="10163" y="11359"/>
                  </a:cubicBezTo>
                  <a:cubicBezTo>
                    <a:pt x="10073" y="11359"/>
                    <a:pt x="10093" y="11378"/>
                    <a:pt x="10048" y="11394"/>
                  </a:cubicBezTo>
                  <a:cubicBezTo>
                    <a:pt x="10043" y="11379"/>
                    <a:pt x="10156" y="11600"/>
                    <a:pt x="10151" y="11616"/>
                  </a:cubicBezTo>
                  <a:cubicBezTo>
                    <a:pt x="10064" y="11619"/>
                    <a:pt x="9974" y="11681"/>
                    <a:pt x="10004" y="11789"/>
                  </a:cubicBezTo>
                  <a:cubicBezTo>
                    <a:pt x="9806" y="11773"/>
                    <a:pt x="8782" y="11721"/>
                    <a:pt x="9003" y="12226"/>
                  </a:cubicBezTo>
                  <a:cubicBezTo>
                    <a:pt x="8695" y="11907"/>
                    <a:pt x="8967" y="11872"/>
                    <a:pt x="8720" y="12293"/>
                  </a:cubicBezTo>
                  <a:cubicBezTo>
                    <a:pt x="8561" y="12563"/>
                    <a:pt x="8330" y="12770"/>
                    <a:pt x="8088" y="12915"/>
                  </a:cubicBezTo>
                  <a:lnTo>
                    <a:pt x="8082" y="12908"/>
                  </a:lnTo>
                  <a:cubicBezTo>
                    <a:pt x="7634" y="12869"/>
                    <a:pt x="7779" y="13179"/>
                    <a:pt x="7606" y="13396"/>
                  </a:cubicBezTo>
                  <a:cubicBezTo>
                    <a:pt x="7588" y="13419"/>
                    <a:pt x="7002" y="13803"/>
                    <a:pt x="7051" y="13801"/>
                  </a:cubicBezTo>
                  <a:cubicBezTo>
                    <a:pt x="6841" y="13801"/>
                    <a:pt x="6602" y="13612"/>
                    <a:pt x="6400" y="13559"/>
                  </a:cubicBezTo>
                  <a:cubicBezTo>
                    <a:pt x="6489" y="14164"/>
                    <a:pt x="6519" y="13881"/>
                    <a:pt x="6154" y="14145"/>
                  </a:cubicBezTo>
                  <a:cubicBezTo>
                    <a:pt x="5934" y="14026"/>
                    <a:pt x="5898" y="14077"/>
                    <a:pt x="5673" y="14077"/>
                  </a:cubicBezTo>
                  <a:cubicBezTo>
                    <a:pt x="5381" y="14162"/>
                    <a:pt x="5116" y="14590"/>
                    <a:pt x="5629" y="14617"/>
                  </a:cubicBezTo>
                  <a:cubicBezTo>
                    <a:pt x="5897" y="14801"/>
                    <a:pt x="6092" y="14655"/>
                    <a:pt x="6255" y="15020"/>
                  </a:cubicBezTo>
                  <a:cubicBezTo>
                    <a:pt x="6320" y="15168"/>
                    <a:pt x="6390" y="15262"/>
                    <a:pt x="6508" y="15350"/>
                  </a:cubicBezTo>
                  <a:cubicBezTo>
                    <a:pt x="6728" y="15390"/>
                    <a:pt x="6465" y="16646"/>
                    <a:pt x="6350" y="16730"/>
                  </a:cubicBezTo>
                  <a:cubicBezTo>
                    <a:pt x="6365" y="16739"/>
                    <a:pt x="5826" y="16663"/>
                    <a:pt x="5785" y="16667"/>
                  </a:cubicBezTo>
                  <a:cubicBezTo>
                    <a:pt x="5650" y="16689"/>
                    <a:pt x="5391" y="16822"/>
                    <a:pt x="5281" y="16822"/>
                  </a:cubicBezTo>
                  <a:cubicBezTo>
                    <a:pt x="5108" y="16822"/>
                    <a:pt x="3913" y="16170"/>
                    <a:pt x="3821" y="16687"/>
                  </a:cubicBezTo>
                  <a:cubicBezTo>
                    <a:pt x="3737" y="16815"/>
                    <a:pt x="3377" y="16828"/>
                    <a:pt x="3449" y="17021"/>
                  </a:cubicBezTo>
                  <a:cubicBezTo>
                    <a:pt x="3530" y="17238"/>
                    <a:pt x="3616" y="17337"/>
                    <a:pt x="3535" y="17599"/>
                  </a:cubicBezTo>
                  <a:cubicBezTo>
                    <a:pt x="3600" y="17542"/>
                    <a:pt x="3710" y="17444"/>
                    <a:pt x="3784" y="17425"/>
                  </a:cubicBezTo>
                  <a:cubicBezTo>
                    <a:pt x="3784" y="17438"/>
                    <a:pt x="3787" y="17450"/>
                    <a:pt x="3789" y="17462"/>
                  </a:cubicBezTo>
                  <a:cubicBezTo>
                    <a:pt x="3726" y="17490"/>
                    <a:pt x="3651" y="17551"/>
                    <a:pt x="3593" y="17601"/>
                  </a:cubicBezTo>
                  <a:cubicBezTo>
                    <a:pt x="3653" y="18066"/>
                    <a:pt x="3066" y="19278"/>
                    <a:pt x="3496" y="19389"/>
                  </a:cubicBezTo>
                  <a:cubicBezTo>
                    <a:pt x="3578" y="19503"/>
                    <a:pt x="3431" y="20005"/>
                    <a:pt x="3411" y="20118"/>
                  </a:cubicBezTo>
                  <a:cubicBezTo>
                    <a:pt x="3635" y="20121"/>
                    <a:pt x="3877" y="20136"/>
                    <a:pt x="4087" y="20055"/>
                  </a:cubicBezTo>
                  <a:cubicBezTo>
                    <a:pt x="4100" y="20019"/>
                    <a:pt x="4106" y="19981"/>
                    <a:pt x="4104" y="19942"/>
                  </a:cubicBezTo>
                  <a:cubicBezTo>
                    <a:pt x="4297" y="19997"/>
                    <a:pt x="4530" y="20799"/>
                    <a:pt x="4764" y="20513"/>
                  </a:cubicBezTo>
                  <a:cubicBezTo>
                    <a:pt x="4977" y="20254"/>
                    <a:pt x="5179" y="20132"/>
                    <a:pt x="5537" y="20162"/>
                  </a:cubicBezTo>
                  <a:cubicBezTo>
                    <a:pt x="5614" y="20159"/>
                    <a:pt x="5904" y="20198"/>
                    <a:pt x="5920" y="20206"/>
                  </a:cubicBezTo>
                  <a:cubicBezTo>
                    <a:pt x="6029" y="20263"/>
                    <a:pt x="6288" y="19747"/>
                    <a:pt x="6500" y="19720"/>
                  </a:cubicBezTo>
                  <a:cubicBezTo>
                    <a:pt x="6516" y="19542"/>
                    <a:pt x="6994" y="19064"/>
                    <a:pt x="6943" y="19014"/>
                  </a:cubicBezTo>
                  <a:cubicBezTo>
                    <a:pt x="6523" y="18603"/>
                    <a:pt x="7185" y="18457"/>
                    <a:pt x="7212" y="18069"/>
                  </a:cubicBezTo>
                  <a:cubicBezTo>
                    <a:pt x="7226" y="17872"/>
                    <a:pt x="8104" y="17676"/>
                    <a:pt x="8191" y="17252"/>
                  </a:cubicBezTo>
                  <a:cubicBezTo>
                    <a:pt x="7967" y="16762"/>
                    <a:pt x="8592" y="16828"/>
                    <a:pt x="8806" y="16828"/>
                  </a:cubicBezTo>
                  <a:cubicBezTo>
                    <a:pt x="9295" y="16828"/>
                    <a:pt x="9285" y="17028"/>
                    <a:pt x="9719" y="16681"/>
                  </a:cubicBezTo>
                  <a:cubicBezTo>
                    <a:pt x="10053" y="16798"/>
                    <a:pt x="10062" y="16395"/>
                    <a:pt x="10290" y="16395"/>
                  </a:cubicBezTo>
                  <a:cubicBezTo>
                    <a:pt x="10831" y="16420"/>
                    <a:pt x="10690" y="16988"/>
                    <a:pt x="11024" y="17234"/>
                  </a:cubicBezTo>
                  <a:cubicBezTo>
                    <a:pt x="11260" y="17408"/>
                    <a:pt x="11458" y="17785"/>
                    <a:pt x="11701" y="17900"/>
                  </a:cubicBezTo>
                  <a:cubicBezTo>
                    <a:pt x="11758" y="17927"/>
                    <a:pt x="12171" y="18115"/>
                    <a:pt x="12175" y="18125"/>
                  </a:cubicBezTo>
                  <a:cubicBezTo>
                    <a:pt x="12200" y="18189"/>
                    <a:pt x="12697" y="18605"/>
                    <a:pt x="12766" y="18619"/>
                  </a:cubicBezTo>
                  <a:cubicBezTo>
                    <a:pt x="12961" y="18658"/>
                    <a:pt x="13173" y="19418"/>
                    <a:pt x="12855" y="19436"/>
                  </a:cubicBezTo>
                  <a:cubicBezTo>
                    <a:pt x="12711" y="19427"/>
                    <a:pt x="12614" y="19631"/>
                    <a:pt x="12536" y="19631"/>
                  </a:cubicBezTo>
                  <a:cubicBezTo>
                    <a:pt x="12338" y="19631"/>
                    <a:pt x="11750" y="19355"/>
                    <a:pt x="11649" y="19598"/>
                  </a:cubicBezTo>
                  <a:cubicBezTo>
                    <a:pt x="11548" y="19838"/>
                    <a:pt x="12500" y="20365"/>
                    <a:pt x="12643" y="20365"/>
                  </a:cubicBezTo>
                  <a:cubicBezTo>
                    <a:pt x="12872" y="20365"/>
                    <a:pt x="12768" y="19773"/>
                    <a:pt x="12861" y="19652"/>
                  </a:cubicBezTo>
                  <a:cubicBezTo>
                    <a:pt x="12937" y="19784"/>
                    <a:pt x="13907" y="18987"/>
                    <a:pt x="13268" y="18723"/>
                  </a:cubicBezTo>
                  <a:cubicBezTo>
                    <a:pt x="13262" y="18582"/>
                    <a:pt x="13314" y="18477"/>
                    <a:pt x="13424" y="18409"/>
                  </a:cubicBezTo>
                  <a:cubicBezTo>
                    <a:pt x="13567" y="18409"/>
                    <a:pt x="13727" y="18623"/>
                    <a:pt x="13787" y="18743"/>
                  </a:cubicBezTo>
                  <a:cubicBezTo>
                    <a:pt x="14586" y="18482"/>
                    <a:pt x="13011" y="17868"/>
                    <a:pt x="13024" y="17811"/>
                  </a:cubicBezTo>
                  <a:cubicBezTo>
                    <a:pt x="13147" y="17540"/>
                    <a:pt x="12981" y="17586"/>
                    <a:pt x="12787" y="17586"/>
                  </a:cubicBezTo>
                  <a:cubicBezTo>
                    <a:pt x="12361" y="17586"/>
                    <a:pt x="12347" y="17113"/>
                    <a:pt x="12152" y="16852"/>
                  </a:cubicBezTo>
                  <a:cubicBezTo>
                    <a:pt x="11986" y="16631"/>
                    <a:pt x="11693" y="16567"/>
                    <a:pt x="11625" y="16266"/>
                  </a:cubicBezTo>
                  <a:cubicBezTo>
                    <a:pt x="11495" y="15947"/>
                    <a:pt x="11716" y="15939"/>
                    <a:pt x="11865" y="15798"/>
                  </a:cubicBezTo>
                  <a:cubicBezTo>
                    <a:pt x="11841" y="15934"/>
                    <a:pt x="11936" y="16125"/>
                    <a:pt x="12008" y="16225"/>
                  </a:cubicBezTo>
                  <a:cubicBezTo>
                    <a:pt x="12087" y="16161"/>
                    <a:pt x="12165" y="16158"/>
                    <a:pt x="12238" y="16230"/>
                  </a:cubicBezTo>
                  <a:cubicBezTo>
                    <a:pt x="12254" y="16203"/>
                    <a:pt x="12301" y="16084"/>
                    <a:pt x="12329" y="16084"/>
                  </a:cubicBezTo>
                  <a:cubicBezTo>
                    <a:pt x="12326" y="16084"/>
                    <a:pt x="12736" y="16816"/>
                    <a:pt x="12978" y="16874"/>
                  </a:cubicBezTo>
                  <a:cubicBezTo>
                    <a:pt x="13227" y="16935"/>
                    <a:pt x="13439" y="17177"/>
                    <a:pt x="13668" y="17310"/>
                  </a:cubicBezTo>
                  <a:lnTo>
                    <a:pt x="13669" y="17307"/>
                  </a:lnTo>
                  <a:cubicBezTo>
                    <a:pt x="13733" y="17355"/>
                    <a:pt x="13798" y="17401"/>
                    <a:pt x="13864" y="17445"/>
                  </a:cubicBezTo>
                  <a:cubicBezTo>
                    <a:pt x="13864" y="17445"/>
                    <a:pt x="13885" y="17398"/>
                    <a:pt x="13900" y="17364"/>
                  </a:cubicBezTo>
                  <a:cubicBezTo>
                    <a:pt x="13996" y="17452"/>
                    <a:pt x="14062" y="17548"/>
                    <a:pt x="14179" y="17579"/>
                  </a:cubicBezTo>
                  <a:cubicBezTo>
                    <a:pt x="14188" y="18042"/>
                    <a:pt x="14082" y="18142"/>
                    <a:pt x="14348" y="18508"/>
                  </a:cubicBezTo>
                  <a:cubicBezTo>
                    <a:pt x="14118" y="18572"/>
                    <a:pt x="14350" y="18860"/>
                    <a:pt x="14440" y="18766"/>
                  </a:cubicBezTo>
                  <a:cubicBezTo>
                    <a:pt x="14548" y="18913"/>
                    <a:pt x="14606" y="19070"/>
                    <a:pt x="14601" y="19267"/>
                  </a:cubicBezTo>
                  <a:cubicBezTo>
                    <a:pt x="14744" y="19281"/>
                    <a:pt x="14884" y="19339"/>
                    <a:pt x="15005" y="19427"/>
                  </a:cubicBezTo>
                  <a:cubicBezTo>
                    <a:pt x="14917" y="19488"/>
                    <a:pt x="14849" y="19566"/>
                    <a:pt x="14799" y="19661"/>
                  </a:cubicBezTo>
                  <a:cubicBezTo>
                    <a:pt x="15088" y="19884"/>
                    <a:pt x="14876" y="20093"/>
                    <a:pt x="15189" y="20301"/>
                  </a:cubicBezTo>
                  <a:cubicBezTo>
                    <a:pt x="15191" y="20250"/>
                    <a:pt x="15226" y="20114"/>
                    <a:pt x="15288" y="20127"/>
                  </a:cubicBezTo>
                  <a:cubicBezTo>
                    <a:pt x="15355" y="20187"/>
                    <a:pt x="15355" y="20379"/>
                    <a:pt x="15421" y="20470"/>
                  </a:cubicBezTo>
                  <a:cubicBezTo>
                    <a:pt x="15434" y="20425"/>
                    <a:pt x="15471" y="20268"/>
                    <a:pt x="15516" y="20268"/>
                  </a:cubicBezTo>
                  <a:cubicBezTo>
                    <a:pt x="15547" y="20268"/>
                    <a:pt x="15717" y="20454"/>
                    <a:pt x="15743" y="20497"/>
                  </a:cubicBezTo>
                  <a:cubicBezTo>
                    <a:pt x="15738" y="20305"/>
                    <a:pt x="15706" y="20091"/>
                    <a:pt x="15617" y="19924"/>
                  </a:cubicBezTo>
                  <a:cubicBezTo>
                    <a:pt x="15719" y="19942"/>
                    <a:pt x="15823" y="19903"/>
                    <a:pt x="15832" y="19775"/>
                  </a:cubicBezTo>
                  <a:cubicBezTo>
                    <a:pt x="15922" y="19798"/>
                    <a:pt x="16115" y="19795"/>
                    <a:pt x="16041" y="19632"/>
                  </a:cubicBezTo>
                  <a:cubicBezTo>
                    <a:pt x="16106" y="19623"/>
                    <a:pt x="16168" y="19588"/>
                    <a:pt x="16210" y="19533"/>
                  </a:cubicBezTo>
                  <a:cubicBezTo>
                    <a:pt x="16138" y="19390"/>
                    <a:pt x="15206" y="18490"/>
                    <a:pt x="15434" y="18346"/>
                  </a:cubicBezTo>
                  <a:cubicBezTo>
                    <a:pt x="15434" y="18538"/>
                    <a:pt x="16064" y="18478"/>
                    <a:pt x="15848" y="18241"/>
                  </a:cubicBezTo>
                  <a:cubicBezTo>
                    <a:pt x="16147" y="18267"/>
                    <a:pt x="16258" y="18137"/>
                    <a:pt x="16617" y="18242"/>
                  </a:cubicBezTo>
                  <a:cubicBezTo>
                    <a:pt x="16734" y="18192"/>
                    <a:pt x="16850" y="18068"/>
                    <a:pt x="16906" y="17901"/>
                  </a:cubicBezTo>
                  <a:cubicBezTo>
                    <a:pt x="16903" y="17828"/>
                    <a:pt x="16902" y="17625"/>
                    <a:pt x="16866" y="17758"/>
                  </a:cubicBezTo>
                  <a:cubicBezTo>
                    <a:pt x="16932" y="17767"/>
                    <a:pt x="16992" y="17749"/>
                    <a:pt x="17046" y="17705"/>
                  </a:cubicBezTo>
                  <a:lnTo>
                    <a:pt x="16983" y="17599"/>
                  </a:lnTo>
                  <a:cubicBezTo>
                    <a:pt x="17041" y="17536"/>
                    <a:pt x="17165" y="17507"/>
                    <a:pt x="17236" y="17493"/>
                  </a:cubicBezTo>
                  <a:cubicBezTo>
                    <a:pt x="17318" y="17587"/>
                    <a:pt x="17416" y="17601"/>
                    <a:pt x="17530" y="17550"/>
                  </a:cubicBezTo>
                  <a:cubicBezTo>
                    <a:pt x="17577" y="17423"/>
                    <a:pt x="17512" y="17280"/>
                    <a:pt x="17384" y="17221"/>
                  </a:cubicBezTo>
                  <a:cubicBezTo>
                    <a:pt x="17687" y="16967"/>
                    <a:pt x="17565" y="16430"/>
                    <a:pt x="17781" y="16125"/>
                  </a:cubicBezTo>
                  <a:cubicBezTo>
                    <a:pt x="17837" y="16046"/>
                    <a:pt x="18329" y="15957"/>
                    <a:pt x="17971" y="15701"/>
                  </a:cubicBezTo>
                  <a:cubicBezTo>
                    <a:pt x="18121" y="15585"/>
                    <a:pt x="18165" y="15400"/>
                    <a:pt x="18293" y="15287"/>
                  </a:cubicBezTo>
                  <a:cubicBezTo>
                    <a:pt x="18372" y="15279"/>
                    <a:pt x="18564" y="15290"/>
                    <a:pt x="18635" y="15243"/>
                  </a:cubicBezTo>
                  <a:cubicBezTo>
                    <a:pt x="18639" y="15249"/>
                    <a:pt x="18650" y="15264"/>
                    <a:pt x="18652" y="15266"/>
                  </a:cubicBezTo>
                  <a:cubicBezTo>
                    <a:pt x="18287" y="15517"/>
                    <a:pt x="19128" y="15507"/>
                    <a:pt x="19226" y="15549"/>
                  </a:cubicBezTo>
                  <a:cubicBezTo>
                    <a:pt x="19228" y="15542"/>
                    <a:pt x="18587" y="15928"/>
                    <a:pt x="18950" y="15928"/>
                  </a:cubicBezTo>
                  <a:cubicBezTo>
                    <a:pt x="19011" y="15928"/>
                    <a:pt x="19283" y="15953"/>
                    <a:pt x="19298" y="16033"/>
                  </a:cubicBezTo>
                  <a:cubicBezTo>
                    <a:pt x="19302" y="16103"/>
                    <a:pt x="19240" y="16207"/>
                    <a:pt x="19205" y="16258"/>
                  </a:cubicBezTo>
                  <a:cubicBezTo>
                    <a:pt x="19386" y="16473"/>
                    <a:pt x="20060" y="16208"/>
                    <a:pt x="20085" y="16168"/>
                  </a:cubicBezTo>
                  <a:cubicBezTo>
                    <a:pt x="20101" y="16142"/>
                    <a:pt x="20747" y="15587"/>
                    <a:pt x="20176" y="15813"/>
                  </a:cubicBezTo>
                  <a:cubicBezTo>
                    <a:pt x="19948" y="15902"/>
                    <a:pt x="19869" y="15644"/>
                    <a:pt x="19761" y="15477"/>
                  </a:cubicBezTo>
                  <a:cubicBezTo>
                    <a:pt x="19950" y="15446"/>
                    <a:pt x="20140" y="15270"/>
                    <a:pt x="20317" y="15219"/>
                  </a:cubicBezTo>
                  <a:cubicBezTo>
                    <a:pt x="20455" y="15239"/>
                    <a:pt x="21096" y="15033"/>
                    <a:pt x="20948" y="14830"/>
                  </a:cubicBezTo>
                  <a:cubicBezTo>
                    <a:pt x="21018" y="14787"/>
                    <a:pt x="21111" y="14689"/>
                    <a:pt x="21196" y="14689"/>
                  </a:cubicBezTo>
                  <a:cubicBezTo>
                    <a:pt x="21540" y="14453"/>
                    <a:pt x="21283" y="14523"/>
                    <a:pt x="21399" y="14198"/>
                  </a:cubicBezTo>
                  <a:cubicBezTo>
                    <a:pt x="21401" y="14194"/>
                    <a:pt x="21392" y="14218"/>
                    <a:pt x="21399" y="141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27" name="Shape 25832">
            <a:extLst>
              <a:ext uri="{FF2B5EF4-FFF2-40B4-BE49-F238E27FC236}">
                <a16:creationId xmlns:a16="http://schemas.microsoft.com/office/drawing/2014/main" id="{2D93B4E4-C43B-B948-BD61-621140A5815D}"/>
              </a:ext>
            </a:extLst>
          </p:cNvPr>
          <p:cNvSpPr/>
          <p:nvPr/>
        </p:nvSpPr>
        <p:spPr>
          <a:xfrm rot="10800000" flipH="1" flipV="1">
            <a:off x="4401331" y="2972571"/>
            <a:ext cx="725869" cy="401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421" extrusionOk="0">
                <a:moveTo>
                  <a:pt x="0" y="0"/>
                </a:moveTo>
                <a:cubicBezTo>
                  <a:pt x="5937" y="16332"/>
                  <a:pt x="13937" y="21600"/>
                  <a:pt x="21287" y="14018"/>
                </a:cubicBezTo>
                <a:cubicBezTo>
                  <a:pt x="21392" y="13910"/>
                  <a:pt x="21496" y="13800"/>
                  <a:pt x="21600" y="13687"/>
                </a:cubicBezTo>
              </a:path>
            </a:pathLst>
          </a:cu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8" name="Shape 25833">
            <a:extLst>
              <a:ext uri="{FF2B5EF4-FFF2-40B4-BE49-F238E27FC236}">
                <a16:creationId xmlns:a16="http://schemas.microsoft.com/office/drawing/2014/main" id="{355D91B9-7F13-844C-A5A9-22E1AFB717C5}"/>
              </a:ext>
            </a:extLst>
          </p:cNvPr>
          <p:cNvSpPr/>
          <p:nvPr/>
        </p:nvSpPr>
        <p:spPr>
          <a:xfrm>
            <a:off x="4256445" y="2837703"/>
            <a:ext cx="164209" cy="16420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9" name="Shape 25835">
            <a:extLst>
              <a:ext uri="{FF2B5EF4-FFF2-40B4-BE49-F238E27FC236}">
                <a16:creationId xmlns:a16="http://schemas.microsoft.com/office/drawing/2014/main" id="{BD591EDB-C53B-0948-B62F-681D241D50A7}"/>
              </a:ext>
            </a:extLst>
          </p:cNvPr>
          <p:cNvSpPr/>
          <p:nvPr/>
        </p:nvSpPr>
        <p:spPr>
          <a:xfrm rot="7931052" flipH="1" flipV="1">
            <a:off x="3338557" y="1760755"/>
            <a:ext cx="1747754" cy="790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70" extrusionOk="0">
                <a:moveTo>
                  <a:pt x="0" y="0"/>
                </a:moveTo>
                <a:cubicBezTo>
                  <a:pt x="1193" y="5667"/>
                  <a:pt x="3212" y="10390"/>
                  <a:pt x="5737" y="13799"/>
                </a:cubicBezTo>
                <a:cubicBezTo>
                  <a:pt x="10115" y="19710"/>
                  <a:pt x="15856" y="21600"/>
                  <a:pt x="21321" y="18484"/>
                </a:cubicBezTo>
                <a:cubicBezTo>
                  <a:pt x="21414" y="18431"/>
                  <a:pt x="21507" y="18376"/>
                  <a:pt x="21600" y="18320"/>
                </a:cubicBezTo>
              </a:path>
            </a:pathLst>
          </a:cu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0" name="Shape 25836">
            <a:extLst>
              <a:ext uri="{FF2B5EF4-FFF2-40B4-BE49-F238E27FC236}">
                <a16:creationId xmlns:a16="http://schemas.microsoft.com/office/drawing/2014/main" id="{5FE12477-A56B-C748-8E01-21CB3D8ADCCC}"/>
              </a:ext>
            </a:extLst>
          </p:cNvPr>
          <p:cNvSpPr/>
          <p:nvPr/>
        </p:nvSpPr>
        <p:spPr>
          <a:xfrm>
            <a:off x="3203848" y="2420888"/>
            <a:ext cx="164209" cy="16420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3" name="Shape 25829">
            <a:extLst>
              <a:ext uri="{FF2B5EF4-FFF2-40B4-BE49-F238E27FC236}">
                <a16:creationId xmlns:a16="http://schemas.microsoft.com/office/drawing/2014/main" id="{2EE7E89D-319D-B44E-A1FC-5EFF1C3BB010}"/>
              </a:ext>
            </a:extLst>
          </p:cNvPr>
          <p:cNvSpPr/>
          <p:nvPr/>
        </p:nvSpPr>
        <p:spPr>
          <a:xfrm rot="1866883">
            <a:off x="3279418" y="4518353"/>
            <a:ext cx="1750703" cy="186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68" extrusionOk="0">
                <a:moveTo>
                  <a:pt x="0" y="0"/>
                </a:moveTo>
                <a:cubicBezTo>
                  <a:pt x="6313" y="17032"/>
                  <a:pt x="14191" y="21600"/>
                  <a:pt x="21432" y="12425"/>
                </a:cubicBezTo>
                <a:cubicBezTo>
                  <a:pt x="21488" y="12354"/>
                  <a:pt x="21544" y="12283"/>
                  <a:pt x="21600" y="12210"/>
                </a:cubicBezTo>
              </a:path>
            </a:pathLst>
          </a:cu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4" name="Shape 25830">
            <a:extLst>
              <a:ext uri="{FF2B5EF4-FFF2-40B4-BE49-F238E27FC236}">
                <a16:creationId xmlns:a16="http://schemas.microsoft.com/office/drawing/2014/main" id="{7EE4739B-F24A-E341-B532-FBB83F19C637}"/>
              </a:ext>
            </a:extLst>
          </p:cNvPr>
          <p:cNvSpPr/>
          <p:nvPr/>
        </p:nvSpPr>
        <p:spPr>
          <a:xfrm>
            <a:off x="3327671" y="3912863"/>
            <a:ext cx="164209" cy="16420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5" name="CuadroTexto 2"/>
          <p:cNvSpPr txBox="1"/>
          <p:nvPr/>
        </p:nvSpPr>
        <p:spPr>
          <a:xfrm>
            <a:off x="4968169" y="1355354"/>
            <a:ext cx="9339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b="1" dirty="0"/>
              <a:t>EUROPE</a:t>
            </a:r>
            <a:endParaRPr lang="en-US" sz="1700" b="1" dirty="0"/>
          </a:p>
        </p:txBody>
      </p:sp>
      <p:cxnSp>
        <p:nvCxnSpPr>
          <p:cNvPr id="36" name="10 Conector recto">
            <a:extLst>
              <a:ext uri="{FF2B5EF4-FFF2-40B4-BE49-F238E27FC236}">
                <a16:creationId xmlns:a16="http://schemas.microsoft.com/office/drawing/2014/main" id="{D27107B2-B76C-4CC4-8895-CBC584D3B375}"/>
              </a:ext>
            </a:extLst>
          </p:cNvPr>
          <p:cNvCxnSpPr/>
          <p:nvPr/>
        </p:nvCxnSpPr>
        <p:spPr>
          <a:xfrm flipH="1">
            <a:off x="6009078" y="1049532"/>
            <a:ext cx="7834" cy="134077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11 Conector recto">
            <a:extLst>
              <a:ext uri="{FF2B5EF4-FFF2-40B4-BE49-F238E27FC236}">
                <a16:creationId xmlns:a16="http://schemas.microsoft.com/office/drawing/2014/main" id="{F02989D0-E339-4DB0-AD82-C97B3CB1EEFE}"/>
              </a:ext>
            </a:extLst>
          </p:cNvPr>
          <p:cNvCxnSpPr/>
          <p:nvPr/>
        </p:nvCxnSpPr>
        <p:spPr>
          <a:xfrm>
            <a:off x="5807760" y="1519336"/>
            <a:ext cx="21294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42"/>
          <p:cNvSpPr txBox="1"/>
          <p:nvPr/>
        </p:nvSpPr>
        <p:spPr>
          <a:xfrm>
            <a:off x="5137142" y="3076218"/>
            <a:ext cx="66101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b="1" dirty="0"/>
              <a:t>APAC</a:t>
            </a:r>
            <a:endParaRPr lang="en-US" sz="1700" b="1" dirty="0"/>
          </a:p>
        </p:txBody>
      </p:sp>
      <p:cxnSp>
        <p:nvCxnSpPr>
          <p:cNvPr id="39" name="10 Conector recto">
            <a:extLst>
              <a:ext uri="{FF2B5EF4-FFF2-40B4-BE49-F238E27FC236}">
                <a16:creationId xmlns:a16="http://schemas.microsoft.com/office/drawing/2014/main" id="{D27107B2-B76C-4CC4-8895-CBC584D3B375}"/>
              </a:ext>
            </a:extLst>
          </p:cNvPr>
          <p:cNvCxnSpPr/>
          <p:nvPr/>
        </p:nvCxnSpPr>
        <p:spPr>
          <a:xfrm flipH="1">
            <a:off x="6000777" y="2840193"/>
            <a:ext cx="12234" cy="135250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11 Conector recto">
            <a:extLst>
              <a:ext uri="{FF2B5EF4-FFF2-40B4-BE49-F238E27FC236}">
                <a16:creationId xmlns:a16="http://schemas.microsoft.com/office/drawing/2014/main" id="{F02989D0-E339-4DB0-AD82-C97B3CB1EEFE}"/>
              </a:ext>
            </a:extLst>
          </p:cNvPr>
          <p:cNvCxnSpPr/>
          <p:nvPr/>
        </p:nvCxnSpPr>
        <p:spPr>
          <a:xfrm>
            <a:off x="5780249" y="3209947"/>
            <a:ext cx="21294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8"/>
          <p:cNvSpPr txBox="1"/>
          <p:nvPr/>
        </p:nvSpPr>
        <p:spPr>
          <a:xfrm>
            <a:off x="4957430" y="4972144"/>
            <a:ext cx="84350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b="1" dirty="0"/>
              <a:t>AFRICA</a:t>
            </a:r>
            <a:endParaRPr lang="en-US" sz="1700" b="1" dirty="0"/>
          </a:p>
        </p:txBody>
      </p:sp>
      <p:cxnSp>
        <p:nvCxnSpPr>
          <p:cNvPr id="46" name="11 Conector recto">
            <a:extLst>
              <a:ext uri="{FF2B5EF4-FFF2-40B4-BE49-F238E27FC236}">
                <a16:creationId xmlns:a16="http://schemas.microsoft.com/office/drawing/2014/main" id="{F02989D0-E339-4DB0-AD82-C97B3CB1EEFE}"/>
              </a:ext>
            </a:extLst>
          </p:cNvPr>
          <p:cNvCxnSpPr/>
          <p:nvPr/>
        </p:nvCxnSpPr>
        <p:spPr>
          <a:xfrm>
            <a:off x="5768744" y="5174444"/>
            <a:ext cx="21294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673 Rectángulo redondeado"/>
          <p:cNvSpPr/>
          <p:nvPr/>
        </p:nvSpPr>
        <p:spPr>
          <a:xfrm>
            <a:off x="5003781" y="3322120"/>
            <a:ext cx="892562" cy="2724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Asia Pacific</a:t>
            </a:r>
          </a:p>
        </p:txBody>
      </p:sp>
      <p:sp>
        <p:nvSpPr>
          <p:cNvPr id="92" name="Shape 25829">
            <a:extLst>
              <a:ext uri="{FF2B5EF4-FFF2-40B4-BE49-F238E27FC236}">
                <a16:creationId xmlns:a16="http://schemas.microsoft.com/office/drawing/2014/main" id="{2EE7E89D-319D-B44E-A1FC-5EFF1C3BB010}"/>
              </a:ext>
            </a:extLst>
          </p:cNvPr>
          <p:cNvSpPr/>
          <p:nvPr/>
        </p:nvSpPr>
        <p:spPr>
          <a:xfrm rot="4778194" flipH="1">
            <a:off x="2406920" y="2328351"/>
            <a:ext cx="1392524" cy="368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68" extrusionOk="0">
                <a:moveTo>
                  <a:pt x="0" y="0"/>
                </a:moveTo>
                <a:cubicBezTo>
                  <a:pt x="6313" y="17032"/>
                  <a:pt x="14191" y="21600"/>
                  <a:pt x="21432" y="12425"/>
                </a:cubicBezTo>
                <a:cubicBezTo>
                  <a:pt x="21488" y="12354"/>
                  <a:pt x="21544" y="12283"/>
                  <a:pt x="21600" y="12210"/>
                </a:cubicBezTo>
              </a:path>
            </a:pathLst>
          </a:cu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93" name="Shape 25830">
            <a:extLst>
              <a:ext uri="{FF2B5EF4-FFF2-40B4-BE49-F238E27FC236}">
                <a16:creationId xmlns:a16="http://schemas.microsoft.com/office/drawing/2014/main" id="{7EE4739B-F24A-E341-B532-FBB83F19C637}"/>
              </a:ext>
            </a:extLst>
          </p:cNvPr>
          <p:cNvSpPr/>
          <p:nvPr/>
        </p:nvSpPr>
        <p:spPr>
          <a:xfrm>
            <a:off x="3312410" y="3082335"/>
            <a:ext cx="164209" cy="16420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1" name="Shape 25838">
            <a:extLst>
              <a:ext uri="{FF2B5EF4-FFF2-40B4-BE49-F238E27FC236}">
                <a16:creationId xmlns:a16="http://schemas.microsoft.com/office/drawing/2014/main" id="{5BD1D1C9-22FF-2D40-A5EE-30A8617488AE}"/>
              </a:ext>
            </a:extLst>
          </p:cNvPr>
          <p:cNvSpPr/>
          <p:nvPr/>
        </p:nvSpPr>
        <p:spPr>
          <a:xfrm rot="6297344">
            <a:off x="552407" y="3858327"/>
            <a:ext cx="986513" cy="812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545" extrusionOk="0">
                <a:moveTo>
                  <a:pt x="0" y="0"/>
                </a:moveTo>
                <a:cubicBezTo>
                  <a:pt x="5779" y="16074"/>
                  <a:pt x="13937" y="21600"/>
                  <a:pt x="21417" y="14508"/>
                </a:cubicBezTo>
                <a:cubicBezTo>
                  <a:pt x="21478" y="14450"/>
                  <a:pt x="21539" y="14391"/>
                  <a:pt x="21600" y="14332"/>
                </a:cubicBezTo>
              </a:path>
            </a:pathLst>
          </a:cu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2" name="Shape 25839">
            <a:extLst>
              <a:ext uri="{FF2B5EF4-FFF2-40B4-BE49-F238E27FC236}">
                <a16:creationId xmlns:a16="http://schemas.microsoft.com/office/drawing/2014/main" id="{78692331-B368-0E4D-A1AF-F140AD76E732}"/>
              </a:ext>
            </a:extLst>
          </p:cNvPr>
          <p:cNvSpPr/>
          <p:nvPr/>
        </p:nvSpPr>
        <p:spPr>
          <a:xfrm>
            <a:off x="1501386" y="3770680"/>
            <a:ext cx="164209" cy="16420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7" name="CuadroTexto 51"/>
          <p:cNvSpPr txBox="1"/>
          <p:nvPr/>
        </p:nvSpPr>
        <p:spPr>
          <a:xfrm>
            <a:off x="16934" y="4721084"/>
            <a:ext cx="11432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b="1" dirty="0"/>
              <a:t>AMERICAS</a:t>
            </a:r>
            <a:endParaRPr lang="en-US" sz="1700" b="1" dirty="0"/>
          </a:p>
        </p:txBody>
      </p:sp>
      <p:cxnSp>
        <p:nvCxnSpPr>
          <p:cNvPr id="49" name="11 Conector recto">
            <a:extLst>
              <a:ext uri="{FF2B5EF4-FFF2-40B4-BE49-F238E27FC236}">
                <a16:creationId xmlns:a16="http://schemas.microsoft.com/office/drawing/2014/main" id="{F02989D0-E339-4DB0-AD82-C97B3CB1EEFE}"/>
              </a:ext>
            </a:extLst>
          </p:cNvPr>
          <p:cNvCxnSpPr/>
          <p:nvPr/>
        </p:nvCxnSpPr>
        <p:spPr>
          <a:xfrm>
            <a:off x="960435" y="4734936"/>
            <a:ext cx="21294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50 Rectángulo redondeado"/>
          <p:cNvSpPr/>
          <p:nvPr/>
        </p:nvSpPr>
        <p:spPr>
          <a:xfrm>
            <a:off x="1589637" y="1136300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33%</a:t>
            </a:r>
          </a:p>
        </p:txBody>
      </p:sp>
      <p:sp>
        <p:nvSpPr>
          <p:cNvPr id="89" name="50 Rectángulo redondeado"/>
          <p:cNvSpPr/>
          <p:nvPr/>
        </p:nvSpPr>
        <p:spPr>
          <a:xfrm>
            <a:off x="1584290" y="865263"/>
            <a:ext cx="540000" cy="216000"/>
          </a:xfrm>
          <a:prstGeom prst="roundRect">
            <a:avLst/>
          </a:prstGeom>
          <a:solidFill>
            <a:srgbClr val="D24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BTB</a:t>
            </a:r>
            <a:endParaRPr lang="es-PE" sz="1400" dirty="0"/>
          </a:p>
        </p:txBody>
      </p:sp>
      <p:sp>
        <p:nvSpPr>
          <p:cNvPr id="98" name="50 Rectángulo redondeado"/>
          <p:cNvSpPr/>
          <p:nvPr/>
        </p:nvSpPr>
        <p:spPr>
          <a:xfrm>
            <a:off x="976468" y="1135293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63%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50 Rectángulo redondeado"/>
          <p:cNvSpPr/>
          <p:nvPr/>
        </p:nvSpPr>
        <p:spPr>
          <a:xfrm>
            <a:off x="974083" y="865262"/>
            <a:ext cx="540000" cy="216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TTB</a:t>
            </a:r>
            <a:endParaRPr lang="es-PE" sz="1400" dirty="0"/>
          </a:p>
        </p:txBody>
      </p:sp>
      <p:sp>
        <p:nvSpPr>
          <p:cNvPr id="154" name="20 CuadroTexto"/>
          <p:cNvSpPr txBox="1"/>
          <p:nvPr/>
        </p:nvSpPr>
        <p:spPr>
          <a:xfrm>
            <a:off x="964755" y="2808555"/>
            <a:ext cx="2358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 err="1"/>
              <a:t>Definitely</a:t>
            </a:r>
            <a:r>
              <a:rPr lang="es-PE" sz="1050" dirty="0"/>
              <a:t> </a:t>
            </a:r>
            <a:r>
              <a:rPr lang="es-PE" sz="1050" dirty="0" err="1"/>
              <a:t>achieved</a:t>
            </a:r>
            <a:r>
              <a:rPr lang="es-PE" sz="1050" dirty="0"/>
              <a:t>/</a:t>
            </a:r>
          </a:p>
          <a:p>
            <a:r>
              <a:rPr lang="es-PE" sz="1050" dirty="0"/>
              <a:t>To </a:t>
            </a:r>
            <a:r>
              <a:rPr lang="es-PE" sz="1050" dirty="0" err="1"/>
              <a:t>some</a:t>
            </a:r>
            <a:r>
              <a:rPr lang="es-PE" sz="1050" dirty="0"/>
              <a:t> </a:t>
            </a:r>
            <a:r>
              <a:rPr lang="es-PE" sz="1050" dirty="0" err="1"/>
              <a:t>extent</a:t>
            </a:r>
            <a:r>
              <a:rPr lang="es-PE" sz="1050" dirty="0"/>
              <a:t> </a:t>
            </a:r>
            <a:r>
              <a:rPr lang="es-PE" sz="1050" dirty="0" err="1"/>
              <a:t>achieved</a:t>
            </a:r>
            <a:endParaRPr lang="es-PE" sz="1050" dirty="0"/>
          </a:p>
        </p:txBody>
      </p:sp>
      <p:sp>
        <p:nvSpPr>
          <p:cNvPr id="155" name="21 CuadroTexto"/>
          <p:cNvSpPr txBox="1"/>
          <p:nvPr/>
        </p:nvSpPr>
        <p:spPr>
          <a:xfrm>
            <a:off x="985441" y="3237424"/>
            <a:ext cx="2358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 err="1"/>
              <a:t>Not</a:t>
            </a:r>
            <a:r>
              <a:rPr lang="es-PE" sz="1050" dirty="0"/>
              <a:t> </a:t>
            </a:r>
            <a:r>
              <a:rPr lang="es-PE" sz="1050" dirty="0" err="1"/>
              <a:t>really</a:t>
            </a:r>
            <a:r>
              <a:rPr lang="es-PE" sz="1050" dirty="0"/>
              <a:t> </a:t>
            </a:r>
            <a:r>
              <a:rPr lang="es-PE" sz="1050" dirty="0" err="1"/>
              <a:t>achieved</a:t>
            </a:r>
            <a:r>
              <a:rPr lang="es-PE" sz="1050" dirty="0"/>
              <a:t>/</a:t>
            </a:r>
          </a:p>
          <a:p>
            <a:r>
              <a:rPr lang="es-PE" sz="1050" dirty="0" err="1"/>
              <a:t>Not</a:t>
            </a:r>
            <a:r>
              <a:rPr lang="es-PE" sz="1050" dirty="0"/>
              <a:t> at </a:t>
            </a:r>
            <a:r>
              <a:rPr lang="es-PE" sz="1050" dirty="0" err="1"/>
              <a:t>all</a:t>
            </a:r>
            <a:r>
              <a:rPr lang="es-PE" sz="1050" dirty="0"/>
              <a:t> </a:t>
            </a:r>
            <a:r>
              <a:rPr lang="es-PE" sz="1050" dirty="0" err="1"/>
              <a:t>achieved</a:t>
            </a:r>
            <a:endParaRPr lang="es-PE" sz="1050" dirty="0"/>
          </a:p>
        </p:txBody>
      </p:sp>
      <p:sp>
        <p:nvSpPr>
          <p:cNvPr id="159" name="TextBox 24"/>
          <p:cNvSpPr txBox="1"/>
          <p:nvPr/>
        </p:nvSpPr>
        <p:spPr>
          <a:xfrm>
            <a:off x="2107148" y="817735"/>
            <a:ext cx="714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libri Light" panose="020F0302020204030204" pitchFamily="34" charset="0"/>
                <a:ea typeface="Roboto Light" charset="0"/>
                <a:cs typeface="Calibri Light"/>
              </a:rPr>
              <a:t>Net Index</a:t>
            </a:r>
            <a:endParaRPr lang="en-US" sz="1200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graphicFrame>
        <p:nvGraphicFramePr>
          <p:cNvPr id="199" name="4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68644"/>
              </p:ext>
            </p:extLst>
          </p:nvPr>
        </p:nvGraphicFramePr>
        <p:xfrm>
          <a:off x="5875164" y="87979"/>
          <a:ext cx="3301599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By region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At work, at politics,</a:t>
                      </a:r>
                      <a:r>
                        <a:rPr lang="en-US" sz="1200" b="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at home, arts,</a:t>
                      </a:r>
                      <a:r>
                        <a:rPr lang="en-US" sz="1200" b="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 sports</a:t>
                      </a:r>
                      <a:endParaRPr lang="es-PE" sz="12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1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316763" y="6386997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Q5. To what extent has gender equality achieved in your country in the following fields?</a:t>
            </a:r>
          </a:p>
        </p:txBody>
      </p:sp>
      <p:sp>
        <p:nvSpPr>
          <p:cNvPr id="97" name="50 Rectángulo redondeado"/>
          <p:cNvSpPr/>
          <p:nvPr/>
        </p:nvSpPr>
        <p:spPr>
          <a:xfrm>
            <a:off x="1585927" y="1410915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45%</a:t>
            </a:r>
          </a:p>
        </p:txBody>
      </p:sp>
      <p:sp>
        <p:nvSpPr>
          <p:cNvPr id="101" name="50 Rectángulo redondeado"/>
          <p:cNvSpPr/>
          <p:nvPr/>
        </p:nvSpPr>
        <p:spPr>
          <a:xfrm>
            <a:off x="976469" y="1415364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48%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7" name="50 Rectángulo redondeado"/>
          <p:cNvSpPr/>
          <p:nvPr/>
        </p:nvSpPr>
        <p:spPr>
          <a:xfrm>
            <a:off x="1585927" y="1697100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31%</a:t>
            </a:r>
          </a:p>
        </p:txBody>
      </p:sp>
      <p:sp>
        <p:nvSpPr>
          <p:cNvPr id="119" name="50 Rectángulo redondeado"/>
          <p:cNvSpPr/>
          <p:nvPr/>
        </p:nvSpPr>
        <p:spPr>
          <a:xfrm>
            <a:off x="976468" y="1694863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66%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249446"/>
              </p:ext>
            </p:extLst>
          </p:nvPr>
        </p:nvGraphicFramePr>
        <p:xfrm>
          <a:off x="2190522" y="1062055"/>
          <a:ext cx="350436" cy="138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36">
                  <a:extLst>
                    <a:ext uri="{9D8B030D-6E8A-4147-A177-3AD203B41FA5}">
                      <a16:colId xmlns:a16="http://schemas.microsoft.com/office/drawing/2014/main" val="357769217"/>
                    </a:ext>
                  </a:extLst>
                </a:gridCol>
              </a:tblGrid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56038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10115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834700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949011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99696"/>
                  </a:ext>
                </a:extLst>
              </a:tr>
            </a:tbl>
          </a:graphicData>
        </a:graphic>
      </p:graphicFrame>
      <p:sp>
        <p:nvSpPr>
          <p:cNvPr id="152" name="TextBox 24"/>
          <p:cNvSpPr txBox="1"/>
          <p:nvPr/>
        </p:nvSpPr>
        <p:spPr>
          <a:xfrm>
            <a:off x="7870562" y="760486"/>
            <a:ext cx="6943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libri Light" panose="020F0302020204030204" pitchFamily="34" charset="0"/>
                <a:ea typeface="Roboto Light" charset="0"/>
                <a:cs typeface="Calibri Light"/>
              </a:rPr>
              <a:t>Net Index</a:t>
            </a:r>
            <a:endParaRPr lang="en-US" sz="1200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212" name="TextBox 24"/>
          <p:cNvSpPr txBox="1"/>
          <p:nvPr/>
        </p:nvSpPr>
        <p:spPr>
          <a:xfrm>
            <a:off x="7830262" y="2601055"/>
            <a:ext cx="777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libri Light" panose="020F0302020204030204" pitchFamily="34" charset="0"/>
                <a:ea typeface="Roboto Light" charset="0"/>
                <a:cs typeface="Calibri Light"/>
              </a:rPr>
              <a:t>Net Index</a:t>
            </a:r>
            <a:endParaRPr lang="en-US" sz="1200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227" name="TextBox 24"/>
          <p:cNvSpPr txBox="1"/>
          <p:nvPr/>
        </p:nvSpPr>
        <p:spPr>
          <a:xfrm>
            <a:off x="7858857" y="4510627"/>
            <a:ext cx="696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Calibri Light" panose="020F0302020204030204" pitchFamily="34" charset="0"/>
                <a:ea typeface="Roboto Light" charset="0"/>
                <a:cs typeface="Calibri Light"/>
              </a:rPr>
              <a:t>Net Index</a:t>
            </a:r>
            <a:endParaRPr lang="en-US" sz="1200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cxnSp>
        <p:nvCxnSpPr>
          <p:cNvPr id="42" name="10 Conector recto">
            <a:extLst>
              <a:ext uri="{FF2B5EF4-FFF2-40B4-BE49-F238E27FC236}">
                <a16:creationId xmlns:a16="http://schemas.microsoft.com/office/drawing/2014/main" id="{D27107B2-B76C-4CC4-8895-CBC584D3B375}"/>
              </a:ext>
            </a:extLst>
          </p:cNvPr>
          <p:cNvCxnSpPr/>
          <p:nvPr/>
        </p:nvCxnSpPr>
        <p:spPr>
          <a:xfrm flipH="1">
            <a:off x="2609209" y="1081572"/>
            <a:ext cx="10962" cy="140082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11 Conector recto">
            <a:extLst>
              <a:ext uri="{FF2B5EF4-FFF2-40B4-BE49-F238E27FC236}">
                <a16:creationId xmlns:a16="http://schemas.microsoft.com/office/drawing/2014/main" id="{F02989D0-E339-4DB0-AD82-C97B3CB1EEFE}"/>
              </a:ext>
            </a:extLst>
          </p:cNvPr>
          <p:cNvCxnSpPr/>
          <p:nvPr/>
        </p:nvCxnSpPr>
        <p:spPr>
          <a:xfrm>
            <a:off x="2630867" y="1700808"/>
            <a:ext cx="212941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50 Rectángulo redondeado"/>
          <p:cNvSpPr/>
          <p:nvPr/>
        </p:nvSpPr>
        <p:spPr>
          <a:xfrm>
            <a:off x="438160" y="2948317"/>
            <a:ext cx="548204" cy="17970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TTB</a:t>
            </a:r>
            <a:endParaRPr lang="es-PE" sz="1400" dirty="0"/>
          </a:p>
        </p:txBody>
      </p:sp>
      <p:sp>
        <p:nvSpPr>
          <p:cNvPr id="266" name="50 Rectángulo redondeado"/>
          <p:cNvSpPr/>
          <p:nvPr/>
        </p:nvSpPr>
        <p:spPr>
          <a:xfrm>
            <a:off x="452024" y="3379204"/>
            <a:ext cx="516192" cy="179703"/>
          </a:xfrm>
          <a:prstGeom prst="roundRect">
            <a:avLst/>
          </a:prstGeom>
          <a:solidFill>
            <a:srgbClr val="D24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BTB</a:t>
            </a:r>
            <a:endParaRPr lang="es-PE" sz="1400" dirty="0"/>
          </a:p>
        </p:txBody>
      </p:sp>
      <p:sp>
        <p:nvSpPr>
          <p:cNvPr id="121" name="50 Rectángulo redondeado"/>
          <p:cNvSpPr/>
          <p:nvPr/>
        </p:nvSpPr>
        <p:spPr>
          <a:xfrm>
            <a:off x="1581449" y="1977690"/>
            <a:ext cx="539397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32%</a:t>
            </a:r>
          </a:p>
        </p:txBody>
      </p:sp>
      <p:sp>
        <p:nvSpPr>
          <p:cNvPr id="122" name="50 Rectángulo redondeado"/>
          <p:cNvSpPr/>
          <p:nvPr/>
        </p:nvSpPr>
        <p:spPr>
          <a:xfrm>
            <a:off x="972857" y="1977690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61%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6" name="50 Rectángulo redondeado"/>
          <p:cNvSpPr/>
          <p:nvPr/>
        </p:nvSpPr>
        <p:spPr>
          <a:xfrm>
            <a:off x="1585309" y="2255810"/>
            <a:ext cx="539397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39%</a:t>
            </a:r>
          </a:p>
        </p:txBody>
      </p:sp>
      <p:sp>
        <p:nvSpPr>
          <p:cNvPr id="127" name="50 Rectángulo redondeado"/>
          <p:cNvSpPr/>
          <p:nvPr/>
        </p:nvSpPr>
        <p:spPr>
          <a:xfrm>
            <a:off x="979059" y="2256562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56%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4" name="50 Rectángulo redondeado"/>
          <p:cNvSpPr/>
          <p:nvPr/>
        </p:nvSpPr>
        <p:spPr>
          <a:xfrm>
            <a:off x="7330562" y="759058"/>
            <a:ext cx="540000" cy="216000"/>
          </a:xfrm>
          <a:prstGeom prst="roundRect">
            <a:avLst/>
          </a:prstGeom>
          <a:solidFill>
            <a:srgbClr val="D24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BTB</a:t>
            </a:r>
            <a:endParaRPr lang="es-PE" sz="1400" dirty="0"/>
          </a:p>
        </p:txBody>
      </p:sp>
      <p:sp>
        <p:nvSpPr>
          <p:cNvPr id="145" name="50 Rectángulo redondeado"/>
          <p:cNvSpPr/>
          <p:nvPr/>
        </p:nvSpPr>
        <p:spPr>
          <a:xfrm>
            <a:off x="6720355" y="759057"/>
            <a:ext cx="540000" cy="216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TTB</a:t>
            </a:r>
            <a:endParaRPr lang="es-PE" sz="1400" dirty="0"/>
          </a:p>
        </p:txBody>
      </p:sp>
      <p:sp>
        <p:nvSpPr>
          <p:cNvPr id="153" name="50 Rectángulo redondeado"/>
          <p:cNvSpPr/>
          <p:nvPr/>
        </p:nvSpPr>
        <p:spPr>
          <a:xfrm>
            <a:off x="7333283" y="2616784"/>
            <a:ext cx="540000" cy="216000"/>
          </a:xfrm>
          <a:prstGeom prst="roundRect">
            <a:avLst/>
          </a:prstGeom>
          <a:solidFill>
            <a:srgbClr val="D24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BTB</a:t>
            </a:r>
            <a:endParaRPr lang="es-PE" sz="1400" dirty="0"/>
          </a:p>
        </p:txBody>
      </p:sp>
      <p:sp>
        <p:nvSpPr>
          <p:cNvPr id="157" name="50 Rectángulo redondeado"/>
          <p:cNvSpPr/>
          <p:nvPr/>
        </p:nvSpPr>
        <p:spPr>
          <a:xfrm>
            <a:off x="6723076" y="2616783"/>
            <a:ext cx="540000" cy="216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TTB</a:t>
            </a:r>
            <a:endParaRPr lang="es-PE" sz="1400" dirty="0"/>
          </a:p>
        </p:txBody>
      </p:sp>
      <p:sp>
        <p:nvSpPr>
          <p:cNvPr id="158" name="50 Rectángulo redondeado"/>
          <p:cNvSpPr/>
          <p:nvPr/>
        </p:nvSpPr>
        <p:spPr>
          <a:xfrm>
            <a:off x="7303634" y="4472082"/>
            <a:ext cx="540000" cy="216000"/>
          </a:xfrm>
          <a:prstGeom prst="roundRect">
            <a:avLst/>
          </a:prstGeom>
          <a:solidFill>
            <a:srgbClr val="D24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BTB</a:t>
            </a:r>
            <a:endParaRPr lang="es-PE" sz="1400" dirty="0"/>
          </a:p>
        </p:txBody>
      </p:sp>
      <p:sp>
        <p:nvSpPr>
          <p:cNvPr id="161" name="50 Rectángulo redondeado"/>
          <p:cNvSpPr/>
          <p:nvPr/>
        </p:nvSpPr>
        <p:spPr>
          <a:xfrm>
            <a:off x="6693427" y="4472081"/>
            <a:ext cx="540000" cy="216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TTB</a:t>
            </a:r>
            <a:endParaRPr lang="es-PE" sz="1400" dirty="0"/>
          </a:p>
        </p:txBody>
      </p:sp>
      <p:sp>
        <p:nvSpPr>
          <p:cNvPr id="165" name="TextBox 24"/>
          <p:cNvSpPr txBox="1"/>
          <p:nvPr/>
        </p:nvSpPr>
        <p:spPr>
          <a:xfrm>
            <a:off x="312039" y="1141000"/>
            <a:ext cx="663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AT WORK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166" name="TextBox 24"/>
          <p:cNvSpPr txBox="1"/>
          <p:nvPr/>
        </p:nvSpPr>
        <p:spPr>
          <a:xfrm>
            <a:off x="246033" y="1439255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AT POLITICS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167" name="TextBox 24"/>
          <p:cNvSpPr txBox="1"/>
          <p:nvPr/>
        </p:nvSpPr>
        <p:spPr>
          <a:xfrm>
            <a:off x="294123" y="1705846"/>
            <a:ext cx="6815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AT HOME*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168" name="TextBox 24"/>
          <p:cNvSpPr txBox="1"/>
          <p:nvPr/>
        </p:nvSpPr>
        <p:spPr>
          <a:xfrm>
            <a:off x="403099" y="1964235"/>
            <a:ext cx="5717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ARTS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169" name="TextBox 24"/>
          <p:cNvSpPr txBox="1"/>
          <p:nvPr/>
        </p:nvSpPr>
        <p:spPr>
          <a:xfrm>
            <a:off x="415989" y="2236127"/>
            <a:ext cx="565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SPORTS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170" name="50 Rectángulo redondeado"/>
          <p:cNvSpPr/>
          <p:nvPr/>
        </p:nvSpPr>
        <p:spPr>
          <a:xfrm>
            <a:off x="7349495" y="1039002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35%</a:t>
            </a:r>
          </a:p>
        </p:txBody>
      </p:sp>
      <p:sp>
        <p:nvSpPr>
          <p:cNvPr id="171" name="50 Rectángulo redondeado"/>
          <p:cNvSpPr/>
          <p:nvPr/>
        </p:nvSpPr>
        <p:spPr>
          <a:xfrm>
            <a:off x="6736326" y="1037995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57%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2" name="50 Rectángulo redondeado"/>
          <p:cNvSpPr/>
          <p:nvPr/>
        </p:nvSpPr>
        <p:spPr>
          <a:xfrm>
            <a:off x="7345785" y="1313617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38%</a:t>
            </a:r>
          </a:p>
        </p:txBody>
      </p:sp>
      <p:sp>
        <p:nvSpPr>
          <p:cNvPr id="173" name="50 Rectángulo redondeado"/>
          <p:cNvSpPr/>
          <p:nvPr/>
        </p:nvSpPr>
        <p:spPr>
          <a:xfrm>
            <a:off x="6736327" y="1318066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53%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" name="50 Rectángulo redondeado"/>
          <p:cNvSpPr/>
          <p:nvPr/>
        </p:nvSpPr>
        <p:spPr>
          <a:xfrm>
            <a:off x="7345785" y="1599802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25%</a:t>
            </a:r>
          </a:p>
        </p:txBody>
      </p:sp>
      <p:sp>
        <p:nvSpPr>
          <p:cNvPr id="175" name="50 Rectángulo redondeado"/>
          <p:cNvSpPr/>
          <p:nvPr/>
        </p:nvSpPr>
        <p:spPr>
          <a:xfrm>
            <a:off x="6736326" y="1597565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68%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6" name="50 Rectángulo redondeado"/>
          <p:cNvSpPr/>
          <p:nvPr/>
        </p:nvSpPr>
        <p:spPr>
          <a:xfrm>
            <a:off x="7341307" y="1880392"/>
            <a:ext cx="539397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21%</a:t>
            </a:r>
          </a:p>
        </p:txBody>
      </p:sp>
      <p:sp>
        <p:nvSpPr>
          <p:cNvPr id="177" name="50 Rectángulo redondeado"/>
          <p:cNvSpPr/>
          <p:nvPr/>
        </p:nvSpPr>
        <p:spPr>
          <a:xfrm>
            <a:off x="6732715" y="1880392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63%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8" name="50 Rectángulo redondeado"/>
          <p:cNvSpPr/>
          <p:nvPr/>
        </p:nvSpPr>
        <p:spPr>
          <a:xfrm>
            <a:off x="7345167" y="2158512"/>
            <a:ext cx="539397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35%</a:t>
            </a:r>
          </a:p>
        </p:txBody>
      </p:sp>
      <p:sp>
        <p:nvSpPr>
          <p:cNvPr id="179" name="50 Rectángulo redondeado"/>
          <p:cNvSpPr/>
          <p:nvPr/>
        </p:nvSpPr>
        <p:spPr>
          <a:xfrm>
            <a:off x="6738917" y="2159264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57%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0" name="TextBox 24"/>
          <p:cNvSpPr txBox="1"/>
          <p:nvPr/>
        </p:nvSpPr>
        <p:spPr>
          <a:xfrm>
            <a:off x="6071897" y="1043702"/>
            <a:ext cx="663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AT WORK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181" name="TextBox 24"/>
          <p:cNvSpPr txBox="1"/>
          <p:nvPr/>
        </p:nvSpPr>
        <p:spPr>
          <a:xfrm>
            <a:off x="6005891" y="1341957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AT POLITICS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182" name="TextBox 24"/>
          <p:cNvSpPr txBox="1"/>
          <p:nvPr/>
        </p:nvSpPr>
        <p:spPr>
          <a:xfrm>
            <a:off x="6053981" y="1608548"/>
            <a:ext cx="6815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AT HOME*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183" name="TextBox 24"/>
          <p:cNvSpPr txBox="1"/>
          <p:nvPr/>
        </p:nvSpPr>
        <p:spPr>
          <a:xfrm>
            <a:off x="6162957" y="1866937"/>
            <a:ext cx="5717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ARTS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184" name="TextBox 24"/>
          <p:cNvSpPr txBox="1"/>
          <p:nvPr/>
        </p:nvSpPr>
        <p:spPr>
          <a:xfrm>
            <a:off x="6175847" y="2138829"/>
            <a:ext cx="565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SPORTS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graphicFrame>
        <p:nvGraphicFramePr>
          <p:cNvPr id="185" name="Tabla 1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654858"/>
              </p:ext>
            </p:extLst>
          </p:nvPr>
        </p:nvGraphicFramePr>
        <p:xfrm>
          <a:off x="8012073" y="1016273"/>
          <a:ext cx="350436" cy="1378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36">
                  <a:extLst>
                    <a:ext uri="{9D8B030D-6E8A-4147-A177-3AD203B41FA5}">
                      <a16:colId xmlns:a16="http://schemas.microsoft.com/office/drawing/2014/main" val="357769217"/>
                    </a:ext>
                  </a:extLst>
                </a:gridCol>
              </a:tblGrid>
              <a:tr h="275717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56038"/>
                  </a:ext>
                </a:extLst>
              </a:tr>
              <a:tr h="275717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10115"/>
                  </a:ext>
                </a:extLst>
              </a:tr>
              <a:tr h="275717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834700"/>
                  </a:ext>
                </a:extLst>
              </a:tr>
              <a:tr h="275717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949011"/>
                  </a:ext>
                </a:extLst>
              </a:tr>
              <a:tr h="275717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99696"/>
                  </a:ext>
                </a:extLst>
              </a:tr>
            </a:tbl>
          </a:graphicData>
        </a:graphic>
      </p:graphicFrame>
      <p:graphicFrame>
        <p:nvGraphicFramePr>
          <p:cNvPr id="186" name="Tabla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976981"/>
              </p:ext>
            </p:extLst>
          </p:nvPr>
        </p:nvGraphicFramePr>
        <p:xfrm>
          <a:off x="8013135" y="2866411"/>
          <a:ext cx="350436" cy="138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36">
                  <a:extLst>
                    <a:ext uri="{9D8B030D-6E8A-4147-A177-3AD203B41FA5}">
                      <a16:colId xmlns:a16="http://schemas.microsoft.com/office/drawing/2014/main" val="357769217"/>
                    </a:ext>
                  </a:extLst>
                </a:gridCol>
              </a:tblGrid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56038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10115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834700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949011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99696"/>
                  </a:ext>
                </a:extLst>
              </a:tr>
            </a:tbl>
          </a:graphicData>
        </a:graphic>
      </p:graphicFrame>
      <p:sp>
        <p:nvSpPr>
          <p:cNvPr id="187" name="50 Rectángulo redondeado"/>
          <p:cNvSpPr/>
          <p:nvPr/>
        </p:nvSpPr>
        <p:spPr>
          <a:xfrm>
            <a:off x="7331624" y="2903480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27%</a:t>
            </a:r>
          </a:p>
        </p:txBody>
      </p:sp>
      <p:sp>
        <p:nvSpPr>
          <p:cNvPr id="188" name="50 Rectángulo redondeado"/>
          <p:cNvSpPr/>
          <p:nvPr/>
        </p:nvSpPr>
        <p:spPr>
          <a:xfrm>
            <a:off x="6718455" y="2902473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68%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9" name="50 Rectángulo redondeado"/>
          <p:cNvSpPr/>
          <p:nvPr/>
        </p:nvSpPr>
        <p:spPr>
          <a:xfrm>
            <a:off x="7327914" y="3178095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41%</a:t>
            </a:r>
          </a:p>
        </p:txBody>
      </p:sp>
      <p:sp>
        <p:nvSpPr>
          <p:cNvPr id="190" name="50 Rectángulo redondeado"/>
          <p:cNvSpPr/>
          <p:nvPr/>
        </p:nvSpPr>
        <p:spPr>
          <a:xfrm>
            <a:off x="6718456" y="3182544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51%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1" name="50 Rectángulo redondeado"/>
          <p:cNvSpPr/>
          <p:nvPr/>
        </p:nvSpPr>
        <p:spPr>
          <a:xfrm>
            <a:off x="7327914" y="3464280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25%</a:t>
            </a:r>
          </a:p>
        </p:txBody>
      </p:sp>
      <p:sp>
        <p:nvSpPr>
          <p:cNvPr id="192" name="50 Rectángulo redondeado"/>
          <p:cNvSpPr/>
          <p:nvPr/>
        </p:nvSpPr>
        <p:spPr>
          <a:xfrm>
            <a:off x="6718455" y="3462043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71%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3" name="50 Rectángulo redondeado"/>
          <p:cNvSpPr/>
          <p:nvPr/>
        </p:nvSpPr>
        <p:spPr>
          <a:xfrm>
            <a:off x="7323436" y="3744870"/>
            <a:ext cx="539397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26%</a:t>
            </a:r>
          </a:p>
        </p:txBody>
      </p:sp>
      <p:sp>
        <p:nvSpPr>
          <p:cNvPr id="194" name="50 Rectángulo redondeado"/>
          <p:cNvSpPr/>
          <p:nvPr/>
        </p:nvSpPr>
        <p:spPr>
          <a:xfrm>
            <a:off x="6714844" y="3744870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64%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5" name="50 Rectángulo redondeado"/>
          <p:cNvSpPr/>
          <p:nvPr/>
        </p:nvSpPr>
        <p:spPr>
          <a:xfrm>
            <a:off x="7327296" y="4022990"/>
            <a:ext cx="539397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29%</a:t>
            </a:r>
          </a:p>
        </p:txBody>
      </p:sp>
      <p:sp>
        <p:nvSpPr>
          <p:cNvPr id="196" name="50 Rectángulo redondeado"/>
          <p:cNvSpPr/>
          <p:nvPr/>
        </p:nvSpPr>
        <p:spPr>
          <a:xfrm>
            <a:off x="6721046" y="4023742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64%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7" name="TextBox 24"/>
          <p:cNvSpPr txBox="1"/>
          <p:nvPr/>
        </p:nvSpPr>
        <p:spPr>
          <a:xfrm>
            <a:off x="6054026" y="2908180"/>
            <a:ext cx="663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AT WORK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221" name="TextBox 24"/>
          <p:cNvSpPr txBox="1"/>
          <p:nvPr/>
        </p:nvSpPr>
        <p:spPr>
          <a:xfrm>
            <a:off x="5988020" y="3206435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AT POLITICS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222" name="TextBox 24"/>
          <p:cNvSpPr txBox="1"/>
          <p:nvPr/>
        </p:nvSpPr>
        <p:spPr>
          <a:xfrm>
            <a:off x="6036110" y="3473026"/>
            <a:ext cx="6815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AT HOME*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236" name="TextBox 24"/>
          <p:cNvSpPr txBox="1"/>
          <p:nvPr/>
        </p:nvSpPr>
        <p:spPr>
          <a:xfrm>
            <a:off x="6145086" y="3731415"/>
            <a:ext cx="5717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ARTS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237" name="TextBox 24"/>
          <p:cNvSpPr txBox="1"/>
          <p:nvPr/>
        </p:nvSpPr>
        <p:spPr>
          <a:xfrm>
            <a:off x="6157976" y="4003307"/>
            <a:ext cx="565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SPORTS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cxnSp>
        <p:nvCxnSpPr>
          <p:cNvPr id="238" name="10 Conector recto">
            <a:extLst>
              <a:ext uri="{FF2B5EF4-FFF2-40B4-BE49-F238E27FC236}">
                <a16:creationId xmlns:a16="http://schemas.microsoft.com/office/drawing/2014/main" id="{D27107B2-B76C-4CC4-8895-CBC584D3B375}"/>
              </a:ext>
            </a:extLst>
          </p:cNvPr>
          <p:cNvCxnSpPr/>
          <p:nvPr/>
        </p:nvCxnSpPr>
        <p:spPr>
          <a:xfrm flipH="1">
            <a:off x="6009864" y="4689163"/>
            <a:ext cx="6533" cy="138142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0" name="Tabla 2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357725"/>
              </p:ext>
            </p:extLst>
          </p:nvPr>
        </p:nvGraphicFramePr>
        <p:xfrm>
          <a:off x="7910156" y="4775832"/>
          <a:ext cx="483920" cy="138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20">
                  <a:extLst>
                    <a:ext uri="{9D8B030D-6E8A-4147-A177-3AD203B41FA5}">
                      <a16:colId xmlns:a16="http://schemas.microsoft.com/office/drawing/2014/main" val="357769217"/>
                    </a:ext>
                  </a:extLst>
                </a:gridCol>
              </a:tblGrid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56038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10115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D2467B"/>
                          </a:solidFill>
                        </a:rPr>
                        <a:t>--12</a:t>
                      </a:r>
                      <a:endParaRPr lang="es-PE" sz="1200" b="1" dirty="0">
                        <a:solidFill>
                          <a:srgbClr val="D2467B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834700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949011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99696"/>
                  </a:ext>
                </a:extLst>
              </a:tr>
            </a:tbl>
          </a:graphicData>
        </a:graphic>
      </p:graphicFrame>
      <p:sp>
        <p:nvSpPr>
          <p:cNvPr id="241" name="50 Rectángulo redondeado"/>
          <p:cNvSpPr/>
          <p:nvPr/>
        </p:nvSpPr>
        <p:spPr>
          <a:xfrm>
            <a:off x="7327511" y="4795666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45%</a:t>
            </a:r>
          </a:p>
        </p:txBody>
      </p:sp>
      <p:sp>
        <p:nvSpPr>
          <p:cNvPr id="242" name="50 Rectángulo redondeado"/>
          <p:cNvSpPr/>
          <p:nvPr/>
        </p:nvSpPr>
        <p:spPr>
          <a:xfrm>
            <a:off x="6714342" y="4794659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51%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3" name="50 Rectángulo redondeado"/>
          <p:cNvSpPr/>
          <p:nvPr/>
        </p:nvSpPr>
        <p:spPr>
          <a:xfrm>
            <a:off x="7323801" y="5070281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39%</a:t>
            </a:r>
          </a:p>
        </p:txBody>
      </p:sp>
      <p:sp>
        <p:nvSpPr>
          <p:cNvPr id="244" name="50 Rectángulo redondeado"/>
          <p:cNvSpPr/>
          <p:nvPr/>
        </p:nvSpPr>
        <p:spPr>
          <a:xfrm>
            <a:off x="6714343" y="5074730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58%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5" name="50 Rectángulo redondeado"/>
          <p:cNvSpPr/>
          <p:nvPr/>
        </p:nvSpPr>
        <p:spPr>
          <a:xfrm>
            <a:off x="7323801" y="5356466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55%</a:t>
            </a:r>
          </a:p>
        </p:txBody>
      </p:sp>
      <p:sp>
        <p:nvSpPr>
          <p:cNvPr id="246" name="50 Rectángulo redondeado"/>
          <p:cNvSpPr/>
          <p:nvPr/>
        </p:nvSpPr>
        <p:spPr>
          <a:xfrm>
            <a:off x="6714342" y="5354229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43%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7" name="50 Rectángulo redondeado"/>
          <p:cNvSpPr/>
          <p:nvPr/>
        </p:nvSpPr>
        <p:spPr>
          <a:xfrm>
            <a:off x="7319323" y="5637056"/>
            <a:ext cx="539397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41%</a:t>
            </a:r>
          </a:p>
        </p:txBody>
      </p:sp>
      <p:sp>
        <p:nvSpPr>
          <p:cNvPr id="248" name="50 Rectángulo redondeado"/>
          <p:cNvSpPr/>
          <p:nvPr/>
        </p:nvSpPr>
        <p:spPr>
          <a:xfrm>
            <a:off x="6710731" y="5637056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51%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9" name="50 Rectángulo redondeado"/>
          <p:cNvSpPr/>
          <p:nvPr/>
        </p:nvSpPr>
        <p:spPr>
          <a:xfrm>
            <a:off x="7323183" y="5915176"/>
            <a:ext cx="539397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36%</a:t>
            </a:r>
          </a:p>
        </p:txBody>
      </p:sp>
      <p:sp>
        <p:nvSpPr>
          <p:cNvPr id="250" name="50 Rectángulo redondeado"/>
          <p:cNvSpPr/>
          <p:nvPr/>
        </p:nvSpPr>
        <p:spPr>
          <a:xfrm>
            <a:off x="6716933" y="5915928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58%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1" name="TextBox 24"/>
          <p:cNvSpPr txBox="1"/>
          <p:nvPr/>
        </p:nvSpPr>
        <p:spPr>
          <a:xfrm>
            <a:off x="6049913" y="4800366"/>
            <a:ext cx="663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AT WORK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267" name="TextBox 24"/>
          <p:cNvSpPr txBox="1"/>
          <p:nvPr/>
        </p:nvSpPr>
        <p:spPr>
          <a:xfrm>
            <a:off x="6031997" y="5365212"/>
            <a:ext cx="6815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AT HOME*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268" name="TextBox 24"/>
          <p:cNvSpPr txBox="1"/>
          <p:nvPr/>
        </p:nvSpPr>
        <p:spPr>
          <a:xfrm>
            <a:off x="6140973" y="5623601"/>
            <a:ext cx="5717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ARTS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269" name="TextBox 24"/>
          <p:cNvSpPr txBox="1"/>
          <p:nvPr/>
        </p:nvSpPr>
        <p:spPr>
          <a:xfrm>
            <a:off x="6153863" y="5895493"/>
            <a:ext cx="565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SPORTS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cxnSp>
        <p:nvCxnSpPr>
          <p:cNvPr id="271" name="10 Conector recto">
            <a:extLst>
              <a:ext uri="{FF2B5EF4-FFF2-40B4-BE49-F238E27FC236}">
                <a16:creationId xmlns:a16="http://schemas.microsoft.com/office/drawing/2014/main" id="{D27107B2-B76C-4CC4-8895-CBC584D3B375}"/>
              </a:ext>
            </a:extLst>
          </p:cNvPr>
          <p:cNvCxnSpPr/>
          <p:nvPr/>
        </p:nvCxnSpPr>
        <p:spPr>
          <a:xfrm flipH="1">
            <a:off x="1173174" y="4280148"/>
            <a:ext cx="7834" cy="134077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50 Rectángulo redondeado"/>
          <p:cNvSpPr/>
          <p:nvPr/>
        </p:nvSpPr>
        <p:spPr>
          <a:xfrm>
            <a:off x="2531510" y="4271725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30%</a:t>
            </a:r>
          </a:p>
        </p:txBody>
      </p:sp>
      <p:sp>
        <p:nvSpPr>
          <p:cNvPr id="273" name="50 Rectángulo redondeado"/>
          <p:cNvSpPr/>
          <p:nvPr/>
        </p:nvSpPr>
        <p:spPr>
          <a:xfrm>
            <a:off x="2526163" y="4000688"/>
            <a:ext cx="540000" cy="216000"/>
          </a:xfrm>
          <a:prstGeom prst="roundRect">
            <a:avLst/>
          </a:prstGeom>
          <a:solidFill>
            <a:srgbClr val="D24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BTB</a:t>
            </a:r>
            <a:endParaRPr lang="es-PE" sz="1400" dirty="0"/>
          </a:p>
        </p:txBody>
      </p:sp>
      <p:sp>
        <p:nvSpPr>
          <p:cNvPr id="274" name="50 Rectángulo redondeado"/>
          <p:cNvSpPr/>
          <p:nvPr/>
        </p:nvSpPr>
        <p:spPr>
          <a:xfrm>
            <a:off x="1918341" y="4270718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61%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5" name="50 Rectángulo redondeado"/>
          <p:cNvSpPr/>
          <p:nvPr/>
        </p:nvSpPr>
        <p:spPr>
          <a:xfrm>
            <a:off x="1915956" y="4000687"/>
            <a:ext cx="540000" cy="216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TTB</a:t>
            </a:r>
            <a:endParaRPr lang="es-PE" sz="1400" dirty="0"/>
          </a:p>
        </p:txBody>
      </p:sp>
      <p:sp>
        <p:nvSpPr>
          <p:cNvPr id="276" name="50 Rectángulo redondeado"/>
          <p:cNvSpPr/>
          <p:nvPr/>
        </p:nvSpPr>
        <p:spPr>
          <a:xfrm>
            <a:off x="2527800" y="4546340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38%</a:t>
            </a:r>
          </a:p>
        </p:txBody>
      </p:sp>
      <p:sp>
        <p:nvSpPr>
          <p:cNvPr id="277" name="50 Rectángulo redondeado"/>
          <p:cNvSpPr/>
          <p:nvPr/>
        </p:nvSpPr>
        <p:spPr>
          <a:xfrm>
            <a:off x="1918342" y="4550789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51%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8" name="50 Rectángulo redondeado"/>
          <p:cNvSpPr/>
          <p:nvPr/>
        </p:nvSpPr>
        <p:spPr>
          <a:xfrm>
            <a:off x="2527800" y="4832525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22%</a:t>
            </a:r>
          </a:p>
        </p:txBody>
      </p:sp>
      <p:sp>
        <p:nvSpPr>
          <p:cNvPr id="279" name="50 Rectángulo redondeado"/>
          <p:cNvSpPr/>
          <p:nvPr/>
        </p:nvSpPr>
        <p:spPr>
          <a:xfrm>
            <a:off x="1918341" y="4830288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69%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80" name="Tabla 2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74291"/>
              </p:ext>
            </p:extLst>
          </p:nvPr>
        </p:nvGraphicFramePr>
        <p:xfrm>
          <a:off x="3194627" y="4239742"/>
          <a:ext cx="350436" cy="138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436">
                  <a:extLst>
                    <a:ext uri="{9D8B030D-6E8A-4147-A177-3AD203B41FA5}">
                      <a16:colId xmlns:a16="http://schemas.microsoft.com/office/drawing/2014/main" val="357769217"/>
                    </a:ext>
                  </a:extLst>
                </a:gridCol>
              </a:tblGrid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56038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10115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834700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949011"/>
                  </a:ext>
                </a:extLst>
              </a:tr>
              <a:tr h="276308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99696"/>
                  </a:ext>
                </a:extLst>
              </a:tr>
            </a:tbl>
          </a:graphicData>
        </a:graphic>
      </p:graphicFrame>
      <p:sp>
        <p:nvSpPr>
          <p:cNvPr id="283" name="50 Rectángulo redondeado"/>
          <p:cNvSpPr/>
          <p:nvPr/>
        </p:nvSpPr>
        <p:spPr>
          <a:xfrm>
            <a:off x="2523322" y="5113115"/>
            <a:ext cx="539397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24%</a:t>
            </a:r>
          </a:p>
        </p:txBody>
      </p:sp>
      <p:sp>
        <p:nvSpPr>
          <p:cNvPr id="284" name="50 Rectángulo redondeado"/>
          <p:cNvSpPr/>
          <p:nvPr/>
        </p:nvSpPr>
        <p:spPr>
          <a:xfrm>
            <a:off x="1914730" y="5113115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62%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5" name="50 Rectángulo redondeado"/>
          <p:cNvSpPr/>
          <p:nvPr/>
        </p:nvSpPr>
        <p:spPr>
          <a:xfrm>
            <a:off x="2527182" y="5391235"/>
            <a:ext cx="539397" cy="21600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D24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D2467B"/>
                </a:solidFill>
              </a:rPr>
              <a:t>33%</a:t>
            </a:r>
          </a:p>
        </p:txBody>
      </p:sp>
      <p:sp>
        <p:nvSpPr>
          <p:cNvPr id="286" name="50 Rectángulo redondeado"/>
          <p:cNvSpPr/>
          <p:nvPr/>
        </p:nvSpPr>
        <p:spPr>
          <a:xfrm>
            <a:off x="1920932" y="5391987"/>
            <a:ext cx="540000" cy="2160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57%</a:t>
            </a:r>
            <a:endParaRPr lang="es-PE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7" name="TextBox 24"/>
          <p:cNvSpPr txBox="1"/>
          <p:nvPr/>
        </p:nvSpPr>
        <p:spPr>
          <a:xfrm>
            <a:off x="1253912" y="4276425"/>
            <a:ext cx="6636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AT WORK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288" name="TextBox 24"/>
          <p:cNvSpPr txBox="1"/>
          <p:nvPr/>
        </p:nvSpPr>
        <p:spPr>
          <a:xfrm>
            <a:off x="1187906" y="4574680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AT POLITICS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289" name="TextBox 24"/>
          <p:cNvSpPr txBox="1"/>
          <p:nvPr/>
        </p:nvSpPr>
        <p:spPr>
          <a:xfrm>
            <a:off x="1235996" y="4841271"/>
            <a:ext cx="6815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AT HOME*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290" name="TextBox 24"/>
          <p:cNvSpPr txBox="1"/>
          <p:nvPr/>
        </p:nvSpPr>
        <p:spPr>
          <a:xfrm>
            <a:off x="1344972" y="5099660"/>
            <a:ext cx="5717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ARTS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291" name="TextBox 24"/>
          <p:cNvSpPr txBox="1"/>
          <p:nvPr/>
        </p:nvSpPr>
        <p:spPr>
          <a:xfrm>
            <a:off x="1357862" y="5371552"/>
            <a:ext cx="565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SPORTS</a:t>
            </a:r>
            <a:endParaRPr lang="en-US" sz="1100" b="1" dirty="0">
              <a:latin typeface="Calibri Light" panose="020F0302020204030204" pitchFamily="34" charset="0"/>
              <a:ea typeface="Roboto Light" charset="0"/>
              <a:cs typeface="Calibri Light"/>
            </a:endParaRPr>
          </a:p>
        </p:txBody>
      </p:sp>
      <p:sp>
        <p:nvSpPr>
          <p:cNvPr id="140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4176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Level of achievement in Gender Equality - 2024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 – Net Index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141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50484" y="5849604"/>
            <a:ext cx="5004748" cy="6001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*Base: 33386 cases. No data in Paraguay 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en-US" sz="11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43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3131840" y="433999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6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7890">
                        <a14:foregroundMark x1="13502" y1="4339" x2="13502" y2="4339"/>
                        <a14:foregroundMark x1="12869" y1="29545" x2="12869" y2="29545"/>
                        <a14:foregroundMark x1="10127" y1="59711" x2="10127" y2="59711"/>
                        <a14:foregroundMark x1="19831" y1="76033" x2="19831" y2="76033"/>
                        <a14:foregroundMark x1="30802" y1="81405" x2="30802" y2="81405"/>
                        <a14:foregroundMark x1="29536" y1="53926" x2="29536" y2="53926"/>
                        <a14:foregroundMark x1="9494" y1="46694" x2="9494" y2="46694"/>
                        <a14:foregroundMark x1="34388" y1="30992" x2="34388" y2="30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2"/>
          <a:stretch/>
        </p:blipFill>
        <p:spPr bwMode="auto">
          <a:xfrm flipH="1">
            <a:off x="3388518" y="404664"/>
            <a:ext cx="204370" cy="5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3082026" y="406392"/>
            <a:ext cx="243644" cy="5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16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/>
          <p:nvPr/>
        </p:nvSpPr>
        <p:spPr>
          <a:xfrm>
            <a:off x="5580112" y="4046675"/>
            <a:ext cx="3213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Job opportunities and career</a:t>
            </a:r>
          </a:p>
        </p:txBody>
      </p:sp>
      <p:pic>
        <p:nvPicPr>
          <p:cNvPr id="1026" name="Picture 2" descr="Vector gratuito persona de negocios plana orgánica medit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4707615" cy="47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0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4 Gráfico">
            <a:extLst>
              <a:ext uri="{FF2B5EF4-FFF2-40B4-BE49-F238E27FC236}">
                <a16:creationId xmlns:a16="http://schemas.microsoft.com/office/drawing/2014/main" id="{BA7BDB7F-5DBE-46F6-4644-F57C6D98B1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018279"/>
              </p:ext>
            </p:extLst>
          </p:nvPr>
        </p:nvGraphicFramePr>
        <p:xfrm>
          <a:off x="749276" y="3006982"/>
          <a:ext cx="2820685" cy="2501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75330" y="6238473"/>
            <a:ext cx="6283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Q6. In your Country, do you think women have the same opportunities, more opportunities or less opportunities than men in job opportunities and career?</a:t>
            </a:r>
          </a:p>
        </p:txBody>
      </p:sp>
      <p:sp>
        <p:nvSpPr>
          <p:cNvPr id="57" name="56 Rectángulo"/>
          <p:cNvSpPr/>
          <p:nvPr/>
        </p:nvSpPr>
        <p:spPr>
          <a:xfrm>
            <a:off x="1975266" y="6618158"/>
            <a:ext cx="66291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/>
              <a:t>Note: The total percentage may not always add up to 100 due to rounding and/or multiple response questions. </a:t>
            </a:r>
          </a:p>
        </p:txBody>
      </p:sp>
      <p:graphicFrame>
        <p:nvGraphicFramePr>
          <p:cNvPr id="16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904400"/>
              </p:ext>
            </p:extLst>
          </p:nvPr>
        </p:nvGraphicFramePr>
        <p:xfrm>
          <a:off x="725841" y="1007905"/>
          <a:ext cx="2820685" cy="2501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729900" y="2168248"/>
            <a:ext cx="77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U.S Only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8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439442" y="4411215"/>
            <a:ext cx="1457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All Countries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38061" y="5904867"/>
            <a:ext cx="61296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U.S. Survey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1,007 </a:t>
            </a:r>
            <a:r>
              <a:rPr lang="es-PE" sz="1100" b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Respondents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33" name="69 Grupo"/>
          <p:cNvGrpSpPr/>
          <p:nvPr/>
        </p:nvGrpSpPr>
        <p:grpSpPr>
          <a:xfrm>
            <a:off x="4682086" y="1021454"/>
            <a:ext cx="1996605" cy="1724275"/>
            <a:chOff x="4206415" y="339686"/>
            <a:chExt cx="2897996" cy="2502720"/>
          </a:xfrm>
        </p:grpSpPr>
        <p:grpSp>
          <p:nvGrpSpPr>
            <p:cNvPr id="35" name="70 Grupo"/>
            <p:cNvGrpSpPr/>
            <p:nvPr/>
          </p:nvGrpSpPr>
          <p:grpSpPr>
            <a:xfrm>
              <a:off x="4206415" y="339686"/>
              <a:ext cx="2897996" cy="2502720"/>
              <a:chOff x="986302" y="3276300"/>
              <a:chExt cx="4176712" cy="3607023"/>
            </a:xfrm>
          </p:grpSpPr>
          <p:graphicFrame>
            <p:nvGraphicFramePr>
              <p:cNvPr id="37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1611920096"/>
                  </p:ext>
                </p:extLst>
              </p:nvPr>
            </p:nvGraphicFramePr>
            <p:xfrm>
              <a:off x="986302" y="3368218"/>
              <a:ext cx="4176712" cy="34247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8" name="Freeform 6"/>
              <p:cNvSpPr/>
              <p:nvPr/>
            </p:nvSpPr>
            <p:spPr>
              <a:xfrm>
                <a:off x="2130678" y="3276300"/>
                <a:ext cx="1828799" cy="3607023"/>
              </a:xfrm>
              <a:custGeom>
                <a:avLst/>
                <a:gdLst>
                  <a:gd name="connsiteX0" fmla="*/ 727461 w 1828800"/>
                  <a:gd name="connsiteY0" fmla="*/ 959420 h 3781425"/>
                  <a:gd name="connsiteX1" fmla="*/ 668427 w 1828800"/>
                  <a:gd name="connsiteY1" fmla="*/ 969259 h 3781425"/>
                  <a:gd name="connsiteX2" fmla="*/ 612673 w 1828800"/>
                  <a:gd name="connsiteY2" fmla="*/ 988935 h 3781425"/>
                  <a:gd name="connsiteX3" fmla="*/ 563479 w 1828800"/>
                  <a:gd name="connsiteY3" fmla="*/ 1021730 h 3781425"/>
                  <a:gd name="connsiteX4" fmla="*/ 520844 w 1828800"/>
                  <a:gd name="connsiteY4" fmla="*/ 1064363 h 3781425"/>
                  <a:gd name="connsiteX5" fmla="*/ 484768 w 1828800"/>
                  <a:gd name="connsiteY5" fmla="*/ 1113555 h 3781425"/>
                  <a:gd name="connsiteX6" fmla="*/ 461810 w 1828800"/>
                  <a:gd name="connsiteY6" fmla="*/ 1159468 h 3781425"/>
                  <a:gd name="connsiteX7" fmla="*/ 248634 w 1828800"/>
                  <a:gd name="connsiteY7" fmla="*/ 1871112 h 3781425"/>
                  <a:gd name="connsiteX8" fmla="*/ 242074 w 1828800"/>
                  <a:gd name="connsiteY8" fmla="*/ 1913745 h 3781425"/>
                  <a:gd name="connsiteX9" fmla="*/ 245354 w 1828800"/>
                  <a:gd name="connsiteY9" fmla="*/ 1956378 h 3781425"/>
                  <a:gd name="connsiteX10" fmla="*/ 268311 w 1828800"/>
                  <a:gd name="connsiteY10" fmla="*/ 1985893 h 3781425"/>
                  <a:gd name="connsiteX11" fmla="*/ 297828 w 1828800"/>
                  <a:gd name="connsiteY11" fmla="*/ 2008849 h 3781425"/>
                  <a:gd name="connsiteX12" fmla="*/ 327345 w 1828800"/>
                  <a:gd name="connsiteY12" fmla="*/ 2015408 h 3781425"/>
                  <a:gd name="connsiteX13" fmla="*/ 369980 w 1828800"/>
                  <a:gd name="connsiteY13" fmla="*/ 2015408 h 3781425"/>
                  <a:gd name="connsiteX14" fmla="*/ 402777 w 1828800"/>
                  <a:gd name="connsiteY14" fmla="*/ 1992452 h 3781425"/>
                  <a:gd name="connsiteX15" fmla="*/ 432293 w 1828800"/>
                  <a:gd name="connsiteY15" fmla="*/ 1956378 h 3781425"/>
                  <a:gd name="connsiteX16" fmla="*/ 622512 w 1828800"/>
                  <a:gd name="connsiteY16" fmla="*/ 1300485 h 3781425"/>
                  <a:gd name="connsiteX17" fmla="*/ 674987 w 1828800"/>
                  <a:gd name="connsiteY17" fmla="*/ 1300485 h 3781425"/>
                  <a:gd name="connsiteX18" fmla="*/ 356862 w 1828800"/>
                  <a:gd name="connsiteY18" fmla="*/ 2415503 h 3781425"/>
                  <a:gd name="connsiteX19" fmla="*/ 658588 w 1828800"/>
                  <a:gd name="connsiteY19" fmla="*/ 2415503 h 3781425"/>
                  <a:gd name="connsiteX20" fmla="*/ 658588 w 1828800"/>
                  <a:gd name="connsiteY20" fmla="*/ 3291120 h 3781425"/>
                  <a:gd name="connsiteX21" fmla="*/ 674987 w 1828800"/>
                  <a:gd name="connsiteY21" fmla="*/ 3333753 h 3781425"/>
                  <a:gd name="connsiteX22" fmla="*/ 704503 w 1828800"/>
                  <a:gd name="connsiteY22" fmla="*/ 3356709 h 3781425"/>
                  <a:gd name="connsiteX23" fmla="*/ 740579 w 1828800"/>
                  <a:gd name="connsiteY23" fmla="*/ 3369827 h 3781425"/>
                  <a:gd name="connsiteX24" fmla="*/ 786494 w 1828800"/>
                  <a:gd name="connsiteY24" fmla="*/ 3369827 h 3781425"/>
                  <a:gd name="connsiteX25" fmla="*/ 825850 w 1828800"/>
                  <a:gd name="connsiteY25" fmla="*/ 3359989 h 3781425"/>
                  <a:gd name="connsiteX26" fmla="*/ 852087 w 1828800"/>
                  <a:gd name="connsiteY26" fmla="*/ 3337032 h 3781425"/>
                  <a:gd name="connsiteX27" fmla="*/ 871765 w 1828800"/>
                  <a:gd name="connsiteY27" fmla="*/ 3310797 h 3781425"/>
                  <a:gd name="connsiteX28" fmla="*/ 878324 w 1828800"/>
                  <a:gd name="connsiteY28" fmla="*/ 3274723 h 3781425"/>
                  <a:gd name="connsiteX29" fmla="*/ 878324 w 1828800"/>
                  <a:gd name="connsiteY29" fmla="*/ 2415503 h 3781425"/>
                  <a:gd name="connsiteX30" fmla="*/ 947197 w 1828800"/>
                  <a:gd name="connsiteY30" fmla="*/ 2415503 h 3781425"/>
                  <a:gd name="connsiteX31" fmla="*/ 947197 w 1828800"/>
                  <a:gd name="connsiteY31" fmla="*/ 3264884 h 3781425"/>
                  <a:gd name="connsiteX32" fmla="*/ 953756 w 1828800"/>
                  <a:gd name="connsiteY32" fmla="*/ 3310797 h 3781425"/>
                  <a:gd name="connsiteX33" fmla="*/ 970154 w 1828800"/>
                  <a:gd name="connsiteY33" fmla="*/ 3340312 h 3781425"/>
                  <a:gd name="connsiteX34" fmla="*/ 1002950 w 1828800"/>
                  <a:gd name="connsiteY34" fmla="*/ 3359989 h 3781425"/>
                  <a:gd name="connsiteX35" fmla="*/ 1032467 w 1828800"/>
                  <a:gd name="connsiteY35" fmla="*/ 3369827 h 3781425"/>
                  <a:gd name="connsiteX36" fmla="*/ 1088221 w 1828800"/>
                  <a:gd name="connsiteY36" fmla="*/ 3369827 h 3781425"/>
                  <a:gd name="connsiteX37" fmla="*/ 1127577 w 1828800"/>
                  <a:gd name="connsiteY37" fmla="*/ 3353430 h 3781425"/>
                  <a:gd name="connsiteX38" fmla="*/ 1150534 w 1828800"/>
                  <a:gd name="connsiteY38" fmla="*/ 3327194 h 3781425"/>
                  <a:gd name="connsiteX39" fmla="*/ 1166932 w 1828800"/>
                  <a:gd name="connsiteY39" fmla="*/ 3291120 h 3781425"/>
                  <a:gd name="connsiteX40" fmla="*/ 1170212 w 1828800"/>
                  <a:gd name="connsiteY40" fmla="*/ 3264884 h 3781425"/>
                  <a:gd name="connsiteX41" fmla="*/ 1170212 w 1828800"/>
                  <a:gd name="connsiteY41" fmla="*/ 2415503 h 3781425"/>
                  <a:gd name="connsiteX42" fmla="*/ 1471939 w 1828800"/>
                  <a:gd name="connsiteY42" fmla="*/ 2415503 h 3781425"/>
                  <a:gd name="connsiteX43" fmla="*/ 1147255 w 1828800"/>
                  <a:gd name="connsiteY43" fmla="*/ 1300485 h 3781425"/>
                  <a:gd name="connsiteX44" fmla="*/ 1203008 w 1828800"/>
                  <a:gd name="connsiteY44" fmla="*/ 1300485 h 3781425"/>
                  <a:gd name="connsiteX45" fmla="*/ 1396507 w 1828800"/>
                  <a:gd name="connsiteY45" fmla="*/ 1956378 h 3781425"/>
                  <a:gd name="connsiteX46" fmla="*/ 1419465 w 1828800"/>
                  <a:gd name="connsiteY46" fmla="*/ 1989172 h 3781425"/>
                  <a:gd name="connsiteX47" fmla="*/ 1455541 w 1828800"/>
                  <a:gd name="connsiteY47" fmla="*/ 2012129 h 3781425"/>
                  <a:gd name="connsiteX48" fmla="*/ 1488337 w 1828800"/>
                  <a:gd name="connsiteY48" fmla="*/ 2018687 h 3781425"/>
                  <a:gd name="connsiteX49" fmla="*/ 1527693 w 1828800"/>
                  <a:gd name="connsiteY49" fmla="*/ 2015408 h 3781425"/>
                  <a:gd name="connsiteX50" fmla="*/ 1557209 w 1828800"/>
                  <a:gd name="connsiteY50" fmla="*/ 1992452 h 3781425"/>
                  <a:gd name="connsiteX51" fmla="*/ 1576887 w 1828800"/>
                  <a:gd name="connsiteY51" fmla="*/ 1959657 h 3781425"/>
                  <a:gd name="connsiteX52" fmla="*/ 1586726 w 1828800"/>
                  <a:gd name="connsiteY52" fmla="*/ 1923583 h 3781425"/>
                  <a:gd name="connsiteX53" fmla="*/ 1586726 w 1828800"/>
                  <a:gd name="connsiteY53" fmla="*/ 1887509 h 3781425"/>
                  <a:gd name="connsiteX54" fmla="*/ 1393227 w 1828800"/>
                  <a:gd name="connsiteY54" fmla="*/ 1231616 h 3781425"/>
                  <a:gd name="connsiteX55" fmla="*/ 1370270 w 1828800"/>
                  <a:gd name="connsiteY55" fmla="*/ 1159468 h 3781425"/>
                  <a:gd name="connsiteX56" fmla="*/ 1344033 w 1828800"/>
                  <a:gd name="connsiteY56" fmla="*/ 1110276 h 3781425"/>
                  <a:gd name="connsiteX57" fmla="*/ 1301398 w 1828800"/>
                  <a:gd name="connsiteY57" fmla="*/ 1057804 h 3781425"/>
                  <a:gd name="connsiteX58" fmla="*/ 1268601 w 1828800"/>
                  <a:gd name="connsiteY58" fmla="*/ 1028289 h 3781425"/>
                  <a:gd name="connsiteX59" fmla="*/ 1216127 w 1828800"/>
                  <a:gd name="connsiteY59" fmla="*/ 992215 h 3781425"/>
                  <a:gd name="connsiteX60" fmla="*/ 1166932 w 1828800"/>
                  <a:gd name="connsiteY60" fmla="*/ 972538 h 3781425"/>
                  <a:gd name="connsiteX61" fmla="*/ 1124297 w 1828800"/>
                  <a:gd name="connsiteY61" fmla="*/ 959420 h 3781425"/>
                  <a:gd name="connsiteX62" fmla="*/ 909415 w 1828800"/>
                  <a:gd name="connsiteY62" fmla="*/ 411597 h 3781425"/>
                  <a:gd name="connsiteX63" fmla="*/ 670366 w 1828800"/>
                  <a:gd name="connsiteY63" fmla="*/ 644053 h 3781425"/>
                  <a:gd name="connsiteX64" fmla="*/ 909415 w 1828800"/>
                  <a:gd name="connsiteY64" fmla="*/ 879737 h 3781425"/>
                  <a:gd name="connsiteX65" fmla="*/ 1148463 w 1828800"/>
                  <a:gd name="connsiteY65" fmla="*/ 644053 h 3781425"/>
                  <a:gd name="connsiteX66" fmla="*/ 1078741 w 1828800"/>
                  <a:gd name="connsiteY66" fmla="*/ 479396 h 3781425"/>
                  <a:gd name="connsiteX67" fmla="*/ 909415 w 1828800"/>
                  <a:gd name="connsiteY67" fmla="*/ 411597 h 3781425"/>
                  <a:gd name="connsiteX68" fmla="*/ 0 w 1828800"/>
                  <a:gd name="connsiteY68" fmla="*/ 0 h 3781425"/>
                  <a:gd name="connsiteX69" fmla="*/ 1828800 w 1828800"/>
                  <a:gd name="connsiteY69" fmla="*/ 0 h 3781425"/>
                  <a:gd name="connsiteX70" fmla="*/ 1828800 w 1828800"/>
                  <a:gd name="connsiteY70" fmla="*/ 3781425 h 3781425"/>
                  <a:gd name="connsiteX71" fmla="*/ 0 w 1828800"/>
                  <a:gd name="connsiteY71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828800" h="3781425">
                    <a:moveTo>
                      <a:pt x="727461" y="959420"/>
                    </a:moveTo>
                    <a:lnTo>
                      <a:pt x="668427" y="969259"/>
                    </a:lnTo>
                    <a:lnTo>
                      <a:pt x="612673" y="988935"/>
                    </a:lnTo>
                    <a:lnTo>
                      <a:pt x="563479" y="1021730"/>
                    </a:lnTo>
                    <a:lnTo>
                      <a:pt x="520844" y="1064363"/>
                    </a:lnTo>
                    <a:lnTo>
                      <a:pt x="484768" y="1113555"/>
                    </a:lnTo>
                    <a:lnTo>
                      <a:pt x="461810" y="1159468"/>
                    </a:lnTo>
                    <a:lnTo>
                      <a:pt x="248634" y="1871112"/>
                    </a:lnTo>
                    <a:lnTo>
                      <a:pt x="242074" y="1913745"/>
                    </a:lnTo>
                    <a:lnTo>
                      <a:pt x="245354" y="1956378"/>
                    </a:lnTo>
                    <a:lnTo>
                      <a:pt x="268311" y="1985893"/>
                    </a:lnTo>
                    <a:lnTo>
                      <a:pt x="297828" y="2008849"/>
                    </a:lnTo>
                    <a:lnTo>
                      <a:pt x="327345" y="2015408"/>
                    </a:lnTo>
                    <a:lnTo>
                      <a:pt x="369980" y="2015408"/>
                    </a:lnTo>
                    <a:lnTo>
                      <a:pt x="402777" y="1992452"/>
                    </a:lnTo>
                    <a:lnTo>
                      <a:pt x="432293" y="1956378"/>
                    </a:lnTo>
                    <a:lnTo>
                      <a:pt x="622512" y="1300485"/>
                    </a:lnTo>
                    <a:lnTo>
                      <a:pt x="674987" y="1300485"/>
                    </a:lnTo>
                    <a:lnTo>
                      <a:pt x="356862" y="2415503"/>
                    </a:lnTo>
                    <a:lnTo>
                      <a:pt x="658588" y="2415503"/>
                    </a:lnTo>
                    <a:lnTo>
                      <a:pt x="658588" y="3291120"/>
                    </a:lnTo>
                    <a:lnTo>
                      <a:pt x="674987" y="3333753"/>
                    </a:lnTo>
                    <a:lnTo>
                      <a:pt x="704503" y="3356709"/>
                    </a:lnTo>
                    <a:lnTo>
                      <a:pt x="740579" y="3369827"/>
                    </a:lnTo>
                    <a:lnTo>
                      <a:pt x="786494" y="3369827"/>
                    </a:lnTo>
                    <a:lnTo>
                      <a:pt x="825850" y="3359989"/>
                    </a:lnTo>
                    <a:lnTo>
                      <a:pt x="852087" y="3337032"/>
                    </a:lnTo>
                    <a:lnTo>
                      <a:pt x="871765" y="3310797"/>
                    </a:lnTo>
                    <a:lnTo>
                      <a:pt x="878324" y="3274723"/>
                    </a:lnTo>
                    <a:lnTo>
                      <a:pt x="878324" y="2415503"/>
                    </a:lnTo>
                    <a:lnTo>
                      <a:pt x="947197" y="2415503"/>
                    </a:lnTo>
                    <a:lnTo>
                      <a:pt x="947197" y="3264884"/>
                    </a:lnTo>
                    <a:lnTo>
                      <a:pt x="953756" y="3310797"/>
                    </a:lnTo>
                    <a:lnTo>
                      <a:pt x="970154" y="3340312"/>
                    </a:lnTo>
                    <a:lnTo>
                      <a:pt x="1002950" y="3359989"/>
                    </a:lnTo>
                    <a:lnTo>
                      <a:pt x="1032467" y="3369827"/>
                    </a:lnTo>
                    <a:lnTo>
                      <a:pt x="1088221" y="3369827"/>
                    </a:lnTo>
                    <a:lnTo>
                      <a:pt x="1127577" y="3353430"/>
                    </a:lnTo>
                    <a:lnTo>
                      <a:pt x="1150534" y="3327194"/>
                    </a:lnTo>
                    <a:lnTo>
                      <a:pt x="1166932" y="3291120"/>
                    </a:lnTo>
                    <a:lnTo>
                      <a:pt x="1170212" y="3264884"/>
                    </a:lnTo>
                    <a:lnTo>
                      <a:pt x="1170212" y="2415503"/>
                    </a:lnTo>
                    <a:lnTo>
                      <a:pt x="1471939" y="2415503"/>
                    </a:lnTo>
                    <a:lnTo>
                      <a:pt x="1147255" y="1300485"/>
                    </a:lnTo>
                    <a:lnTo>
                      <a:pt x="1203008" y="1300485"/>
                    </a:lnTo>
                    <a:lnTo>
                      <a:pt x="1396507" y="1956378"/>
                    </a:lnTo>
                    <a:lnTo>
                      <a:pt x="1419465" y="1989172"/>
                    </a:lnTo>
                    <a:lnTo>
                      <a:pt x="1455541" y="2012129"/>
                    </a:lnTo>
                    <a:lnTo>
                      <a:pt x="1488337" y="2018687"/>
                    </a:lnTo>
                    <a:lnTo>
                      <a:pt x="1527693" y="2015408"/>
                    </a:lnTo>
                    <a:lnTo>
                      <a:pt x="1557209" y="1992452"/>
                    </a:lnTo>
                    <a:lnTo>
                      <a:pt x="1576887" y="1959657"/>
                    </a:lnTo>
                    <a:lnTo>
                      <a:pt x="1586726" y="1923583"/>
                    </a:lnTo>
                    <a:lnTo>
                      <a:pt x="1586726" y="1887509"/>
                    </a:lnTo>
                    <a:lnTo>
                      <a:pt x="1393227" y="1231616"/>
                    </a:lnTo>
                    <a:lnTo>
                      <a:pt x="1370270" y="1159468"/>
                    </a:lnTo>
                    <a:lnTo>
                      <a:pt x="1344033" y="1110276"/>
                    </a:lnTo>
                    <a:lnTo>
                      <a:pt x="1301398" y="1057804"/>
                    </a:lnTo>
                    <a:lnTo>
                      <a:pt x="1268601" y="1028289"/>
                    </a:lnTo>
                    <a:lnTo>
                      <a:pt x="1216127" y="992215"/>
                    </a:lnTo>
                    <a:lnTo>
                      <a:pt x="1166932" y="972538"/>
                    </a:lnTo>
                    <a:lnTo>
                      <a:pt x="1124297" y="959420"/>
                    </a:lnTo>
                    <a:close/>
                    <a:moveTo>
                      <a:pt x="909415" y="411597"/>
                    </a:moveTo>
                    <a:cubicBezTo>
                      <a:pt x="776610" y="411597"/>
                      <a:pt x="670366" y="514911"/>
                      <a:pt x="670366" y="644053"/>
                    </a:cubicBezTo>
                    <a:cubicBezTo>
                      <a:pt x="670366" y="776423"/>
                      <a:pt x="776610" y="879737"/>
                      <a:pt x="909415" y="879737"/>
                    </a:cubicBezTo>
                    <a:cubicBezTo>
                      <a:pt x="1038899" y="879737"/>
                      <a:pt x="1148463" y="776423"/>
                      <a:pt x="1148463" y="644053"/>
                    </a:cubicBezTo>
                    <a:cubicBezTo>
                      <a:pt x="1148463" y="582710"/>
                      <a:pt x="1121902" y="524596"/>
                      <a:pt x="1078741" y="479396"/>
                    </a:cubicBezTo>
                    <a:cubicBezTo>
                      <a:pt x="1032259" y="434197"/>
                      <a:pt x="972497" y="411597"/>
                      <a:pt x="909415" y="41159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71 Rectángulo"/>
            <p:cNvSpPr/>
            <p:nvPr/>
          </p:nvSpPr>
          <p:spPr>
            <a:xfrm>
              <a:off x="4422107" y="1807256"/>
              <a:ext cx="268130" cy="424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33A3D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0" name="75 Grupo"/>
          <p:cNvGrpSpPr/>
          <p:nvPr/>
        </p:nvGrpSpPr>
        <p:grpSpPr>
          <a:xfrm>
            <a:off x="6730532" y="1065394"/>
            <a:ext cx="2026601" cy="1680335"/>
            <a:chOff x="1146307" y="4022359"/>
            <a:chExt cx="1996604" cy="1713734"/>
          </a:xfrm>
        </p:grpSpPr>
        <p:graphicFrame>
          <p:nvGraphicFramePr>
            <p:cNvPr id="61" name="Chart 3"/>
            <p:cNvGraphicFramePr/>
            <p:nvPr>
              <p:extLst>
                <p:ext uri="{D42A27DB-BD31-4B8C-83A1-F6EECF244321}">
                  <p14:modId xmlns:p14="http://schemas.microsoft.com/office/powerpoint/2010/main" val="1685895831"/>
                </p:ext>
              </p:extLst>
            </p:nvPr>
          </p:nvGraphicFramePr>
          <p:xfrm>
            <a:off x="1146307" y="4055170"/>
            <a:ext cx="1996604" cy="16481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2" name="Freeform 7"/>
            <p:cNvSpPr/>
            <p:nvPr/>
          </p:nvSpPr>
          <p:spPr>
            <a:xfrm>
              <a:off x="1721224" y="4022359"/>
              <a:ext cx="810117" cy="1713734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3" name="71 Rectángulo"/>
          <p:cNvSpPr/>
          <p:nvPr/>
        </p:nvSpPr>
        <p:spPr>
          <a:xfrm>
            <a:off x="4637557" y="1515998"/>
            <a:ext cx="4459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35%</a:t>
            </a:r>
          </a:p>
        </p:txBody>
      </p:sp>
      <p:sp>
        <p:nvSpPr>
          <p:cNvPr id="64" name="71 Rectángulo"/>
          <p:cNvSpPr/>
          <p:nvPr/>
        </p:nvSpPr>
        <p:spPr>
          <a:xfrm>
            <a:off x="4687713" y="2331897"/>
            <a:ext cx="369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8%</a:t>
            </a:r>
          </a:p>
        </p:txBody>
      </p:sp>
      <p:sp>
        <p:nvSpPr>
          <p:cNvPr id="65" name="71 Rectángulo"/>
          <p:cNvSpPr/>
          <p:nvPr/>
        </p:nvSpPr>
        <p:spPr>
          <a:xfrm>
            <a:off x="4634977" y="1972120"/>
            <a:ext cx="4459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2467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50%</a:t>
            </a:r>
          </a:p>
        </p:txBody>
      </p:sp>
      <p:sp>
        <p:nvSpPr>
          <p:cNvPr id="66" name="71 Rectángulo"/>
          <p:cNvSpPr/>
          <p:nvPr/>
        </p:nvSpPr>
        <p:spPr>
          <a:xfrm>
            <a:off x="4678301" y="1163422"/>
            <a:ext cx="369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7%</a:t>
            </a:r>
          </a:p>
        </p:txBody>
      </p:sp>
      <p:sp>
        <p:nvSpPr>
          <p:cNvPr id="67" name="71 Rectángulo"/>
          <p:cNvSpPr/>
          <p:nvPr/>
        </p:nvSpPr>
        <p:spPr>
          <a:xfrm>
            <a:off x="6833060" y="1515998"/>
            <a:ext cx="4459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47%</a:t>
            </a:r>
          </a:p>
        </p:txBody>
      </p:sp>
      <p:sp>
        <p:nvSpPr>
          <p:cNvPr id="68" name="71 Rectángulo"/>
          <p:cNvSpPr/>
          <p:nvPr/>
        </p:nvSpPr>
        <p:spPr>
          <a:xfrm>
            <a:off x="6883216" y="2331897"/>
            <a:ext cx="369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6%</a:t>
            </a:r>
          </a:p>
        </p:txBody>
      </p:sp>
      <p:sp>
        <p:nvSpPr>
          <p:cNvPr id="69" name="71 Rectángulo"/>
          <p:cNvSpPr/>
          <p:nvPr/>
        </p:nvSpPr>
        <p:spPr>
          <a:xfrm>
            <a:off x="6830480" y="1972120"/>
            <a:ext cx="4459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D2467B"/>
                </a:solidFill>
                <a:latin typeface="Calibri Light" panose="020F0302020204030204" pitchFamily="34" charset="0"/>
              </a:rPr>
              <a:t>29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2467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70" name="71 Rectángulo"/>
          <p:cNvSpPr/>
          <p:nvPr/>
        </p:nvSpPr>
        <p:spPr>
          <a:xfrm>
            <a:off x="6835332" y="1163422"/>
            <a:ext cx="4459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18%</a:t>
            </a:r>
          </a:p>
        </p:txBody>
      </p:sp>
      <p:sp>
        <p:nvSpPr>
          <p:cNvPr id="7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219577" y="3038229"/>
            <a:ext cx="571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5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5951472" y="839773"/>
            <a:ext cx="77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U.S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77" name="10 Conector recto">
            <a:extLst>
              <a:ext uri="{FF2B5EF4-FFF2-40B4-BE49-F238E27FC236}">
                <a16:creationId xmlns:a16="http://schemas.microsoft.com/office/drawing/2014/main" id="{D27107B2-B76C-4CC4-8895-CBC584D3B375}"/>
              </a:ext>
            </a:extLst>
          </p:cNvPr>
          <p:cNvCxnSpPr/>
          <p:nvPr/>
        </p:nvCxnSpPr>
        <p:spPr>
          <a:xfrm>
            <a:off x="3920254" y="1228496"/>
            <a:ext cx="3674" cy="372568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27364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Job opportunities and career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56" name="Tab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564444"/>
              </p:ext>
            </p:extLst>
          </p:nvPr>
        </p:nvGraphicFramePr>
        <p:xfrm>
          <a:off x="967863" y="5144020"/>
          <a:ext cx="721167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918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1802918">
                  <a:extLst>
                    <a:ext uri="{9D8B030D-6E8A-4147-A177-3AD203B41FA5}">
                      <a16:colId xmlns:a16="http://schemas.microsoft.com/office/drawing/2014/main" val="3740968810"/>
                    </a:ext>
                  </a:extLst>
                </a:gridCol>
                <a:gridCol w="1802918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1802918">
                  <a:extLst>
                    <a:ext uri="{9D8B030D-6E8A-4147-A177-3AD203B41FA5}">
                      <a16:colId xmlns:a16="http://schemas.microsoft.com/office/drawing/2014/main" val="4254017259"/>
                    </a:ext>
                  </a:extLst>
                </a:gridCol>
              </a:tblGrid>
              <a:tr h="4040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WOMEN HAVE MORE OPPORTUNITIES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WOMEN HAVE SAME OPPORTUNITIES</a:t>
                      </a:r>
                      <a:endParaRPr lang="es-PE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WOMEN</a:t>
                      </a:r>
                      <a:r>
                        <a:rPr lang="es-PE" sz="12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HAVE LESS OPPORTUNITIES</a:t>
                      </a:r>
                      <a:endParaRPr lang="es-PE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6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DK/NR</a:t>
                      </a:r>
                      <a:endParaRPr lang="es-PE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cxnSp>
        <p:nvCxnSpPr>
          <p:cNvPr id="59" name="Conector recto 58"/>
          <p:cNvCxnSpPr/>
          <p:nvPr/>
        </p:nvCxnSpPr>
        <p:spPr>
          <a:xfrm flipV="1">
            <a:off x="467544" y="2924944"/>
            <a:ext cx="7843525" cy="3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3726831" y="2736090"/>
            <a:ext cx="992323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gender</a:t>
            </a: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73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071392" y="289983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9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143400" y="289983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0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47890">
                        <a14:foregroundMark x1="13502" y1="4339" x2="13502" y2="4339"/>
                        <a14:foregroundMark x1="12869" y1="29545" x2="12869" y2="29545"/>
                        <a14:foregroundMark x1="10127" y1="59711" x2="10127" y2="59711"/>
                        <a14:foregroundMark x1="19831" y1="76033" x2="19831" y2="76033"/>
                        <a14:foregroundMark x1="30802" y1="81405" x2="30802" y2="81405"/>
                        <a14:foregroundMark x1="29536" y1="53926" x2="29536" y2="53926"/>
                        <a14:foregroundMark x1="9494" y1="46694" x2="9494" y2="46694"/>
                        <a14:foregroundMark x1="34388" y1="30992" x2="34388" y2="30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2"/>
          <a:stretch/>
        </p:blipFill>
        <p:spPr bwMode="auto">
          <a:xfrm flipH="1">
            <a:off x="8400078" y="260648"/>
            <a:ext cx="210765" cy="52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151702" y="265402"/>
            <a:ext cx="243644" cy="5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69 Grupo">
            <a:extLst>
              <a:ext uri="{FF2B5EF4-FFF2-40B4-BE49-F238E27FC236}">
                <a16:creationId xmlns:a16="http://schemas.microsoft.com/office/drawing/2014/main" id="{14481649-EF5C-8BC8-58C5-84529E62A0CC}"/>
              </a:ext>
            </a:extLst>
          </p:cNvPr>
          <p:cNvGrpSpPr/>
          <p:nvPr/>
        </p:nvGrpSpPr>
        <p:grpSpPr>
          <a:xfrm>
            <a:off x="4630245" y="3330296"/>
            <a:ext cx="1996605" cy="1724275"/>
            <a:chOff x="4206415" y="339686"/>
            <a:chExt cx="2897996" cy="2502720"/>
          </a:xfrm>
        </p:grpSpPr>
        <p:grpSp>
          <p:nvGrpSpPr>
            <p:cNvPr id="5" name="70 Grupo">
              <a:extLst>
                <a:ext uri="{FF2B5EF4-FFF2-40B4-BE49-F238E27FC236}">
                  <a16:creationId xmlns:a16="http://schemas.microsoft.com/office/drawing/2014/main" id="{EA44A576-10D6-30A8-7110-58A160E0E0E7}"/>
                </a:ext>
              </a:extLst>
            </p:cNvPr>
            <p:cNvGrpSpPr/>
            <p:nvPr/>
          </p:nvGrpSpPr>
          <p:grpSpPr>
            <a:xfrm>
              <a:off x="4206415" y="339686"/>
              <a:ext cx="2897996" cy="2502720"/>
              <a:chOff x="986302" y="3276300"/>
              <a:chExt cx="4176712" cy="3607023"/>
            </a:xfrm>
          </p:grpSpPr>
          <p:graphicFrame>
            <p:nvGraphicFramePr>
              <p:cNvPr id="7" name="Chart 3">
                <a:extLst>
                  <a:ext uri="{FF2B5EF4-FFF2-40B4-BE49-F238E27FC236}">
                    <a16:creationId xmlns:a16="http://schemas.microsoft.com/office/drawing/2014/main" id="{BA4F1E1E-2C72-9C1B-63AC-CC79C388D82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76401013"/>
                  </p:ext>
                </p:extLst>
              </p:nvPr>
            </p:nvGraphicFramePr>
            <p:xfrm>
              <a:off x="986302" y="3368218"/>
              <a:ext cx="4176712" cy="34247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959DC9AE-9528-D749-A24B-53CF1CE6457B}"/>
                  </a:ext>
                </a:extLst>
              </p:cNvPr>
              <p:cNvSpPr/>
              <p:nvPr/>
            </p:nvSpPr>
            <p:spPr>
              <a:xfrm>
                <a:off x="2130678" y="3276300"/>
                <a:ext cx="1828799" cy="3607023"/>
              </a:xfrm>
              <a:custGeom>
                <a:avLst/>
                <a:gdLst>
                  <a:gd name="connsiteX0" fmla="*/ 727461 w 1828800"/>
                  <a:gd name="connsiteY0" fmla="*/ 959420 h 3781425"/>
                  <a:gd name="connsiteX1" fmla="*/ 668427 w 1828800"/>
                  <a:gd name="connsiteY1" fmla="*/ 969259 h 3781425"/>
                  <a:gd name="connsiteX2" fmla="*/ 612673 w 1828800"/>
                  <a:gd name="connsiteY2" fmla="*/ 988935 h 3781425"/>
                  <a:gd name="connsiteX3" fmla="*/ 563479 w 1828800"/>
                  <a:gd name="connsiteY3" fmla="*/ 1021730 h 3781425"/>
                  <a:gd name="connsiteX4" fmla="*/ 520844 w 1828800"/>
                  <a:gd name="connsiteY4" fmla="*/ 1064363 h 3781425"/>
                  <a:gd name="connsiteX5" fmla="*/ 484768 w 1828800"/>
                  <a:gd name="connsiteY5" fmla="*/ 1113555 h 3781425"/>
                  <a:gd name="connsiteX6" fmla="*/ 461810 w 1828800"/>
                  <a:gd name="connsiteY6" fmla="*/ 1159468 h 3781425"/>
                  <a:gd name="connsiteX7" fmla="*/ 248634 w 1828800"/>
                  <a:gd name="connsiteY7" fmla="*/ 1871112 h 3781425"/>
                  <a:gd name="connsiteX8" fmla="*/ 242074 w 1828800"/>
                  <a:gd name="connsiteY8" fmla="*/ 1913745 h 3781425"/>
                  <a:gd name="connsiteX9" fmla="*/ 245354 w 1828800"/>
                  <a:gd name="connsiteY9" fmla="*/ 1956378 h 3781425"/>
                  <a:gd name="connsiteX10" fmla="*/ 268311 w 1828800"/>
                  <a:gd name="connsiteY10" fmla="*/ 1985893 h 3781425"/>
                  <a:gd name="connsiteX11" fmla="*/ 297828 w 1828800"/>
                  <a:gd name="connsiteY11" fmla="*/ 2008849 h 3781425"/>
                  <a:gd name="connsiteX12" fmla="*/ 327345 w 1828800"/>
                  <a:gd name="connsiteY12" fmla="*/ 2015408 h 3781425"/>
                  <a:gd name="connsiteX13" fmla="*/ 369980 w 1828800"/>
                  <a:gd name="connsiteY13" fmla="*/ 2015408 h 3781425"/>
                  <a:gd name="connsiteX14" fmla="*/ 402777 w 1828800"/>
                  <a:gd name="connsiteY14" fmla="*/ 1992452 h 3781425"/>
                  <a:gd name="connsiteX15" fmla="*/ 432293 w 1828800"/>
                  <a:gd name="connsiteY15" fmla="*/ 1956378 h 3781425"/>
                  <a:gd name="connsiteX16" fmla="*/ 622512 w 1828800"/>
                  <a:gd name="connsiteY16" fmla="*/ 1300485 h 3781425"/>
                  <a:gd name="connsiteX17" fmla="*/ 674987 w 1828800"/>
                  <a:gd name="connsiteY17" fmla="*/ 1300485 h 3781425"/>
                  <a:gd name="connsiteX18" fmla="*/ 356862 w 1828800"/>
                  <a:gd name="connsiteY18" fmla="*/ 2415503 h 3781425"/>
                  <a:gd name="connsiteX19" fmla="*/ 658588 w 1828800"/>
                  <a:gd name="connsiteY19" fmla="*/ 2415503 h 3781425"/>
                  <a:gd name="connsiteX20" fmla="*/ 658588 w 1828800"/>
                  <a:gd name="connsiteY20" fmla="*/ 3291120 h 3781425"/>
                  <a:gd name="connsiteX21" fmla="*/ 674987 w 1828800"/>
                  <a:gd name="connsiteY21" fmla="*/ 3333753 h 3781425"/>
                  <a:gd name="connsiteX22" fmla="*/ 704503 w 1828800"/>
                  <a:gd name="connsiteY22" fmla="*/ 3356709 h 3781425"/>
                  <a:gd name="connsiteX23" fmla="*/ 740579 w 1828800"/>
                  <a:gd name="connsiteY23" fmla="*/ 3369827 h 3781425"/>
                  <a:gd name="connsiteX24" fmla="*/ 786494 w 1828800"/>
                  <a:gd name="connsiteY24" fmla="*/ 3369827 h 3781425"/>
                  <a:gd name="connsiteX25" fmla="*/ 825850 w 1828800"/>
                  <a:gd name="connsiteY25" fmla="*/ 3359989 h 3781425"/>
                  <a:gd name="connsiteX26" fmla="*/ 852087 w 1828800"/>
                  <a:gd name="connsiteY26" fmla="*/ 3337032 h 3781425"/>
                  <a:gd name="connsiteX27" fmla="*/ 871765 w 1828800"/>
                  <a:gd name="connsiteY27" fmla="*/ 3310797 h 3781425"/>
                  <a:gd name="connsiteX28" fmla="*/ 878324 w 1828800"/>
                  <a:gd name="connsiteY28" fmla="*/ 3274723 h 3781425"/>
                  <a:gd name="connsiteX29" fmla="*/ 878324 w 1828800"/>
                  <a:gd name="connsiteY29" fmla="*/ 2415503 h 3781425"/>
                  <a:gd name="connsiteX30" fmla="*/ 947197 w 1828800"/>
                  <a:gd name="connsiteY30" fmla="*/ 2415503 h 3781425"/>
                  <a:gd name="connsiteX31" fmla="*/ 947197 w 1828800"/>
                  <a:gd name="connsiteY31" fmla="*/ 3264884 h 3781425"/>
                  <a:gd name="connsiteX32" fmla="*/ 953756 w 1828800"/>
                  <a:gd name="connsiteY32" fmla="*/ 3310797 h 3781425"/>
                  <a:gd name="connsiteX33" fmla="*/ 970154 w 1828800"/>
                  <a:gd name="connsiteY33" fmla="*/ 3340312 h 3781425"/>
                  <a:gd name="connsiteX34" fmla="*/ 1002950 w 1828800"/>
                  <a:gd name="connsiteY34" fmla="*/ 3359989 h 3781425"/>
                  <a:gd name="connsiteX35" fmla="*/ 1032467 w 1828800"/>
                  <a:gd name="connsiteY35" fmla="*/ 3369827 h 3781425"/>
                  <a:gd name="connsiteX36" fmla="*/ 1088221 w 1828800"/>
                  <a:gd name="connsiteY36" fmla="*/ 3369827 h 3781425"/>
                  <a:gd name="connsiteX37" fmla="*/ 1127577 w 1828800"/>
                  <a:gd name="connsiteY37" fmla="*/ 3353430 h 3781425"/>
                  <a:gd name="connsiteX38" fmla="*/ 1150534 w 1828800"/>
                  <a:gd name="connsiteY38" fmla="*/ 3327194 h 3781425"/>
                  <a:gd name="connsiteX39" fmla="*/ 1166932 w 1828800"/>
                  <a:gd name="connsiteY39" fmla="*/ 3291120 h 3781425"/>
                  <a:gd name="connsiteX40" fmla="*/ 1170212 w 1828800"/>
                  <a:gd name="connsiteY40" fmla="*/ 3264884 h 3781425"/>
                  <a:gd name="connsiteX41" fmla="*/ 1170212 w 1828800"/>
                  <a:gd name="connsiteY41" fmla="*/ 2415503 h 3781425"/>
                  <a:gd name="connsiteX42" fmla="*/ 1471939 w 1828800"/>
                  <a:gd name="connsiteY42" fmla="*/ 2415503 h 3781425"/>
                  <a:gd name="connsiteX43" fmla="*/ 1147255 w 1828800"/>
                  <a:gd name="connsiteY43" fmla="*/ 1300485 h 3781425"/>
                  <a:gd name="connsiteX44" fmla="*/ 1203008 w 1828800"/>
                  <a:gd name="connsiteY44" fmla="*/ 1300485 h 3781425"/>
                  <a:gd name="connsiteX45" fmla="*/ 1396507 w 1828800"/>
                  <a:gd name="connsiteY45" fmla="*/ 1956378 h 3781425"/>
                  <a:gd name="connsiteX46" fmla="*/ 1419465 w 1828800"/>
                  <a:gd name="connsiteY46" fmla="*/ 1989172 h 3781425"/>
                  <a:gd name="connsiteX47" fmla="*/ 1455541 w 1828800"/>
                  <a:gd name="connsiteY47" fmla="*/ 2012129 h 3781425"/>
                  <a:gd name="connsiteX48" fmla="*/ 1488337 w 1828800"/>
                  <a:gd name="connsiteY48" fmla="*/ 2018687 h 3781425"/>
                  <a:gd name="connsiteX49" fmla="*/ 1527693 w 1828800"/>
                  <a:gd name="connsiteY49" fmla="*/ 2015408 h 3781425"/>
                  <a:gd name="connsiteX50" fmla="*/ 1557209 w 1828800"/>
                  <a:gd name="connsiteY50" fmla="*/ 1992452 h 3781425"/>
                  <a:gd name="connsiteX51" fmla="*/ 1576887 w 1828800"/>
                  <a:gd name="connsiteY51" fmla="*/ 1959657 h 3781425"/>
                  <a:gd name="connsiteX52" fmla="*/ 1586726 w 1828800"/>
                  <a:gd name="connsiteY52" fmla="*/ 1923583 h 3781425"/>
                  <a:gd name="connsiteX53" fmla="*/ 1586726 w 1828800"/>
                  <a:gd name="connsiteY53" fmla="*/ 1887509 h 3781425"/>
                  <a:gd name="connsiteX54" fmla="*/ 1393227 w 1828800"/>
                  <a:gd name="connsiteY54" fmla="*/ 1231616 h 3781425"/>
                  <a:gd name="connsiteX55" fmla="*/ 1370270 w 1828800"/>
                  <a:gd name="connsiteY55" fmla="*/ 1159468 h 3781425"/>
                  <a:gd name="connsiteX56" fmla="*/ 1344033 w 1828800"/>
                  <a:gd name="connsiteY56" fmla="*/ 1110276 h 3781425"/>
                  <a:gd name="connsiteX57" fmla="*/ 1301398 w 1828800"/>
                  <a:gd name="connsiteY57" fmla="*/ 1057804 h 3781425"/>
                  <a:gd name="connsiteX58" fmla="*/ 1268601 w 1828800"/>
                  <a:gd name="connsiteY58" fmla="*/ 1028289 h 3781425"/>
                  <a:gd name="connsiteX59" fmla="*/ 1216127 w 1828800"/>
                  <a:gd name="connsiteY59" fmla="*/ 992215 h 3781425"/>
                  <a:gd name="connsiteX60" fmla="*/ 1166932 w 1828800"/>
                  <a:gd name="connsiteY60" fmla="*/ 972538 h 3781425"/>
                  <a:gd name="connsiteX61" fmla="*/ 1124297 w 1828800"/>
                  <a:gd name="connsiteY61" fmla="*/ 959420 h 3781425"/>
                  <a:gd name="connsiteX62" fmla="*/ 909415 w 1828800"/>
                  <a:gd name="connsiteY62" fmla="*/ 411597 h 3781425"/>
                  <a:gd name="connsiteX63" fmla="*/ 670366 w 1828800"/>
                  <a:gd name="connsiteY63" fmla="*/ 644053 h 3781425"/>
                  <a:gd name="connsiteX64" fmla="*/ 909415 w 1828800"/>
                  <a:gd name="connsiteY64" fmla="*/ 879737 h 3781425"/>
                  <a:gd name="connsiteX65" fmla="*/ 1148463 w 1828800"/>
                  <a:gd name="connsiteY65" fmla="*/ 644053 h 3781425"/>
                  <a:gd name="connsiteX66" fmla="*/ 1078741 w 1828800"/>
                  <a:gd name="connsiteY66" fmla="*/ 479396 h 3781425"/>
                  <a:gd name="connsiteX67" fmla="*/ 909415 w 1828800"/>
                  <a:gd name="connsiteY67" fmla="*/ 411597 h 3781425"/>
                  <a:gd name="connsiteX68" fmla="*/ 0 w 1828800"/>
                  <a:gd name="connsiteY68" fmla="*/ 0 h 3781425"/>
                  <a:gd name="connsiteX69" fmla="*/ 1828800 w 1828800"/>
                  <a:gd name="connsiteY69" fmla="*/ 0 h 3781425"/>
                  <a:gd name="connsiteX70" fmla="*/ 1828800 w 1828800"/>
                  <a:gd name="connsiteY70" fmla="*/ 3781425 h 3781425"/>
                  <a:gd name="connsiteX71" fmla="*/ 0 w 1828800"/>
                  <a:gd name="connsiteY71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828800" h="3781425">
                    <a:moveTo>
                      <a:pt x="727461" y="959420"/>
                    </a:moveTo>
                    <a:lnTo>
                      <a:pt x="668427" y="969259"/>
                    </a:lnTo>
                    <a:lnTo>
                      <a:pt x="612673" y="988935"/>
                    </a:lnTo>
                    <a:lnTo>
                      <a:pt x="563479" y="1021730"/>
                    </a:lnTo>
                    <a:lnTo>
                      <a:pt x="520844" y="1064363"/>
                    </a:lnTo>
                    <a:lnTo>
                      <a:pt x="484768" y="1113555"/>
                    </a:lnTo>
                    <a:lnTo>
                      <a:pt x="461810" y="1159468"/>
                    </a:lnTo>
                    <a:lnTo>
                      <a:pt x="248634" y="1871112"/>
                    </a:lnTo>
                    <a:lnTo>
                      <a:pt x="242074" y="1913745"/>
                    </a:lnTo>
                    <a:lnTo>
                      <a:pt x="245354" y="1956378"/>
                    </a:lnTo>
                    <a:lnTo>
                      <a:pt x="268311" y="1985893"/>
                    </a:lnTo>
                    <a:lnTo>
                      <a:pt x="297828" y="2008849"/>
                    </a:lnTo>
                    <a:lnTo>
                      <a:pt x="327345" y="2015408"/>
                    </a:lnTo>
                    <a:lnTo>
                      <a:pt x="369980" y="2015408"/>
                    </a:lnTo>
                    <a:lnTo>
                      <a:pt x="402777" y="1992452"/>
                    </a:lnTo>
                    <a:lnTo>
                      <a:pt x="432293" y="1956378"/>
                    </a:lnTo>
                    <a:lnTo>
                      <a:pt x="622512" y="1300485"/>
                    </a:lnTo>
                    <a:lnTo>
                      <a:pt x="674987" y="1300485"/>
                    </a:lnTo>
                    <a:lnTo>
                      <a:pt x="356862" y="2415503"/>
                    </a:lnTo>
                    <a:lnTo>
                      <a:pt x="658588" y="2415503"/>
                    </a:lnTo>
                    <a:lnTo>
                      <a:pt x="658588" y="3291120"/>
                    </a:lnTo>
                    <a:lnTo>
                      <a:pt x="674987" y="3333753"/>
                    </a:lnTo>
                    <a:lnTo>
                      <a:pt x="704503" y="3356709"/>
                    </a:lnTo>
                    <a:lnTo>
                      <a:pt x="740579" y="3369827"/>
                    </a:lnTo>
                    <a:lnTo>
                      <a:pt x="786494" y="3369827"/>
                    </a:lnTo>
                    <a:lnTo>
                      <a:pt x="825850" y="3359989"/>
                    </a:lnTo>
                    <a:lnTo>
                      <a:pt x="852087" y="3337032"/>
                    </a:lnTo>
                    <a:lnTo>
                      <a:pt x="871765" y="3310797"/>
                    </a:lnTo>
                    <a:lnTo>
                      <a:pt x="878324" y="3274723"/>
                    </a:lnTo>
                    <a:lnTo>
                      <a:pt x="878324" y="2415503"/>
                    </a:lnTo>
                    <a:lnTo>
                      <a:pt x="947197" y="2415503"/>
                    </a:lnTo>
                    <a:lnTo>
                      <a:pt x="947197" y="3264884"/>
                    </a:lnTo>
                    <a:lnTo>
                      <a:pt x="953756" y="3310797"/>
                    </a:lnTo>
                    <a:lnTo>
                      <a:pt x="970154" y="3340312"/>
                    </a:lnTo>
                    <a:lnTo>
                      <a:pt x="1002950" y="3359989"/>
                    </a:lnTo>
                    <a:lnTo>
                      <a:pt x="1032467" y="3369827"/>
                    </a:lnTo>
                    <a:lnTo>
                      <a:pt x="1088221" y="3369827"/>
                    </a:lnTo>
                    <a:lnTo>
                      <a:pt x="1127577" y="3353430"/>
                    </a:lnTo>
                    <a:lnTo>
                      <a:pt x="1150534" y="3327194"/>
                    </a:lnTo>
                    <a:lnTo>
                      <a:pt x="1166932" y="3291120"/>
                    </a:lnTo>
                    <a:lnTo>
                      <a:pt x="1170212" y="3264884"/>
                    </a:lnTo>
                    <a:lnTo>
                      <a:pt x="1170212" y="2415503"/>
                    </a:lnTo>
                    <a:lnTo>
                      <a:pt x="1471939" y="2415503"/>
                    </a:lnTo>
                    <a:lnTo>
                      <a:pt x="1147255" y="1300485"/>
                    </a:lnTo>
                    <a:lnTo>
                      <a:pt x="1203008" y="1300485"/>
                    </a:lnTo>
                    <a:lnTo>
                      <a:pt x="1396507" y="1956378"/>
                    </a:lnTo>
                    <a:lnTo>
                      <a:pt x="1419465" y="1989172"/>
                    </a:lnTo>
                    <a:lnTo>
                      <a:pt x="1455541" y="2012129"/>
                    </a:lnTo>
                    <a:lnTo>
                      <a:pt x="1488337" y="2018687"/>
                    </a:lnTo>
                    <a:lnTo>
                      <a:pt x="1527693" y="2015408"/>
                    </a:lnTo>
                    <a:lnTo>
                      <a:pt x="1557209" y="1992452"/>
                    </a:lnTo>
                    <a:lnTo>
                      <a:pt x="1576887" y="1959657"/>
                    </a:lnTo>
                    <a:lnTo>
                      <a:pt x="1586726" y="1923583"/>
                    </a:lnTo>
                    <a:lnTo>
                      <a:pt x="1586726" y="1887509"/>
                    </a:lnTo>
                    <a:lnTo>
                      <a:pt x="1393227" y="1231616"/>
                    </a:lnTo>
                    <a:lnTo>
                      <a:pt x="1370270" y="1159468"/>
                    </a:lnTo>
                    <a:lnTo>
                      <a:pt x="1344033" y="1110276"/>
                    </a:lnTo>
                    <a:lnTo>
                      <a:pt x="1301398" y="1057804"/>
                    </a:lnTo>
                    <a:lnTo>
                      <a:pt x="1268601" y="1028289"/>
                    </a:lnTo>
                    <a:lnTo>
                      <a:pt x="1216127" y="992215"/>
                    </a:lnTo>
                    <a:lnTo>
                      <a:pt x="1166932" y="972538"/>
                    </a:lnTo>
                    <a:lnTo>
                      <a:pt x="1124297" y="959420"/>
                    </a:lnTo>
                    <a:close/>
                    <a:moveTo>
                      <a:pt x="909415" y="411597"/>
                    </a:moveTo>
                    <a:cubicBezTo>
                      <a:pt x="776610" y="411597"/>
                      <a:pt x="670366" y="514911"/>
                      <a:pt x="670366" y="644053"/>
                    </a:cubicBezTo>
                    <a:cubicBezTo>
                      <a:pt x="670366" y="776423"/>
                      <a:pt x="776610" y="879737"/>
                      <a:pt x="909415" y="879737"/>
                    </a:cubicBezTo>
                    <a:cubicBezTo>
                      <a:pt x="1038899" y="879737"/>
                      <a:pt x="1148463" y="776423"/>
                      <a:pt x="1148463" y="644053"/>
                    </a:cubicBezTo>
                    <a:cubicBezTo>
                      <a:pt x="1148463" y="582710"/>
                      <a:pt x="1121902" y="524596"/>
                      <a:pt x="1078741" y="479396"/>
                    </a:cubicBezTo>
                    <a:cubicBezTo>
                      <a:pt x="1032259" y="434197"/>
                      <a:pt x="972497" y="411597"/>
                      <a:pt x="909415" y="41159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71 Rectángulo">
              <a:extLst>
                <a:ext uri="{FF2B5EF4-FFF2-40B4-BE49-F238E27FC236}">
                  <a16:creationId xmlns:a16="http://schemas.microsoft.com/office/drawing/2014/main" id="{167B41BD-48C4-8291-3E5C-8FD294020623}"/>
                </a:ext>
              </a:extLst>
            </p:cNvPr>
            <p:cNvSpPr/>
            <p:nvPr/>
          </p:nvSpPr>
          <p:spPr>
            <a:xfrm>
              <a:off x="4422107" y="1807256"/>
              <a:ext cx="268130" cy="424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33A3D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75 Grupo">
            <a:extLst>
              <a:ext uri="{FF2B5EF4-FFF2-40B4-BE49-F238E27FC236}">
                <a16:creationId xmlns:a16="http://schemas.microsoft.com/office/drawing/2014/main" id="{580B20CA-9CF0-61C7-C3FC-AD19C0DEA93A}"/>
              </a:ext>
            </a:extLst>
          </p:cNvPr>
          <p:cNvGrpSpPr/>
          <p:nvPr/>
        </p:nvGrpSpPr>
        <p:grpSpPr>
          <a:xfrm>
            <a:off x="6678691" y="3374236"/>
            <a:ext cx="2026601" cy="1680335"/>
            <a:chOff x="1146307" y="4022359"/>
            <a:chExt cx="1996604" cy="1713734"/>
          </a:xfrm>
        </p:grpSpPr>
        <p:graphicFrame>
          <p:nvGraphicFramePr>
            <p:cNvPr id="10" name="Chart 3">
              <a:extLst>
                <a:ext uri="{FF2B5EF4-FFF2-40B4-BE49-F238E27FC236}">
                  <a16:creationId xmlns:a16="http://schemas.microsoft.com/office/drawing/2014/main" id="{BA9BCCA4-DAAB-2E0D-33D3-E75487E7DE3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78679447"/>
                </p:ext>
              </p:extLst>
            </p:nvPr>
          </p:nvGraphicFramePr>
          <p:xfrm>
            <a:off x="1146307" y="4055170"/>
            <a:ext cx="1996604" cy="16481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093DCF5-A294-3BCA-5B36-FE5122D1841A}"/>
                </a:ext>
              </a:extLst>
            </p:cNvPr>
            <p:cNvSpPr/>
            <p:nvPr/>
          </p:nvSpPr>
          <p:spPr>
            <a:xfrm>
              <a:off x="1721224" y="4022359"/>
              <a:ext cx="810117" cy="1713734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71 Rectángulo">
            <a:extLst>
              <a:ext uri="{FF2B5EF4-FFF2-40B4-BE49-F238E27FC236}">
                <a16:creationId xmlns:a16="http://schemas.microsoft.com/office/drawing/2014/main" id="{5FD1120B-C304-068A-F30B-70717A12592E}"/>
              </a:ext>
            </a:extLst>
          </p:cNvPr>
          <p:cNvSpPr/>
          <p:nvPr/>
        </p:nvSpPr>
        <p:spPr>
          <a:xfrm>
            <a:off x="4585716" y="3824840"/>
            <a:ext cx="4459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33%</a:t>
            </a:r>
          </a:p>
        </p:txBody>
      </p:sp>
      <p:sp>
        <p:nvSpPr>
          <p:cNvPr id="13" name="71 Rectángulo">
            <a:extLst>
              <a:ext uri="{FF2B5EF4-FFF2-40B4-BE49-F238E27FC236}">
                <a16:creationId xmlns:a16="http://schemas.microsoft.com/office/drawing/2014/main" id="{76B65665-7F9A-E92B-1FED-B33545156B4D}"/>
              </a:ext>
            </a:extLst>
          </p:cNvPr>
          <p:cNvSpPr/>
          <p:nvPr/>
        </p:nvSpPr>
        <p:spPr>
          <a:xfrm>
            <a:off x="4635872" y="4640739"/>
            <a:ext cx="369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4%</a:t>
            </a:r>
          </a:p>
        </p:txBody>
      </p:sp>
      <p:sp>
        <p:nvSpPr>
          <p:cNvPr id="15" name="71 Rectángulo">
            <a:extLst>
              <a:ext uri="{FF2B5EF4-FFF2-40B4-BE49-F238E27FC236}">
                <a16:creationId xmlns:a16="http://schemas.microsoft.com/office/drawing/2014/main" id="{5B1A45D0-B148-6F19-A0E1-8E9E89E872FB}"/>
              </a:ext>
            </a:extLst>
          </p:cNvPr>
          <p:cNvSpPr/>
          <p:nvPr/>
        </p:nvSpPr>
        <p:spPr>
          <a:xfrm>
            <a:off x="4583136" y="4280962"/>
            <a:ext cx="4459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2467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54%</a:t>
            </a:r>
          </a:p>
        </p:txBody>
      </p:sp>
      <p:sp>
        <p:nvSpPr>
          <p:cNvPr id="19" name="71 Rectángulo">
            <a:extLst>
              <a:ext uri="{FF2B5EF4-FFF2-40B4-BE49-F238E27FC236}">
                <a16:creationId xmlns:a16="http://schemas.microsoft.com/office/drawing/2014/main" id="{AD451C06-BFD6-75B8-50F6-0547DC64F0E2}"/>
              </a:ext>
            </a:extLst>
          </p:cNvPr>
          <p:cNvSpPr/>
          <p:nvPr/>
        </p:nvSpPr>
        <p:spPr>
          <a:xfrm>
            <a:off x="4626460" y="3472264"/>
            <a:ext cx="369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9%</a:t>
            </a:r>
          </a:p>
        </p:txBody>
      </p:sp>
      <p:sp>
        <p:nvSpPr>
          <p:cNvPr id="20" name="71 Rectángulo">
            <a:extLst>
              <a:ext uri="{FF2B5EF4-FFF2-40B4-BE49-F238E27FC236}">
                <a16:creationId xmlns:a16="http://schemas.microsoft.com/office/drawing/2014/main" id="{03EC92F1-78E4-0B54-EED4-28DC9443A7ED}"/>
              </a:ext>
            </a:extLst>
          </p:cNvPr>
          <p:cNvSpPr/>
          <p:nvPr/>
        </p:nvSpPr>
        <p:spPr>
          <a:xfrm>
            <a:off x="6781219" y="3824840"/>
            <a:ext cx="4459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45%</a:t>
            </a:r>
          </a:p>
        </p:txBody>
      </p:sp>
      <p:sp>
        <p:nvSpPr>
          <p:cNvPr id="21" name="71 Rectángulo">
            <a:extLst>
              <a:ext uri="{FF2B5EF4-FFF2-40B4-BE49-F238E27FC236}">
                <a16:creationId xmlns:a16="http://schemas.microsoft.com/office/drawing/2014/main" id="{F702C6AE-C134-20AD-58CF-3F50A41A61CF}"/>
              </a:ext>
            </a:extLst>
          </p:cNvPr>
          <p:cNvSpPr/>
          <p:nvPr/>
        </p:nvSpPr>
        <p:spPr>
          <a:xfrm>
            <a:off x="6831375" y="4640739"/>
            <a:ext cx="369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4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22" name="71 Rectángulo">
            <a:extLst>
              <a:ext uri="{FF2B5EF4-FFF2-40B4-BE49-F238E27FC236}">
                <a16:creationId xmlns:a16="http://schemas.microsoft.com/office/drawing/2014/main" id="{330B5555-9665-480E-7777-2A91246E9133}"/>
              </a:ext>
            </a:extLst>
          </p:cNvPr>
          <p:cNvSpPr/>
          <p:nvPr/>
        </p:nvSpPr>
        <p:spPr>
          <a:xfrm>
            <a:off x="6778639" y="4280962"/>
            <a:ext cx="4459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2467B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34%</a:t>
            </a:r>
          </a:p>
        </p:txBody>
      </p:sp>
      <p:sp>
        <p:nvSpPr>
          <p:cNvPr id="23" name="71 Rectángulo">
            <a:extLst>
              <a:ext uri="{FF2B5EF4-FFF2-40B4-BE49-F238E27FC236}">
                <a16:creationId xmlns:a16="http://schemas.microsoft.com/office/drawing/2014/main" id="{101D5442-24F8-09AD-ABB9-E9F85B1542DA}"/>
              </a:ext>
            </a:extLst>
          </p:cNvPr>
          <p:cNvSpPr/>
          <p:nvPr/>
        </p:nvSpPr>
        <p:spPr>
          <a:xfrm>
            <a:off x="6783491" y="3472264"/>
            <a:ext cx="4459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17%</a:t>
            </a:r>
          </a:p>
        </p:txBody>
      </p:sp>
      <p:sp>
        <p:nvSpPr>
          <p:cNvPr id="27" name="9 CuadroTexto">
            <a:extLst>
              <a:ext uri="{FF2B5EF4-FFF2-40B4-BE49-F238E27FC236}">
                <a16:creationId xmlns:a16="http://schemas.microsoft.com/office/drawing/2014/main" id="{6B28841F-30A3-D614-A275-A12624E2E0AF}"/>
              </a:ext>
            </a:extLst>
          </p:cNvPr>
          <p:cNvSpPr txBox="1"/>
          <p:nvPr/>
        </p:nvSpPr>
        <p:spPr>
          <a:xfrm>
            <a:off x="5468288" y="3026899"/>
            <a:ext cx="1457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All Countries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4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75330" y="6238473"/>
            <a:ext cx="6283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Q6. In your Country, do you think women have the same opportunities, more opportunities or less opportunities than men in job opportunities and career?</a:t>
            </a:r>
          </a:p>
        </p:txBody>
      </p:sp>
      <p:sp>
        <p:nvSpPr>
          <p:cNvPr id="57" name="56 Rectángulo"/>
          <p:cNvSpPr/>
          <p:nvPr/>
        </p:nvSpPr>
        <p:spPr>
          <a:xfrm>
            <a:off x="1975266" y="6618158"/>
            <a:ext cx="66291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/>
              <a:t>Note: The total percentage may not always add up to 100 due to rounding and/or multiple response questions. </a:t>
            </a: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765483"/>
              </p:ext>
            </p:extLst>
          </p:nvPr>
        </p:nvGraphicFramePr>
        <p:xfrm>
          <a:off x="1057034" y="4696962"/>
          <a:ext cx="721167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918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1802918">
                  <a:extLst>
                    <a:ext uri="{9D8B030D-6E8A-4147-A177-3AD203B41FA5}">
                      <a16:colId xmlns:a16="http://schemas.microsoft.com/office/drawing/2014/main" val="3740968810"/>
                    </a:ext>
                  </a:extLst>
                </a:gridCol>
                <a:gridCol w="1802918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1802918">
                  <a:extLst>
                    <a:ext uri="{9D8B030D-6E8A-4147-A177-3AD203B41FA5}">
                      <a16:colId xmlns:a16="http://schemas.microsoft.com/office/drawing/2014/main" val="4254017259"/>
                    </a:ext>
                  </a:extLst>
                </a:gridCol>
              </a:tblGrid>
              <a:tr h="4040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WOMEN HAVE MORE OPPORTUNITIES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WOMEN HAVE SAME OPPORTUNITIES</a:t>
                      </a:r>
                      <a:endParaRPr lang="es-PE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WOMEN</a:t>
                      </a:r>
                      <a:r>
                        <a:rPr lang="es-PE" sz="12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HAVE LESS OPPORTUNITIES</a:t>
                      </a:r>
                      <a:endParaRPr lang="es-PE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6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DK/NR</a:t>
                      </a:r>
                      <a:endParaRPr lang="es-PE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56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-125984" y="2762012"/>
            <a:ext cx="1228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age group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36575" y="5955160"/>
            <a:ext cx="4785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1,007 U.S. </a:t>
            </a:r>
            <a:r>
              <a:rPr lang="es-PE" sz="1100" b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Respondents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35" name="33 Gráfico"/>
          <p:cNvGraphicFramePr/>
          <p:nvPr>
            <p:extLst>
              <p:ext uri="{D42A27DB-BD31-4B8C-83A1-F6EECF244321}">
                <p14:modId xmlns:p14="http://schemas.microsoft.com/office/powerpoint/2010/main" val="4262312121"/>
              </p:ext>
            </p:extLst>
          </p:nvPr>
        </p:nvGraphicFramePr>
        <p:xfrm>
          <a:off x="936575" y="2083093"/>
          <a:ext cx="7211671" cy="216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27364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Job opportunities and career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21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651046" y="1344040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70943"/>
              </p:ext>
            </p:extLst>
          </p:nvPr>
        </p:nvGraphicFramePr>
        <p:xfrm>
          <a:off x="981170" y="1458907"/>
          <a:ext cx="4111427" cy="320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506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/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Only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basic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(n=4**)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91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Primary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9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Secondary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School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1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 University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01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Higher level of education (Masters, PHD, etc.)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" name="14 Gráfico"/>
          <p:cNvGraphicFramePr/>
          <p:nvPr>
            <p:extLst>
              <p:ext uri="{D42A27DB-BD31-4B8C-83A1-F6EECF244321}">
                <p14:modId xmlns:p14="http://schemas.microsoft.com/office/powerpoint/2010/main" val="725279563"/>
              </p:ext>
            </p:extLst>
          </p:nvPr>
        </p:nvGraphicFramePr>
        <p:xfrm>
          <a:off x="891785" y="1601170"/>
          <a:ext cx="3652747" cy="339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7" name="17 Grupo"/>
          <p:cNvGrpSpPr/>
          <p:nvPr/>
        </p:nvGrpSpPr>
        <p:grpSpPr>
          <a:xfrm>
            <a:off x="378407" y="809671"/>
            <a:ext cx="526208" cy="526208"/>
            <a:chOff x="2087108" y="618179"/>
            <a:chExt cx="869113" cy="869113"/>
          </a:xfrm>
          <a:solidFill>
            <a:schemeClr val="accent2"/>
          </a:solidFill>
        </p:grpSpPr>
        <p:sp>
          <p:nvSpPr>
            <p:cNvPr id="58" name="18 Lágrima"/>
            <p:cNvSpPr/>
            <p:nvPr/>
          </p:nvSpPr>
          <p:spPr>
            <a:xfrm rot="7948615">
              <a:off x="2087108" y="618179"/>
              <a:ext cx="869113" cy="86911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Calibri Light" panose="020F0302020204030204" pitchFamily="34" charset="0"/>
              </a:endParaRPr>
            </a:p>
          </p:txBody>
        </p:sp>
        <p:pic>
          <p:nvPicPr>
            <p:cNvPr id="66" name="19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205" y="845671"/>
              <a:ext cx="502918" cy="502918"/>
            </a:xfrm>
            <a:prstGeom prst="rect">
              <a:avLst/>
            </a:prstGeom>
            <a:grpFill/>
          </p:spPr>
        </p:pic>
      </p:grpSp>
      <p:sp>
        <p:nvSpPr>
          <p:cNvPr id="29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59515" y="5945673"/>
            <a:ext cx="49094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U.S. Survey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1,007 </a:t>
            </a:r>
            <a:r>
              <a:rPr lang="es-PE" sz="1100" b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Respondents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5" name="56 Rectángulo"/>
          <p:cNvSpPr/>
          <p:nvPr/>
        </p:nvSpPr>
        <p:spPr>
          <a:xfrm>
            <a:off x="1975266" y="6618158"/>
            <a:ext cx="66291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/>
              <a:t>Note: The total percentage may not always add up to 100 due to rounding and/or multiple response questions. </a:t>
            </a:r>
          </a:p>
        </p:txBody>
      </p:sp>
      <p:sp>
        <p:nvSpPr>
          <p:cNvPr id="20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40912" y="6257038"/>
            <a:ext cx="6283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Q6. In your Country, do you think women have the same opportunities, more opportunities or less opportunities than men in job opportunities and career?</a:t>
            </a: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203483"/>
              </p:ext>
            </p:extLst>
          </p:nvPr>
        </p:nvGraphicFramePr>
        <p:xfrm>
          <a:off x="967863" y="5144020"/>
          <a:ext cx="721167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918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1802918">
                  <a:extLst>
                    <a:ext uri="{9D8B030D-6E8A-4147-A177-3AD203B41FA5}">
                      <a16:colId xmlns:a16="http://schemas.microsoft.com/office/drawing/2014/main" val="3740968810"/>
                    </a:ext>
                  </a:extLst>
                </a:gridCol>
                <a:gridCol w="1802918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1802918">
                  <a:extLst>
                    <a:ext uri="{9D8B030D-6E8A-4147-A177-3AD203B41FA5}">
                      <a16:colId xmlns:a16="http://schemas.microsoft.com/office/drawing/2014/main" val="4254017259"/>
                    </a:ext>
                  </a:extLst>
                </a:gridCol>
              </a:tblGrid>
              <a:tr h="4040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WOMEN HAVE MORE OPPORTUNITIES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WOMEN HAVE SAME OPPORTUNITIES</a:t>
                      </a:r>
                      <a:endParaRPr lang="es-PE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WOMEN</a:t>
                      </a:r>
                      <a:r>
                        <a:rPr lang="es-PE" sz="12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HAVE LESS OPPORTUNITIES</a:t>
                      </a:r>
                      <a:endParaRPr lang="es-PE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46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DK/NR</a:t>
                      </a:r>
                      <a:endParaRPr lang="es-PE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2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-197767" y="2979706"/>
            <a:ext cx="1645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education level</a:t>
            </a:r>
            <a:endParaRPr lang="es-PE" sz="1600" dirty="0">
              <a:latin typeface="Calibri Light" panose="020F0302020204030204" pitchFamily="34" charset="0"/>
            </a:endParaRPr>
          </a:p>
        </p:txBody>
      </p:sp>
      <p:sp>
        <p:nvSpPr>
          <p:cNvPr id="2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27364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Job opportunities and career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3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574996" y="1108895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20 Lágrima">
            <a:extLst>
              <a:ext uri="{FF2B5EF4-FFF2-40B4-BE49-F238E27FC236}">
                <a16:creationId xmlns:a16="http://schemas.microsoft.com/office/drawing/2014/main" id="{AC050F66-057F-BF8B-D2CE-89B73801995E}"/>
              </a:ext>
            </a:extLst>
          </p:cNvPr>
          <p:cNvSpPr/>
          <p:nvPr/>
        </p:nvSpPr>
        <p:spPr>
          <a:xfrm rot="7948615">
            <a:off x="4792050" y="705841"/>
            <a:ext cx="526208" cy="526208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 Light" panose="020F0302020204030204" pitchFamily="34" charset="0"/>
            </a:endParaRPr>
          </a:p>
        </p:txBody>
      </p:sp>
      <p:pic>
        <p:nvPicPr>
          <p:cNvPr id="4" name="22 Imagen">
            <a:extLst>
              <a:ext uri="{FF2B5EF4-FFF2-40B4-BE49-F238E27FC236}">
                <a16:creationId xmlns:a16="http://schemas.microsoft.com/office/drawing/2014/main" id="{01E2BA4E-FF3C-420C-EB4B-002FEE364C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601" y="802791"/>
            <a:ext cx="343267" cy="343267"/>
          </a:xfrm>
          <a:prstGeom prst="rect">
            <a:avLst/>
          </a:prstGeom>
        </p:spPr>
      </p:pic>
      <p:sp>
        <p:nvSpPr>
          <p:cNvPr id="5" name="9 CuadroTexto">
            <a:extLst>
              <a:ext uri="{FF2B5EF4-FFF2-40B4-BE49-F238E27FC236}">
                <a16:creationId xmlns:a16="http://schemas.microsoft.com/office/drawing/2014/main" id="{61067141-B3F9-785B-7883-B7123B4E0BFB}"/>
              </a:ext>
            </a:extLst>
          </p:cNvPr>
          <p:cNvSpPr txBox="1"/>
          <p:nvPr/>
        </p:nvSpPr>
        <p:spPr>
          <a:xfrm rot="16200000">
            <a:off x="4021007" y="2926993"/>
            <a:ext cx="1449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employment</a:t>
            </a:r>
            <a:endParaRPr lang="es-PE" sz="1600" dirty="0">
              <a:latin typeface="Calibri Light" panose="020F0302020204030204" pitchFamily="34" charset="0"/>
            </a:endParaRPr>
          </a:p>
        </p:txBody>
      </p:sp>
      <p:graphicFrame>
        <p:nvGraphicFramePr>
          <p:cNvPr id="6" name="15 Tabla">
            <a:extLst>
              <a:ext uri="{FF2B5EF4-FFF2-40B4-BE49-F238E27FC236}">
                <a16:creationId xmlns:a16="http://schemas.microsoft.com/office/drawing/2014/main" id="{5391DF12-5E8C-6B5A-1B32-AAE512C5D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432252"/>
              </p:ext>
            </p:extLst>
          </p:nvPr>
        </p:nvGraphicFramePr>
        <p:xfrm>
          <a:off x="5174277" y="1481484"/>
          <a:ext cx="3404954" cy="3231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81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full (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include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self-employed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Part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-time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Unemployed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Student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90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Housewife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Retired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/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Disabled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16 Gráfico">
            <a:extLst>
              <a:ext uri="{FF2B5EF4-FFF2-40B4-BE49-F238E27FC236}">
                <a16:creationId xmlns:a16="http://schemas.microsoft.com/office/drawing/2014/main" id="{A73F04D7-E1E5-BFC3-280B-8C133719E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675067"/>
              </p:ext>
            </p:extLst>
          </p:nvPr>
        </p:nvGraphicFramePr>
        <p:xfrm>
          <a:off x="5044235" y="1601170"/>
          <a:ext cx="3767997" cy="345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9 CuadroTexto">
            <a:extLst>
              <a:ext uri="{FF2B5EF4-FFF2-40B4-BE49-F238E27FC236}">
                <a16:creationId xmlns:a16="http://schemas.microsoft.com/office/drawing/2014/main" id="{CF5423B0-A4AC-97F5-8146-5B8A5D34956E}"/>
              </a:ext>
            </a:extLst>
          </p:cNvPr>
          <p:cNvSpPr txBox="1"/>
          <p:nvPr/>
        </p:nvSpPr>
        <p:spPr>
          <a:xfrm>
            <a:off x="5802774" y="1164590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26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076305" y="3645024"/>
            <a:ext cx="3527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Perception</a:t>
            </a: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 of </a:t>
            </a:r>
            <a:r>
              <a:rPr lang="es-AR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women’s</a:t>
            </a: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 </a:t>
            </a:r>
            <a:r>
              <a:rPr lang="es-AR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salary</a:t>
            </a: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 in </a:t>
            </a:r>
            <a:r>
              <a:rPr lang="es-AR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comparison</a:t>
            </a: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 </a:t>
            </a:r>
            <a:r>
              <a:rPr lang="es-AR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with</a:t>
            </a: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 </a:t>
            </a:r>
            <a:r>
              <a:rPr lang="es-AR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men´s</a:t>
            </a:r>
            <a:r>
              <a:rPr lang="es-A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 </a:t>
            </a:r>
            <a:r>
              <a:rPr lang="es-AR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salary</a:t>
            </a:r>
            <a:endParaRPr lang="es-AR" sz="2800" dirty="0">
              <a:solidFill>
                <a:schemeClr val="tx1">
                  <a:lumMod val="65000"/>
                  <a:lumOff val="35000"/>
                </a:schemeClr>
              </a:solidFill>
              <a:latin typeface="Calibri light (Títulos)"/>
            </a:endParaRPr>
          </a:p>
        </p:txBody>
      </p:sp>
      <p:pic>
        <p:nvPicPr>
          <p:cNvPr id="3074" name="Picture 2" descr="Vector soñadora y complacida mujer de negocios que piensa dónde ir de vacaciones y cómo invertir los dólares ganados, mantener efectivo y buscar una ilustración reflexiva del concepto de finanzas y empleo del empresario y el dine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7580" r="5802" b="6381"/>
          <a:stretch/>
        </p:blipFill>
        <p:spPr bwMode="auto">
          <a:xfrm>
            <a:off x="359842" y="980728"/>
            <a:ext cx="4716463" cy="460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3111940320"/>
              </p:ext>
            </p:extLst>
          </p:nvPr>
        </p:nvGraphicFramePr>
        <p:xfrm>
          <a:off x="112193" y="1566244"/>
          <a:ext cx="4749127" cy="343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983440"/>
              </p:ext>
            </p:extLst>
          </p:nvPr>
        </p:nvGraphicFramePr>
        <p:xfrm>
          <a:off x="1927017" y="5005159"/>
          <a:ext cx="5518192" cy="321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548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1379548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1379548">
                  <a:extLst>
                    <a:ext uri="{9D8B030D-6E8A-4147-A177-3AD203B41FA5}">
                      <a16:colId xmlns:a16="http://schemas.microsoft.com/office/drawing/2014/main" val="247269112"/>
                    </a:ext>
                  </a:extLst>
                </a:gridCol>
                <a:gridCol w="1379548">
                  <a:extLst>
                    <a:ext uri="{9D8B030D-6E8A-4147-A177-3AD203B41FA5}">
                      <a16:colId xmlns:a16="http://schemas.microsoft.com/office/drawing/2014/main" val="2995498641"/>
                    </a:ext>
                  </a:extLst>
                </a:gridCol>
              </a:tblGrid>
              <a:tr h="321304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Higher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Equal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Lower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 err="1">
                          <a:solidFill>
                            <a:schemeClr val="bg1"/>
                          </a:solidFill>
                        </a:rPr>
                        <a:t>Don´t</a:t>
                      </a:r>
                      <a:r>
                        <a:rPr lang="es-PE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PE" sz="1400" b="1" dirty="0" err="1">
                          <a:solidFill>
                            <a:schemeClr val="bg1"/>
                          </a:solidFill>
                        </a:rPr>
                        <a:t>work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20" name="Rectángulo 19"/>
          <p:cNvSpPr/>
          <p:nvPr/>
        </p:nvSpPr>
        <p:spPr>
          <a:xfrm>
            <a:off x="2231406" y="6239463"/>
            <a:ext cx="61744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Q7.Looking at your workplace, do you think that women earn the same as the men, less than the men or more than the men? </a:t>
            </a:r>
            <a:endParaRPr lang="en-US" sz="1100" dirty="0"/>
          </a:p>
        </p:txBody>
      </p:sp>
      <p:sp>
        <p:nvSpPr>
          <p:cNvPr id="21" name="Rectángulo 20"/>
          <p:cNvSpPr/>
          <p:nvPr/>
        </p:nvSpPr>
        <p:spPr>
          <a:xfrm>
            <a:off x="2231408" y="6597352"/>
            <a:ext cx="64624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“Does not know/does not answer” have not been included </a:t>
            </a:r>
            <a:endParaRPr lang="en-US" sz="1100" dirty="0"/>
          </a:p>
        </p:txBody>
      </p:sp>
      <p:sp>
        <p:nvSpPr>
          <p:cNvPr id="23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898072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U.S. Survey 2024: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1,007 </a:t>
            </a:r>
            <a:r>
              <a:rPr lang="es-PE" sz="1100" b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Respondents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27364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Perception of women’s salary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pic>
        <p:nvPicPr>
          <p:cNvPr id="13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071392" y="289983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7890">
                        <a14:foregroundMark x1="13502" y1="4339" x2="13502" y2="4339"/>
                        <a14:foregroundMark x1="12869" y1="29545" x2="12869" y2="29545"/>
                        <a14:foregroundMark x1="10127" y1="59711" x2="10127" y2="59711"/>
                        <a14:foregroundMark x1="19831" y1="76033" x2="19831" y2="76033"/>
                        <a14:foregroundMark x1="30802" y1="81405" x2="30802" y2="81405"/>
                        <a14:foregroundMark x1="29536" y1="53926" x2="29536" y2="53926"/>
                        <a14:foregroundMark x1="9494" y1="46694" x2="9494" y2="46694"/>
                        <a14:foregroundMark x1="34388" y1="30992" x2="34388" y2="30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2"/>
          <a:stretch/>
        </p:blipFill>
        <p:spPr bwMode="auto">
          <a:xfrm flipH="1">
            <a:off x="8328070" y="260648"/>
            <a:ext cx="204370" cy="5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 Rectángulo"/>
          <p:cNvSpPr/>
          <p:nvPr/>
        </p:nvSpPr>
        <p:spPr>
          <a:xfrm>
            <a:off x="2256854" y="4666605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9%</a:t>
            </a:r>
            <a:endParaRPr lang="es-PE" sz="1000" i="1" dirty="0"/>
          </a:p>
        </p:txBody>
      </p:sp>
      <p:sp>
        <p:nvSpPr>
          <p:cNvPr id="24" name="2 Rectángulo"/>
          <p:cNvSpPr/>
          <p:nvPr/>
        </p:nvSpPr>
        <p:spPr>
          <a:xfrm>
            <a:off x="6461607" y="4666605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6%</a:t>
            </a:r>
            <a:endParaRPr lang="es-PE" sz="1000" i="1" dirty="0"/>
          </a:p>
        </p:txBody>
      </p:sp>
      <p:pic>
        <p:nvPicPr>
          <p:cNvPr id="25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061927" y="260648"/>
            <a:ext cx="243644" cy="5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9 CuadroTexto">
            <a:extLst>
              <a:ext uri="{FF2B5EF4-FFF2-40B4-BE49-F238E27FC236}">
                <a16:creationId xmlns:a16="http://schemas.microsoft.com/office/drawing/2014/main" id="{63FB70DC-D9DF-7A5C-00A8-95D3F34850E4}"/>
              </a:ext>
            </a:extLst>
          </p:cNvPr>
          <p:cNvSpPr txBox="1"/>
          <p:nvPr/>
        </p:nvSpPr>
        <p:spPr>
          <a:xfrm>
            <a:off x="5650179" y="1256751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All Countries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9 CuadroTexto">
            <a:extLst>
              <a:ext uri="{FF2B5EF4-FFF2-40B4-BE49-F238E27FC236}">
                <a16:creationId xmlns:a16="http://schemas.microsoft.com/office/drawing/2014/main" id="{A15189FC-A90A-CCFE-2DA6-FCC450BEF101}"/>
              </a:ext>
            </a:extLst>
          </p:cNvPr>
          <p:cNvSpPr txBox="1"/>
          <p:nvPr/>
        </p:nvSpPr>
        <p:spPr>
          <a:xfrm>
            <a:off x="1480420" y="1256751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4" name="14 Gráfico">
            <a:extLst>
              <a:ext uri="{FF2B5EF4-FFF2-40B4-BE49-F238E27FC236}">
                <a16:creationId xmlns:a16="http://schemas.microsoft.com/office/drawing/2014/main" id="{97795F8B-8A0B-0609-BE9A-8B1DE77D7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949949"/>
              </p:ext>
            </p:extLst>
          </p:nvPr>
        </p:nvGraphicFramePr>
        <p:xfrm>
          <a:off x="4282680" y="1486463"/>
          <a:ext cx="4749127" cy="343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418705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69 Grupo">
            <a:extLst>
              <a:ext uri="{FF2B5EF4-FFF2-40B4-BE49-F238E27FC236}">
                <a16:creationId xmlns:a16="http://schemas.microsoft.com/office/drawing/2014/main" id="{5F467341-D6A4-6AE2-B171-646F1D67C960}"/>
              </a:ext>
            </a:extLst>
          </p:cNvPr>
          <p:cNvGrpSpPr/>
          <p:nvPr/>
        </p:nvGrpSpPr>
        <p:grpSpPr>
          <a:xfrm>
            <a:off x="5367396" y="1216230"/>
            <a:ext cx="1996605" cy="1724275"/>
            <a:chOff x="4206415" y="339686"/>
            <a:chExt cx="2897996" cy="2502720"/>
          </a:xfrm>
        </p:grpSpPr>
        <p:grpSp>
          <p:nvGrpSpPr>
            <p:cNvPr id="106" name="70 Grupo">
              <a:extLst>
                <a:ext uri="{FF2B5EF4-FFF2-40B4-BE49-F238E27FC236}">
                  <a16:creationId xmlns:a16="http://schemas.microsoft.com/office/drawing/2014/main" id="{8C1821DF-4BBA-7A67-99B9-659F91796E15}"/>
                </a:ext>
              </a:extLst>
            </p:cNvPr>
            <p:cNvGrpSpPr/>
            <p:nvPr/>
          </p:nvGrpSpPr>
          <p:grpSpPr>
            <a:xfrm>
              <a:off x="4206415" y="339686"/>
              <a:ext cx="2897996" cy="2502720"/>
              <a:chOff x="986302" y="3276300"/>
              <a:chExt cx="4176712" cy="3607023"/>
            </a:xfrm>
          </p:grpSpPr>
          <p:graphicFrame>
            <p:nvGraphicFramePr>
              <p:cNvPr id="108" name="Chart 3">
                <a:extLst>
                  <a:ext uri="{FF2B5EF4-FFF2-40B4-BE49-F238E27FC236}">
                    <a16:creationId xmlns:a16="http://schemas.microsoft.com/office/drawing/2014/main" id="{1D27FF12-2EFC-E9E7-08BB-8B59C905B5A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63571134"/>
                  </p:ext>
                </p:extLst>
              </p:nvPr>
            </p:nvGraphicFramePr>
            <p:xfrm>
              <a:off x="986302" y="3368218"/>
              <a:ext cx="4176712" cy="34247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09" name="Freeform 6">
                <a:extLst>
                  <a:ext uri="{FF2B5EF4-FFF2-40B4-BE49-F238E27FC236}">
                    <a16:creationId xmlns:a16="http://schemas.microsoft.com/office/drawing/2014/main" id="{2E5AF1CD-8A64-3500-B462-A205DDF4AE6B}"/>
                  </a:ext>
                </a:extLst>
              </p:cNvPr>
              <p:cNvSpPr/>
              <p:nvPr/>
            </p:nvSpPr>
            <p:spPr>
              <a:xfrm>
                <a:off x="2130678" y="3276300"/>
                <a:ext cx="1828799" cy="3607023"/>
              </a:xfrm>
              <a:custGeom>
                <a:avLst/>
                <a:gdLst>
                  <a:gd name="connsiteX0" fmla="*/ 727461 w 1828800"/>
                  <a:gd name="connsiteY0" fmla="*/ 959420 h 3781425"/>
                  <a:gd name="connsiteX1" fmla="*/ 668427 w 1828800"/>
                  <a:gd name="connsiteY1" fmla="*/ 969259 h 3781425"/>
                  <a:gd name="connsiteX2" fmla="*/ 612673 w 1828800"/>
                  <a:gd name="connsiteY2" fmla="*/ 988935 h 3781425"/>
                  <a:gd name="connsiteX3" fmla="*/ 563479 w 1828800"/>
                  <a:gd name="connsiteY3" fmla="*/ 1021730 h 3781425"/>
                  <a:gd name="connsiteX4" fmla="*/ 520844 w 1828800"/>
                  <a:gd name="connsiteY4" fmla="*/ 1064363 h 3781425"/>
                  <a:gd name="connsiteX5" fmla="*/ 484768 w 1828800"/>
                  <a:gd name="connsiteY5" fmla="*/ 1113555 h 3781425"/>
                  <a:gd name="connsiteX6" fmla="*/ 461810 w 1828800"/>
                  <a:gd name="connsiteY6" fmla="*/ 1159468 h 3781425"/>
                  <a:gd name="connsiteX7" fmla="*/ 248634 w 1828800"/>
                  <a:gd name="connsiteY7" fmla="*/ 1871112 h 3781425"/>
                  <a:gd name="connsiteX8" fmla="*/ 242074 w 1828800"/>
                  <a:gd name="connsiteY8" fmla="*/ 1913745 h 3781425"/>
                  <a:gd name="connsiteX9" fmla="*/ 245354 w 1828800"/>
                  <a:gd name="connsiteY9" fmla="*/ 1956378 h 3781425"/>
                  <a:gd name="connsiteX10" fmla="*/ 268311 w 1828800"/>
                  <a:gd name="connsiteY10" fmla="*/ 1985893 h 3781425"/>
                  <a:gd name="connsiteX11" fmla="*/ 297828 w 1828800"/>
                  <a:gd name="connsiteY11" fmla="*/ 2008849 h 3781425"/>
                  <a:gd name="connsiteX12" fmla="*/ 327345 w 1828800"/>
                  <a:gd name="connsiteY12" fmla="*/ 2015408 h 3781425"/>
                  <a:gd name="connsiteX13" fmla="*/ 369980 w 1828800"/>
                  <a:gd name="connsiteY13" fmla="*/ 2015408 h 3781425"/>
                  <a:gd name="connsiteX14" fmla="*/ 402777 w 1828800"/>
                  <a:gd name="connsiteY14" fmla="*/ 1992452 h 3781425"/>
                  <a:gd name="connsiteX15" fmla="*/ 432293 w 1828800"/>
                  <a:gd name="connsiteY15" fmla="*/ 1956378 h 3781425"/>
                  <a:gd name="connsiteX16" fmla="*/ 622512 w 1828800"/>
                  <a:gd name="connsiteY16" fmla="*/ 1300485 h 3781425"/>
                  <a:gd name="connsiteX17" fmla="*/ 674987 w 1828800"/>
                  <a:gd name="connsiteY17" fmla="*/ 1300485 h 3781425"/>
                  <a:gd name="connsiteX18" fmla="*/ 356862 w 1828800"/>
                  <a:gd name="connsiteY18" fmla="*/ 2415503 h 3781425"/>
                  <a:gd name="connsiteX19" fmla="*/ 658588 w 1828800"/>
                  <a:gd name="connsiteY19" fmla="*/ 2415503 h 3781425"/>
                  <a:gd name="connsiteX20" fmla="*/ 658588 w 1828800"/>
                  <a:gd name="connsiteY20" fmla="*/ 3291120 h 3781425"/>
                  <a:gd name="connsiteX21" fmla="*/ 674987 w 1828800"/>
                  <a:gd name="connsiteY21" fmla="*/ 3333753 h 3781425"/>
                  <a:gd name="connsiteX22" fmla="*/ 704503 w 1828800"/>
                  <a:gd name="connsiteY22" fmla="*/ 3356709 h 3781425"/>
                  <a:gd name="connsiteX23" fmla="*/ 740579 w 1828800"/>
                  <a:gd name="connsiteY23" fmla="*/ 3369827 h 3781425"/>
                  <a:gd name="connsiteX24" fmla="*/ 786494 w 1828800"/>
                  <a:gd name="connsiteY24" fmla="*/ 3369827 h 3781425"/>
                  <a:gd name="connsiteX25" fmla="*/ 825850 w 1828800"/>
                  <a:gd name="connsiteY25" fmla="*/ 3359989 h 3781425"/>
                  <a:gd name="connsiteX26" fmla="*/ 852087 w 1828800"/>
                  <a:gd name="connsiteY26" fmla="*/ 3337032 h 3781425"/>
                  <a:gd name="connsiteX27" fmla="*/ 871765 w 1828800"/>
                  <a:gd name="connsiteY27" fmla="*/ 3310797 h 3781425"/>
                  <a:gd name="connsiteX28" fmla="*/ 878324 w 1828800"/>
                  <a:gd name="connsiteY28" fmla="*/ 3274723 h 3781425"/>
                  <a:gd name="connsiteX29" fmla="*/ 878324 w 1828800"/>
                  <a:gd name="connsiteY29" fmla="*/ 2415503 h 3781425"/>
                  <a:gd name="connsiteX30" fmla="*/ 947197 w 1828800"/>
                  <a:gd name="connsiteY30" fmla="*/ 2415503 h 3781425"/>
                  <a:gd name="connsiteX31" fmla="*/ 947197 w 1828800"/>
                  <a:gd name="connsiteY31" fmla="*/ 3264884 h 3781425"/>
                  <a:gd name="connsiteX32" fmla="*/ 953756 w 1828800"/>
                  <a:gd name="connsiteY32" fmla="*/ 3310797 h 3781425"/>
                  <a:gd name="connsiteX33" fmla="*/ 970154 w 1828800"/>
                  <a:gd name="connsiteY33" fmla="*/ 3340312 h 3781425"/>
                  <a:gd name="connsiteX34" fmla="*/ 1002950 w 1828800"/>
                  <a:gd name="connsiteY34" fmla="*/ 3359989 h 3781425"/>
                  <a:gd name="connsiteX35" fmla="*/ 1032467 w 1828800"/>
                  <a:gd name="connsiteY35" fmla="*/ 3369827 h 3781425"/>
                  <a:gd name="connsiteX36" fmla="*/ 1088221 w 1828800"/>
                  <a:gd name="connsiteY36" fmla="*/ 3369827 h 3781425"/>
                  <a:gd name="connsiteX37" fmla="*/ 1127577 w 1828800"/>
                  <a:gd name="connsiteY37" fmla="*/ 3353430 h 3781425"/>
                  <a:gd name="connsiteX38" fmla="*/ 1150534 w 1828800"/>
                  <a:gd name="connsiteY38" fmla="*/ 3327194 h 3781425"/>
                  <a:gd name="connsiteX39" fmla="*/ 1166932 w 1828800"/>
                  <a:gd name="connsiteY39" fmla="*/ 3291120 h 3781425"/>
                  <a:gd name="connsiteX40" fmla="*/ 1170212 w 1828800"/>
                  <a:gd name="connsiteY40" fmla="*/ 3264884 h 3781425"/>
                  <a:gd name="connsiteX41" fmla="*/ 1170212 w 1828800"/>
                  <a:gd name="connsiteY41" fmla="*/ 2415503 h 3781425"/>
                  <a:gd name="connsiteX42" fmla="*/ 1471939 w 1828800"/>
                  <a:gd name="connsiteY42" fmla="*/ 2415503 h 3781425"/>
                  <a:gd name="connsiteX43" fmla="*/ 1147255 w 1828800"/>
                  <a:gd name="connsiteY43" fmla="*/ 1300485 h 3781425"/>
                  <a:gd name="connsiteX44" fmla="*/ 1203008 w 1828800"/>
                  <a:gd name="connsiteY44" fmla="*/ 1300485 h 3781425"/>
                  <a:gd name="connsiteX45" fmla="*/ 1396507 w 1828800"/>
                  <a:gd name="connsiteY45" fmla="*/ 1956378 h 3781425"/>
                  <a:gd name="connsiteX46" fmla="*/ 1419465 w 1828800"/>
                  <a:gd name="connsiteY46" fmla="*/ 1989172 h 3781425"/>
                  <a:gd name="connsiteX47" fmla="*/ 1455541 w 1828800"/>
                  <a:gd name="connsiteY47" fmla="*/ 2012129 h 3781425"/>
                  <a:gd name="connsiteX48" fmla="*/ 1488337 w 1828800"/>
                  <a:gd name="connsiteY48" fmla="*/ 2018687 h 3781425"/>
                  <a:gd name="connsiteX49" fmla="*/ 1527693 w 1828800"/>
                  <a:gd name="connsiteY49" fmla="*/ 2015408 h 3781425"/>
                  <a:gd name="connsiteX50" fmla="*/ 1557209 w 1828800"/>
                  <a:gd name="connsiteY50" fmla="*/ 1992452 h 3781425"/>
                  <a:gd name="connsiteX51" fmla="*/ 1576887 w 1828800"/>
                  <a:gd name="connsiteY51" fmla="*/ 1959657 h 3781425"/>
                  <a:gd name="connsiteX52" fmla="*/ 1586726 w 1828800"/>
                  <a:gd name="connsiteY52" fmla="*/ 1923583 h 3781425"/>
                  <a:gd name="connsiteX53" fmla="*/ 1586726 w 1828800"/>
                  <a:gd name="connsiteY53" fmla="*/ 1887509 h 3781425"/>
                  <a:gd name="connsiteX54" fmla="*/ 1393227 w 1828800"/>
                  <a:gd name="connsiteY54" fmla="*/ 1231616 h 3781425"/>
                  <a:gd name="connsiteX55" fmla="*/ 1370270 w 1828800"/>
                  <a:gd name="connsiteY55" fmla="*/ 1159468 h 3781425"/>
                  <a:gd name="connsiteX56" fmla="*/ 1344033 w 1828800"/>
                  <a:gd name="connsiteY56" fmla="*/ 1110276 h 3781425"/>
                  <a:gd name="connsiteX57" fmla="*/ 1301398 w 1828800"/>
                  <a:gd name="connsiteY57" fmla="*/ 1057804 h 3781425"/>
                  <a:gd name="connsiteX58" fmla="*/ 1268601 w 1828800"/>
                  <a:gd name="connsiteY58" fmla="*/ 1028289 h 3781425"/>
                  <a:gd name="connsiteX59" fmla="*/ 1216127 w 1828800"/>
                  <a:gd name="connsiteY59" fmla="*/ 992215 h 3781425"/>
                  <a:gd name="connsiteX60" fmla="*/ 1166932 w 1828800"/>
                  <a:gd name="connsiteY60" fmla="*/ 972538 h 3781425"/>
                  <a:gd name="connsiteX61" fmla="*/ 1124297 w 1828800"/>
                  <a:gd name="connsiteY61" fmla="*/ 959420 h 3781425"/>
                  <a:gd name="connsiteX62" fmla="*/ 909415 w 1828800"/>
                  <a:gd name="connsiteY62" fmla="*/ 411597 h 3781425"/>
                  <a:gd name="connsiteX63" fmla="*/ 670366 w 1828800"/>
                  <a:gd name="connsiteY63" fmla="*/ 644053 h 3781425"/>
                  <a:gd name="connsiteX64" fmla="*/ 909415 w 1828800"/>
                  <a:gd name="connsiteY64" fmla="*/ 879737 h 3781425"/>
                  <a:gd name="connsiteX65" fmla="*/ 1148463 w 1828800"/>
                  <a:gd name="connsiteY65" fmla="*/ 644053 h 3781425"/>
                  <a:gd name="connsiteX66" fmla="*/ 1078741 w 1828800"/>
                  <a:gd name="connsiteY66" fmla="*/ 479396 h 3781425"/>
                  <a:gd name="connsiteX67" fmla="*/ 909415 w 1828800"/>
                  <a:gd name="connsiteY67" fmla="*/ 411597 h 3781425"/>
                  <a:gd name="connsiteX68" fmla="*/ 0 w 1828800"/>
                  <a:gd name="connsiteY68" fmla="*/ 0 h 3781425"/>
                  <a:gd name="connsiteX69" fmla="*/ 1828800 w 1828800"/>
                  <a:gd name="connsiteY69" fmla="*/ 0 h 3781425"/>
                  <a:gd name="connsiteX70" fmla="*/ 1828800 w 1828800"/>
                  <a:gd name="connsiteY70" fmla="*/ 3781425 h 3781425"/>
                  <a:gd name="connsiteX71" fmla="*/ 0 w 1828800"/>
                  <a:gd name="connsiteY71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828800" h="3781425">
                    <a:moveTo>
                      <a:pt x="727461" y="959420"/>
                    </a:moveTo>
                    <a:lnTo>
                      <a:pt x="668427" y="969259"/>
                    </a:lnTo>
                    <a:lnTo>
                      <a:pt x="612673" y="988935"/>
                    </a:lnTo>
                    <a:lnTo>
                      <a:pt x="563479" y="1021730"/>
                    </a:lnTo>
                    <a:lnTo>
                      <a:pt x="520844" y="1064363"/>
                    </a:lnTo>
                    <a:lnTo>
                      <a:pt x="484768" y="1113555"/>
                    </a:lnTo>
                    <a:lnTo>
                      <a:pt x="461810" y="1159468"/>
                    </a:lnTo>
                    <a:lnTo>
                      <a:pt x="248634" y="1871112"/>
                    </a:lnTo>
                    <a:lnTo>
                      <a:pt x="242074" y="1913745"/>
                    </a:lnTo>
                    <a:lnTo>
                      <a:pt x="245354" y="1956378"/>
                    </a:lnTo>
                    <a:lnTo>
                      <a:pt x="268311" y="1985893"/>
                    </a:lnTo>
                    <a:lnTo>
                      <a:pt x="297828" y="2008849"/>
                    </a:lnTo>
                    <a:lnTo>
                      <a:pt x="327345" y="2015408"/>
                    </a:lnTo>
                    <a:lnTo>
                      <a:pt x="369980" y="2015408"/>
                    </a:lnTo>
                    <a:lnTo>
                      <a:pt x="402777" y="1992452"/>
                    </a:lnTo>
                    <a:lnTo>
                      <a:pt x="432293" y="1956378"/>
                    </a:lnTo>
                    <a:lnTo>
                      <a:pt x="622512" y="1300485"/>
                    </a:lnTo>
                    <a:lnTo>
                      <a:pt x="674987" y="1300485"/>
                    </a:lnTo>
                    <a:lnTo>
                      <a:pt x="356862" y="2415503"/>
                    </a:lnTo>
                    <a:lnTo>
                      <a:pt x="658588" y="2415503"/>
                    </a:lnTo>
                    <a:lnTo>
                      <a:pt x="658588" y="3291120"/>
                    </a:lnTo>
                    <a:lnTo>
                      <a:pt x="674987" y="3333753"/>
                    </a:lnTo>
                    <a:lnTo>
                      <a:pt x="704503" y="3356709"/>
                    </a:lnTo>
                    <a:lnTo>
                      <a:pt x="740579" y="3369827"/>
                    </a:lnTo>
                    <a:lnTo>
                      <a:pt x="786494" y="3369827"/>
                    </a:lnTo>
                    <a:lnTo>
                      <a:pt x="825850" y="3359989"/>
                    </a:lnTo>
                    <a:lnTo>
                      <a:pt x="852087" y="3337032"/>
                    </a:lnTo>
                    <a:lnTo>
                      <a:pt x="871765" y="3310797"/>
                    </a:lnTo>
                    <a:lnTo>
                      <a:pt x="878324" y="3274723"/>
                    </a:lnTo>
                    <a:lnTo>
                      <a:pt x="878324" y="2415503"/>
                    </a:lnTo>
                    <a:lnTo>
                      <a:pt x="947197" y="2415503"/>
                    </a:lnTo>
                    <a:lnTo>
                      <a:pt x="947197" y="3264884"/>
                    </a:lnTo>
                    <a:lnTo>
                      <a:pt x="953756" y="3310797"/>
                    </a:lnTo>
                    <a:lnTo>
                      <a:pt x="970154" y="3340312"/>
                    </a:lnTo>
                    <a:lnTo>
                      <a:pt x="1002950" y="3359989"/>
                    </a:lnTo>
                    <a:lnTo>
                      <a:pt x="1032467" y="3369827"/>
                    </a:lnTo>
                    <a:lnTo>
                      <a:pt x="1088221" y="3369827"/>
                    </a:lnTo>
                    <a:lnTo>
                      <a:pt x="1127577" y="3353430"/>
                    </a:lnTo>
                    <a:lnTo>
                      <a:pt x="1150534" y="3327194"/>
                    </a:lnTo>
                    <a:lnTo>
                      <a:pt x="1166932" y="3291120"/>
                    </a:lnTo>
                    <a:lnTo>
                      <a:pt x="1170212" y="3264884"/>
                    </a:lnTo>
                    <a:lnTo>
                      <a:pt x="1170212" y="2415503"/>
                    </a:lnTo>
                    <a:lnTo>
                      <a:pt x="1471939" y="2415503"/>
                    </a:lnTo>
                    <a:lnTo>
                      <a:pt x="1147255" y="1300485"/>
                    </a:lnTo>
                    <a:lnTo>
                      <a:pt x="1203008" y="1300485"/>
                    </a:lnTo>
                    <a:lnTo>
                      <a:pt x="1396507" y="1956378"/>
                    </a:lnTo>
                    <a:lnTo>
                      <a:pt x="1419465" y="1989172"/>
                    </a:lnTo>
                    <a:lnTo>
                      <a:pt x="1455541" y="2012129"/>
                    </a:lnTo>
                    <a:lnTo>
                      <a:pt x="1488337" y="2018687"/>
                    </a:lnTo>
                    <a:lnTo>
                      <a:pt x="1527693" y="2015408"/>
                    </a:lnTo>
                    <a:lnTo>
                      <a:pt x="1557209" y="1992452"/>
                    </a:lnTo>
                    <a:lnTo>
                      <a:pt x="1576887" y="1959657"/>
                    </a:lnTo>
                    <a:lnTo>
                      <a:pt x="1586726" y="1923583"/>
                    </a:lnTo>
                    <a:lnTo>
                      <a:pt x="1586726" y="1887509"/>
                    </a:lnTo>
                    <a:lnTo>
                      <a:pt x="1393227" y="1231616"/>
                    </a:lnTo>
                    <a:lnTo>
                      <a:pt x="1370270" y="1159468"/>
                    </a:lnTo>
                    <a:lnTo>
                      <a:pt x="1344033" y="1110276"/>
                    </a:lnTo>
                    <a:lnTo>
                      <a:pt x="1301398" y="1057804"/>
                    </a:lnTo>
                    <a:lnTo>
                      <a:pt x="1268601" y="1028289"/>
                    </a:lnTo>
                    <a:lnTo>
                      <a:pt x="1216127" y="992215"/>
                    </a:lnTo>
                    <a:lnTo>
                      <a:pt x="1166932" y="972538"/>
                    </a:lnTo>
                    <a:lnTo>
                      <a:pt x="1124297" y="959420"/>
                    </a:lnTo>
                    <a:close/>
                    <a:moveTo>
                      <a:pt x="909415" y="411597"/>
                    </a:moveTo>
                    <a:cubicBezTo>
                      <a:pt x="776610" y="411597"/>
                      <a:pt x="670366" y="514911"/>
                      <a:pt x="670366" y="644053"/>
                    </a:cubicBezTo>
                    <a:cubicBezTo>
                      <a:pt x="670366" y="776423"/>
                      <a:pt x="776610" y="879737"/>
                      <a:pt x="909415" y="879737"/>
                    </a:cubicBezTo>
                    <a:cubicBezTo>
                      <a:pt x="1038899" y="879737"/>
                      <a:pt x="1148463" y="776423"/>
                      <a:pt x="1148463" y="644053"/>
                    </a:cubicBezTo>
                    <a:cubicBezTo>
                      <a:pt x="1148463" y="582710"/>
                      <a:pt x="1121902" y="524596"/>
                      <a:pt x="1078741" y="479396"/>
                    </a:cubicBezTo>
                    <a:cubicBezTo>
                      <a:pt x="1032259" y="434197"/>
                      <a:pt x="972497" y="411597"/>
                      <a:pt x="909415" y="41159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7" name="71 Rectángulo">
              <a:extLst>
                <a:ext uri="{FF2B5EF4-FFF2-40B4-BE49-F238E27FC236}">
                  <a16:creationId xmlns:a16="http://schemas.microsoft.com/office/drawing/2014/main" id="{708E245B-2C4F-B0D5-C792-60E317955C8E}"/>
                </a:ext>
              </a:extLst>
            </p:cNvPr>
            <p:cNvSpPr/>
            <p:nvPr/>
          </p:nvSpPr>
          <p:spPr>
            <a:xfrm>
              <a:off x="4422107" y="1807256"/>
              <a:ext cx="268130" cy="424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33A3D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6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-15421" y="3870745"/>
            <a:ext cx="1273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age group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31406" y="6239463"/>
            <a:ext cx="61744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Q7.Looking at your workplace, do you think that women earn the same as the men, less than the men or more than the men? </a:t>
            </a:r>
            <a:endParaRPr lang="en-US" sz="1100" dirty="0"/>
          </a:p>
        </p:txBody>
      </p:sp>
      <p:sp>
        <p:nvSpPr>
          <p:cNvPr id="13" name="Rectángulo 12"/>
          <p:cNvSpPr/>
          <p:nvPr/>
        </p:nvSpPr>
        <p:spPr>
          <a:xfrm>
            <a:off x="2231408" y="6641190"/>
            <a:ext cx="64624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“Does not know/does not answer” have not been included </a:t>
            </a:r>
            <a:endParaRPr lang="en-US" sz="1100" dirty="0"/>
          </a:p>
        </p:txBody>
      </p:sp>
      <p:sp>
        <p:nvSpPr>
          <p:cNvPr id="48" name="Freeform 7"/>
          <p:cNvSpPr/>
          <p:nvPr/>
        </p:nvSpPr>
        <p:spPr>
          <a:xfrm>
            <a:off x="7634660" y="1169791"/>
            <a:ext cx="874226" cy="1713734"/>
          </a:xfrm>
          <a:custGeom>
            <a:avLst/>
            <a:gdLst>
              <a:gd name="connsiteX0" fmla="*/ 1188369 w 1828800"/>
              <a:gd name="connsiteY0" fmla="*/ 949460 h 3781425"/>
              <a:gd name="connsiteX1" fmla="*/ 637132 w 1828800"/>
              <a:gd name="connsiteY1" fmla="*/ 952753 h 3781425"/>
              <a:gd name="connsiteX2" fmla="*/ 564514 w 1828800"/>
              <a:gd name="connsiteY2" fmla="*/ 962633 h 3781425"/>
              <a:gd name="connsiteX3" fmla="*/ 501799 w 1828800"/>
              <a:gd name="connsiteY3" fmla="*/ 988978 h 3781425"/>
              <a:gd name="connsiteX4" fmla="*/ 462189 w 1828800"/>
              <a:gd name="connsiteY4" fmla="*/ 1018616 h 3781425"/>
              <a:gd name="connsiteX5" fmla="*/ 432481 w 1828800"/>
              <a:gd name="connsiteY5" fmla="*/ 1051547 h 3781425"/>
              <a:gd name="connsiteX6" fmla="*/ 402774 w 1828800"/>
              <a:gd name="connsiteY6" fmla="*/ 1084478 h 3781425"/>
              <a:gd name="connsiteX7" fmla="*/ 373067 w 1828800"/>
              <a:gd name="connsiteY7" fmla="*/ 1140462 h 3781425"/>
              <a:gd name="connsiteX8" fmla="*/ 356563 w 1828800"/>
              <a:gd name="connsiteY8" fmla="*/ 1193152 h 3781425"/>
              <a:gd name="connsiteX9" fmla="*/ 349961 w 1828800"/>
              <a:gd name="connsiteY9" fmla="*/ 1245842 h 3781425"/>
              <a:gd name="connsiteX10" fmla="*/ 346660 w 1828800"/>
              <a:gd name="connsiteY10" fmla="*/ 2026313 h 3781425"/>
              <a:gd name="connsiteX11" fmla="*/ 356563 w 1828800"/>
              <a:gd name="connsiteY11" fmla="*/ 2069123 h 3781425"/>
              <a:gd name="connsiteX12" fmla="*/ 376368 w 1828800"/>
              <a:gd name="connsiteY12" fmla="*/ 2098762 h 3781425"/>
              <a:gd name="connsiteX13" fmla="*/ 406075 w 1828800"/>
              <a:gd name="connsiteY13" fmla="*/ 2121814 h 3781425"/>
              <a:gd name="connsiteX14" fmla="*/ 439083 w 1828800"/>
              <a:gd name="connsiteY14" fmla="*/ 2128400 h 3781425"/>
              <a:gd name="connsiteX15" fmla="*/ 478693 w 1828800"/>
              <a:gd name="connsiteY15" fmla="*/ 2128400 h 3781425"/>
              <a:gd name="connsiteX16" fmla="*/ 521604 w 1828800"/>
              <a:gd name="connsiteY16" fmla="*/ 2111934 h 3781425"/>
              <a:gd name="connsiteX17" fmla="*/ 541408 w 1828800"/>
              <a:gd name="connsiteY17" fmla="*/ 2082296 h 3781425"/>
              <a:gd name="connsiteX18" fmla="*/ 557913 w 1828800"/>
              <a:gd name="connsiteY18" fmla="*/ 2052658 h 3781425"/>
              <a:gd name="connsiteX19" fmla="*/ 557913 w 1828800"/>
              <a:gd name="connsiteY19" fmla="*/ 1331463 h 3781425"/>
              <a:gd name="connsiteX20" fmla="*/ 610726 w 1828800"/>
              <a:gd name="connsiteY20" fmla="*/ 1331463 h 3781425"/>
              <a:gd name="connsiteX21" fmla="*/ 610726 w 1828800"/>
              <a:gd name="connsiteY21" fmla="*/ 3264529 h 3781425"/>
              <a:gd name="connsiteX22" fmla="*/ 627230 w 1828800"/>
              <a:gd name="connsiteY22" fmla="*/ 3317219 h 3781425"/>
              <a:gd name="connsiteX23" fmla="*/ 647035 w 1828800"/>
              <a:gd name="connsiteY23" fmla="*/ 3340271 h 3781425"/>
              <a:gd name="connsiteX24" fmla="*/ 676742 w 1828800"/>
              <a:gd name="connsiteY24" fmla="*/ 3363322 h 3781425"/>
              <a:gd name="connsiteX25" fmla="*/ 699848 w 1828800"/>
              <a:gd name="connsiteY25" fmla="*/ 3373202 h 3781425"/>
              <a:gd name="connsiteX26" fmla="*/ 739457 w 1828800"/>
              <a:gd name="connsiteY26" fmla="*/ 3379788 h 3781425"/>
              <a:gd name="connsiteX27" fmla="*/ 782368 w 1828800"/>
              <a:gd name="connsiteY27" fmla="*/ 3379788 h 3781425"/>
              <a:gd name="connsiteX28" fmla="*/ 821978 w 1828800"/>
              <a:gd name="connsiteY28" fmla="*/ 3366616 h 3781425"/>
              <a:gd name="connsiteX29" fmla="*/ 851685 w 1828800"/>
              <a:gd name="connsiteY29" fmla="*/ 3340271 h 3781425"/>
              <a:gd name="connsiteX30" fmla="*/ 874791 w 1828800"/>
              <a:gd name="connsiteY30" fmla="*/ 3313926 h 3781425"/>
              <a:gd name="connsiteX31" fmla="*/ 887994 w 1828800"/>
              <a:gd name="connsiteY31" fmla="*/ 3277701 h 3781425"/>
              <a:gd name="connsiteX32" fmla="*/ 891295 w 1828800"/>
              <a:gd name="connsiteY32" fmla="*/ 3244770 h 3781425"/>
              <a:gd name="connsiteX33" fmla="*/ 887994 w 1828800"/>
              <a:gd name="connsiteY33" fmla="*/ 2118520 h 3781425"/>
              <a:gd name="connsiteX34" fmla="*/ 940807 w 1828800"/>
              <a:gd name="connsiteY34" fmla="*/ 2121814 h 3781425"/>
              <a:gd name="connsiteX35" fmla="*/ 940807 w 1828800"/>
              <a:gd name="connsiteY35" fmla="*/ 3244770 h 3781425"/>
              <a:gd name="connsiteX36" fmla="*/ 947409 w 1828800"/>
              <a:gd name="connsiteY36" fmla="*/ 3290874 h 3781425"/>
              <a:gd name="connsiteX37" fmla="*/ 960612 w 1828800"/>
              <a:gd name="connsiteY37" fmla="*/ 3320512 h 3781425"/>
              <a:gd name="connsiteX38" fmla="*/ 980417 w 1828800"/>
              <a:gd name="connsiteY38" fmla="*/ 3343564 h 3781425"/>
              <a:gd name="connsiteX39" fmla="*/ 1010124 w 1828800"/>
              <a:gd name="connsiteY39" fmla="*/ 3366616 h 3781425"/>
              <a:gd name="connsiteX40" fmla="*/ 1046433 w 1828800"/>
              <a:gd name="connsiteY40" fmla="*/ 3379788 h 3781425"/>
              <a:gd name="connsiteX41" fmla="*/ 1079442 w 1828800"/>
              <a:gd name="connsiteY41" fmla="*/ 3379788 h 3781425"/>
              <a:gd name="connsiteX42" fmla="*/ 1119051 w 1828800"/>
              <a:gd name="connsiteY42" fmla="*/ 3379788 h 3781425"/>
              <a:gd name="connsiteX43" fmla="*/ 1152060 w 1828800"/>
              <a:gd name="connsiteY43" fmla="*/ 3366616 h 3781425"/>
              <a:gd name="connsiteX44" fmla="*/ 1175165 w 1828800"/>
              <a:gd name="connsiteY44" fmla="*/ 3350150 h 3781425"/>
              <a:gd name="connsiteX45" fmla="*/ 1194970 w 1828800"/>
              <a:gd name="connsiteY45" fmla="*/ 3327098 h 3781425"/>
              <a:gd name="connsiteX46" fmla="*/ 1211474 w 1828800"/>
              <a:gd name="connsiteY46" fmla="*/ 3297460 h 3781425"/>
              <a:gd name="connsiteX47" fmla="*/ 1221377 w 1828800"/>
              <a:gd name="connsiteY47" fmla="*/ 3257942 h 3781425"/>
              <a:gd name="connsiteX48" fmla="*/ 1221377 w 1828800"/>
              <a:gd name="connsiteY48" fmla="*/ 1334756 h 3781425"/>
              <a:gd name="connsiteX49" fmla="*/ 1270889 w 1828800"/>
              <a:gd name="connsiteY49" fmla="*/ 1334756 h 3781425"/>
              <a:gd name="connsiteX50" fmla="*/ 1267588 w 1828800"/>
              <a:gd name="connsiteY50" fmla="*/ 2029606 h 3781425"/>
              <a:gd name="connsiteX51" fmla="*/ 1280791 w 1828800"/>
              <a:gd name="connsiteY51" fmla="*/ 2075710 h 3781425"/>
              <a:gd name="connsiteX52" fmla="*/ 1303897 w 1828800"/>
              <a:gd name="connsiteY52" fmla="*/ 2105348 h 3781425"/>
              <a:gd name="connsiteX53" fmla="*/ 1330304 w 1828800"/>
              <a:gd name="connsiteY53" fmla="*/ 2121814 h 3781425"/>
              <a:gd name="connsiteX54" fmla="*/ 1360011 w 1828800"/>
              <a:gd name="connsiteY54" fmla="*/ 2128400 h 3781425"/>
              <a:gd name="connsiteX55" fmla="*/ 1396320 w 1828800"/>
              <a:gd name="connsiteY55" fmla="*/ 2128400 h 3781425"/>
              <a:gd name="connsiteX56" fmla="*/ 1429328 w 1828800"/>
              <a:gd name="connsiteY56" fmla="*/ 2121814 h 3781425"/>
              <a:gd name="connsiteX57" fmla="*/ 1449133 w 1828800"/>
              <a:gd name="connsiteY57" fmla="*/ 2098762 h 3781425"/>
              <a:gd name="connsiteX58" fmla="*/ 1472239 w 1828800"/>
              <a:gd name="connsiteY58" fmla="*/ 2072417 h 3781425"/>
              <a:gd name="connsiteX59" fmla="*/ 1482141 w 1828800"/>
              <a:gd name="connsiteY59" fmla="*/ 2029606 h 3781425"/>
              <a:gd name="connsiteX60" fmla="*/ 1482141 w 1828800"/>
              <a:gd name="connsiteY60" fmla="*/ 1259014 h 3781425"/>
              <a:gd name="connsiteX61" fmla="*/ 1472239 w 1828800"/>
              <a:gd name="connsiteY61" fmla="*/ 1186565 h 3781425"/>
              <a:gd name="connsiteX62" fmla="*/ 1452434 w 1828800"/>
              <a:gd name="connsiteY62" fmla="*/ 1137168 h 3781425"/>
              <a:gd name="connsiteX63" fmla="*/ 1416125 w 1828800"/>
              <a:gd name="connsiteY63" fmla="*/ 1071306 h 3781425"/>
              <a:gd name="connsiteX64" fmla="*/ 1379816 w 1828800"/>
              <a:gd name="connsiteY64" fmla="*/ 1031788 h 3781425"/>
              <a:gd name="connsiteX65" fmla="*/ 1333604 w 1828800"/>
              <a:gd name="connsiteY65" fmla="*/ 995564 h 3781425"/>
              <a:gd name="connsiteX66" fmla="*/ 1290694 w 1828800"/>
              <a:gd name="connsiteY66" fmla="*/ 972512 h 3781425"/>
              <a:gd name="connsiteX67" fmla="*/ 1231279 w 1828800"/>
              <a:gd name="connsiteY67" fmla="*/ 952753 h 3781425"/>
              <a:gd name="connsiteX68" fmla="*/ 914398 w 1828800"/>
              <a:gd name="connsiteY68" fmla="*/ 401637 h 3781425"/>
              <a:gd name="connsiteX69" fmla="*/ 675349 w 1828800"/>
              <a:gd name="connsiteY69" fmla="*/ 640685 h 3781425"/>
              <a:gd name="connsiteX70" fmla="*/ 914398 w 1828800"/>
              <a:gd name="connsiteY70" fmla="*/ 879734 h 3781425"/>
              <a:gd name="connsiteX71" fmla="*/ 1153446 w 1828800"/>
              <a:gd name="connsiteY71" fmla="*/ 640685 h 3781425"/>
              <a:gd name="connsiteX72" fmla="*/ 1084679 w 1828800"/>
              <a:gd name="connsiteY72" fmla="*/ 470404 h 3781425"/>
              <a:gd name="connsiteX73" fmla="*/ 914398 w 1828800"/>
              <a:gd name="connsiteY73" fmla="*/ 401637 h 3781425"/>
              <a:gd name="connsiteX74" fmla="*/ 0 w 1828800"/>
              <a:gd name="connsiteY74" fmla="*/ 0 h 3781425"/>
              <a:gd name="connsiteX75" fmla="*/ 1828800 w 1828800"/>
              <a:gd name="connsiteY75" fmla="*/ 0 h 3781425"/>
              <a:gd name="connsiteX76" fmla="*/ 1828800 w 1828800"/>
              <a:gd name="connsiteY76" fmla="*/ 3781425 h 3781425"/>
              <a:gd name="connsiteX77" fmla="*/ 0 w 1828800"/>
              <a:gd name="connsiteY77" fmla="*/ 3781425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828800" h="3781425">
                <a:moveTo>
                  <a:pt x="1188369" y="949460"/>
                </a:moveTo>
                <a:lnTo>
                  <a:pt x="637132" y="952753"/>
                </a:lnTo>
                <a:lnTo>
                  <a:pt x="564514" y="962633"/>
                </a:lnTo>
                <a:lnTo>
                  <a:pt x="501799" y="988978"/>
                </a:lnTo>
                <a:lnTo>
                  <a:pt x="462189" y="1018616"/>
                </a:lnTo>
                <a:lnTo>
                  <a:pt x="432481" y="1051547"/>
                </a:lnTo>
                <a:lnTo>
                  <a:pt x="402774" y="1084478"/>
                </a:lnTo>
                <a:lnTo>
                  <a:pt x="373067" y="1140462"/>
                </a:lnTo>
                <a:lnTo>
                  <a:pt x="356563" y="1193152"/>
                </a:lnTo>
                <a:lnTo>
                  <a:pt x="349961" y="1245842"/>
                </a:lnTo>
                <a:lnTo>
                  <a:pt x="346660" y="2026313"/>
                </a:lnTo>
                <a:lnTo>
                  <a:pt x="356563" y="2069123"/>
                </a:lnTo>
                <a:lnTo>
                  <a:pt x="376368" y="2098762"/>
                </a:lnTo>
                <a:lnTo>
                  <a:pt x="406075" y="2121814"/>
                </a:lnTo>
                <a:lnTo>
                  <a:pt x="439083" y="2128400"/>
                </a:lnTo>
                <a:lnTo>
                  <a:pt x="478693" y="2128400"/>
                </a:lnTo>
                <a:lnTo>
                  <a:pt x="521604" y="2111934"/>
                </a:lnTo>
                <a:lnTo>
                  <a:pt x="541408" y="2082296"/>
                </a:lnTo>
                <a:lnTo>
                  <a:pt x="557913" y="2052658"/>
                </a:lnTo>
                <a:lnTo>
                  <a:pt x="557913" y="1331463"/>
                </a:lnTo>
                <a:lnTo>
                  <a:pt x="610726" y="1331463"/>
                </a:lnTo>
                <a:lnTo>
                  <a:pt x="610726" y="3264529"/>
                </a:lnTo>
                <a:lnTo>
                  <a:pt x="627230" y="3317219"/>
                </a:lnTo>
                <a:lnTo>
                  <a:pt x="647035" y="3340271"/>
                </a:lnTo>
                <a:lnTo>
                  <a:pt x="676742" y="3363322"/>
                </a:lnTo>
                <a:lnTo>
                  <a:pt x="699848" y="3373202"/>
                </a:lnTo>
                <a:lnTo>
                  <a:pt x="739457" y="3379788"/>
                </a:lnTo>
                <a:lnTo>
                  <a:pt x="782368" y="3379788"/>
                </a:lnTo>
                <a:lnTo>
                  <a:pt x="821978" y="3366616"/>
                </a:lnTo>
                <a:lnTo>
                  <a:pt x="851685" y="3340271"/>
                </a:lnTo>
                <a:lnTo>
                  <a:pt x="874791" y="3313926"/>
                </a:lnTo>
                <a:lnTo>
                  <a:pt x="887994" y="3277701"/>
                </a:lnTo>
                <a:lnTo>
                  <a:pt x="891295" y="3244770"/>
                </a:lnTo>
                <a:lnTo>
                  <a:pt x="887994" y="2118520"/>
                </a:lnTo>
                <a:lnTo>
                  <a:pt x="940807" y="2121814"/>
                </a:lnTo>
                <a:lnTo>
                  <a:pt x="940807" y="3244770"/>
                </a:lnTo>
                <a:lnTo>
                  <a:pt x="947409" y="3290874"/>
                </a:lnTo>
                <a:lnTo>
                  <a:pt x="960612" y="3320512"/>
                </a:lnTo>
                <a:lnTo>
                  <a:pt x="980417" y="3343564"/>
                </a:lnTo>
                <a:lnTo>
                  <a:pt x="1010124" y="3366616"/>
                </a:lnTo>
                <a:lnTo>
                  <a:pt x="1046433" y="3379788"/>
                </a:lnTo>
                <a:lnTo>
                  <a:pt x="1079442" y="3379788"/>
                </a:lnTo>
                <a:lnTo>
                  <a:pt x="1119051" y="3379788"/>
                </a:lnTo>
                <a:lnTo>
                  <a:pt x="1152060" y="3366616"/>
                </a:lnTo>
                <a:lnTo>
                  <a:pt x="1175165" y="3350150"/>
                </a:lnTo>
                <a:lnTo>
                  <a:pt x="1194970" y="3327098"/>
                </a:lnTo>
                <a:lnTo>
                  <a:pt x="1211474" y="3297460"/>
                </a:lnTo>
                <a:lnTo>
                  <a:pt x="1221377" y="3257942"/>
                </a:lnTo>
                <a:lnTo>
                  <a:pt x="1221377" y="1334756"/>
                </a:lnTo>
                <a:lnTo>
                  <a:pt x="1270889" y="1334756"/>
                </a:lnTo>
                <a:lnTo>
                  <a:pt x="1267588" y="2029606"/>
                </a:lnTo>
                <a:lnTo>
                  <a:pt x="1280791" y="2075710"/>
                </a:lnTo>
                <a:lnTo>
                  <a:pt x="1303897" y="2105348"/>
                </a:lnTo>
                <a:lnTo>
                  <a:pt x="1330304" y="2121814"/>
                </a:lnTo>
                <a:lnTo>
                  <a:pt x="1360011" y="2128400"/>
                </a:lnTo>
                <a:lnTo>
                  <a:pt x="1396320" y="2128400"/>
                </a:lnTo>
                <a:lnTo>
                  <a:pt x="1429328" y="2121814"/>
                </a:lnTo>
                <a:lnTo>
                  <a:pt x="1449133" y="2098762"/>
                </a:lnTo>
                <a:lnTo>
                  <a:pt x="1472239" y="2072417"/>
                </a:lnTo>
                <a:lnTo>
                  <a:pt x="1482141" y="2029606"/>
                </a:lnTo>
                <a:lnTo>
                  <a:pt x="1482141" y="1259014"/>
                </a:lnTo>
                <a:lnTo>
                  <a:pt x="1472239" y="1186565"/>
                </a:lnTo>
                <a:lnTo>
                  <a:pt x="1452434" y="1137168"/>
                </a:lnTo>
                <a:lnTo>
                  <a:pt x="1416125" y="1071306"/>
                </a:lnTo>
                <a:lnTo>
                  <a:pt x="1379816" y="1031788"/>
                </a:lnTo>
                <a:lnTo>
                  <a:pt x="1333604" y="995564"/>
                </a:lnTo>
                <a:lnTo>
                  <a:pt x="1290694" y="972512"/>
                </a:lnTo>
                <a:lnTo>
                  <a:pt x="1231279" y="952753"/>
                </a:lnTo>
                <a:close/>
                <a:moveTo>
                  <a:pt x="914398" y="401637"/>
                </a:moveTo>
                <a:cubicBezTo>
                  <a:pt x="783412" y="401637"/>
                  <a:pt x="675349" y="506425"/>
                  <a:pt x="675349" y="640685"/>
                </a:cubicBezTo>
                <a:cubicBezTo>
                  <a:pt x="675349" y="771671"/>
                  <a:pt x="783412" y="879734"/>
                  <a:pt x="914398" y="879734"/>
                </a:cubicBezTo>
                <a:cubicBezTo>
                  <a:pt x="1048658" y="879734"/>
                  <a:pt x="1153446" y="771671"/>
                  <a:pt x="1153446" y="640685"/>
                </a:cubicBezTo>
                <a:cubicBezTo>
                  <a:pt x="1153446" y="575193"/>
                  <a:pt x="1130524" y="516249"/>
                  <a:pt x="1084679" y="470404"/>
                </a:cubicBezTo>
                <a:cubicBezTo>
                  <a:pt x="1038834" y="424559"/>
                  <a:pt x="979890" y="401637"/>
                  <a:pt x="914398" y="401637"/>
                </a:cubicBezTo>
                <a:close/>
                <a:moveTo>
                  <a:pt x="0" y="0"/>
                </a:moveTo>
                <a:lnTo>
                  <a:pt x="1828800" y="0"/>
                </a:lnTo>
                <a:lnTo>
                  <a:pt x="1828800" y="3781425"/>
                </a:lnTo>
                <a:lnTo>
                  <a:pt x="0" y="378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190C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3" name="71 Rectángulo"/>
          <p:cNvSpPr/>
          <p:nvPr/>
        </p:nvSpPr>
        <p:spPr>
          <a:xfrm>
            <a:off x="7224098" y="1238404"/>
            <a:ext cx="399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9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54" name="71 Rectángulo"/>
          <p:cNvSpPr/>
          <p:nvPr/>
        </p:nvSpPr>
        <p:spPr>
          <a:xfrm>
            <a:off x="7181330" y="2442876"/>
            <a:ext cx="399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</a:rPr>
              <a:t>9%</a:t>
            </a:r>
          </a:p>
        </p:txBody>
      </p:sp>
      <p:sp>
        <p:nvSpPr>
          <p:cNvPr id="55" name="71 Rectángulo"/>
          <p:cNvSpPr/>
          <p:nvPr/>
        </p:nvSpPr>
        <p:spPr>
          <a:xfrm>
            <a:off x="7164023" y="1972624"/>
            <a:ext cx="489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29%</a:t>
            </a:r>
          </a:p>
        </p:txBody>
      </p:sp>
      <p:sp>
        <p:nvSpPr>
          <p:cNvPr id="56" name="71 Rectángulo"/>
          <p:cNvSpPr/>
          <p:nvPr/>
        </p:nvSpPr>
        <p:spPr>
          <a:xfrm>
            <a:off x="7162982" y="1575391"/>
            <a:ext cx="489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47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57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119886" y="1796193"/>
            <a:ext cx="992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gender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897988"/>
              </p:ext>
            </p:extLst>
          </p:nvPr>
        </p:nvGraphicFramePr>
        <p:xfrm>
          <a:off x="2029656" y="5477515"/>
          <a:ext cx="5518192" cy="321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548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1379548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1379548">
                  <a:extLst>
                    <a:ext uri="{9D8B030D-6E8A-4147-A177-3AD203B41FA5}">
                      <a16:colId xmlns:a16="http://schemas.microsoft.com/office/drawing/2014/main" val="247269112"/>
                    </a:ext>
                  </a:extLst>
                </a:gridCol>
                <a:gridCol w="1379548">
                  <a:extLst>
                    <a:ext uri="{9D8B030D-6E8A-4147-A177-3AD203B41FA5}">
                      <a16:colId xmlns:a16="http://schemas.microsoft.com/office/drawing/2014/main" val="2995498641"/>
                    </a:ext>
                  </a:extLst>
                </a:gridCol>
              </a:tblGrid>
              <a:tr h="321304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Higher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Equal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Lower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 err="1">
                          <a:solidFill>
                            <a:schemeClr val="bg1"/>
                          </a:solidFill>
                        </a:rPr>
                        <a:t>Don´t</a:t>
                      </a:r>
                      <a:r>
                        <a:rPr lang="es-PE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PE" sz="1400" b="1" dirty="0" err="1">
                          <a:solidFill>
                            <a:schemeClr val="bg1"/>
                          </a:solidFill>
                        </a:rPr>
                        <a:t>work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32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953773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U.S. Survey 2024: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1,007 </a:t>
            </a:r>
            <a:r>
              <a:rPr lang="es-PE" sz="1100" b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Respondents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3356419517"/>
              </p:ext>
            </p:extLst>
          </p:nvPr>
        </p:nvGraphicFramePr>
        <p:xfrm>
          <a:off x="1188075" y="3084561"/>
          <a:ext cx="7360572" cy="215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5" name="69 Grupo"/>
          <p:cNvGrpSpPr/>
          <p:nvPr/>
        </p:nvGrpSpPr>
        <p:grpSpPr>
          <a:xfrm>
            <a:off x="1261786" y="1192922"/>
            <a:ext cx="1996605" cy="1724275"/>
            <a:chOff x="4206415" y="339686"/>
            <a:chExt cx="2897996" cy="2502720"/>
          </a:xfrm>
        </p:grpSpPr>
        <p:grpSp>
          <p:nvGrpSpPr>
            <p:cNvPr id="37" name="70 Grupo"/>
            <p:cNvGrpSpPr/>
            <p:nvPr/>
          </p:nvGrpSpPr>
          <p:grpSpPr>
            <a:xfrm>
              <a:off x="4206415" y="339686"/>
              <a:ext cx="2897996" cy="2502720"/>
              <a:chOff x="986302" y="3276300"/>
              <a:chExt cx="4176712" cy="3607023"/>
            </a:xfrm>
          </p:grpSpPr>
          <p:graphicFrame>
            <p:nvGraphicFramePr>
              <p:cNvPr id="58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40489711"/>
                  </p:ext>
                </p:extLst>
              </p:nvPr>
            </p:nvGraphicFramePr>
            <p:xfrm>
              <a:off x="986302" y="3368218"/>
              <a:ext cx="4176712" cy="34247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59" name="Freeform 6"/>
              <p:cNvSpPr/>
              <p:nvPr/>
            </p:nvSpPr>
            <p:spPr>
              <a:xfrm>
                <a:off x="2130678" y="3276300"/>
                <a:ext cx="1828799" cy="3607023"/>
              </a:xfrm>
              <a:custGeom>
                <a:avLst/>
                <a:gdLst>
                  <a:gd name="connsiteX0" fmla="*/ 727461 w 1828800"/>
                  <a:gd name="connsiteY0" fmla="*/ 959420 h 3781425"/>
                  <a:gd name="connsiteX1" fmla="*/ 668427 w 1828800"/>
                  <a:gd name="connsiteY1" fmla="*/ 969259 h 3781425"/>
                  <a:gd name="connsiteX2" fmla="*/ 612673 w 1828800"/>
                  <a:gd name="connsiteY2" fmla="*/ 988935 h 3781425"/>
                  <a:gd name="connsiteX3" fmla="*/ 563479 w 1828800"/>
                  <a:gd name="connsiteY3" fmla="*/ 1021730 h 3781425"/>
                  <a:gd name="connsiteX4" fmla="*/ 520844 w 1828800"/>
                  <a:gd name="connsiteY4" fmla="*/ 1064363 h 3781425"/>
                  <a:gd name="connsiteX5" fmla="*/ 484768 w 1828800"/>
                  <a:gd name="connsiteY5" fmla="*/ 1113555 h 3781425"/>
                  <a:gd name="connsiteX6" fmla="*/ 461810 w 1828800"/>
                  <a:gd name="connsiteY6" fmla="*/ 1159468 h 3781425"/>
                  <a:gd name="connsiteX7" fmla="*/ 248634 w 1828800"/>
                  <a:gd name="connsiteY7" fmla="*/ 1871112 h 3781425"/>
                  <a:gd name="connsiteX8" fmla="*/ 242074 w 1828800"/>
                  <a:gd name="connsiteY8" fmla="*/ 1913745 h 3781425"/>
                  <a:gd name="connsiteX9" fmla="*/ 245354 w 1828800"/>
                  <a:gd name="connsiteY9" fmla="*/ 1956378 h 3781425"/>
                  <a:gd name="connsiteX10" fmla="*/ 268311 w 1828800"/>
                  <a:gd name="connsiteY10" fmla="*/ 1985893 h 3781425"/>
                  <a:gd name="connsiteX11" fmla="*/ 297828 w 1828800"/>
                  <a:gd name="connsiteY11" fmla="*/ 2008849 h 3781425"/>
                  <a:gd name="connsiteX12" fmla="*/ 327345 w 1828800"/>
                  <a:gd name="connsiteY12" fmla="*/ 2015408 h 3781425"/>
                  <a:gd name="connsiteX13" fmla="*/ 369980 w 1828800"/>
                  <a:gd name="connsiteY13" fmla="*/ 2015408 h 3781425"/>
                  <a:gd name="connsiteX14" fmla="*/ 402777 w 1828800"/>
                  <a:gd name="connsiteY14" fmla="*/ 1992452 h 3781425"/>
                  <a:gd name="connsiteX15" fmla="*/ 432293 w 1828800"/>
                  <a:gd name="connsiteY15" fmla="*/ 1956378 h 3781425"/>
                  <a:gd name="connsiteX16" fmla="*/ 622512 w 1828800"/>
                  <a:gd name="connsiteY16" fmla="*/ 1300485 h 3781425"/>
                  <a:gd name="connsiteX17" fmla="*/ 674987 w 1828800"/>
                  <a:gd name="connsiteY17" fmla="*/ 1300485 h 3781425"/>
                  <a:gd name="connsiteX18" fmla="*/ 356862 w 1828800"/>
                  <a:gd name="connsiteY18" fmla="*/ 2415503 h 3781425"/>
                  <a:gd name="connsiteX19" fmla="*/ 658588 w 1828800"/>
                  <a:gd name="connsiteY19" fmla="*/ 2415503 h 3781425"/>
                  <a:gd name="connsiteX20" fmla="*/ 658588 w 1828800"/>
                  <a:gd name="connsiteY20" fmla="*/ 3291120 h 3781425"/>
                  <a:gd name="connsiteX21" fmla="*/ 674987 w 1828800"/>
                  <a:gd name="connsiteY21" fmla="*/ 3333753 h 3781425"/>
                  <a:gd name="connsiteX22" fmla="*/ 704503 w 1828800"/>
                  <a:gd name="connsiteY22" fmla="*/ 3356709 h 3781425"/>
                  <a:gd name="connsiteX23" fmla="*/ 740579 w 1828800"/>
                  <a:gd name="connsiteY23" fmla="*/ 3369827 h 3781425"/>
                  <a:gd name="connsiteX24" fmla="*/ 786494 w 1828800"/>
                  <a:gd name="connsiteY24" fmla="*/ 3369827 h 3781425"/>
                  <a:gd name="connsiteX25" fmla="*/ 825850 w 1828800"/>
                  <a:gd name="connsiteY25" fmla="*/ 3359989 h 3781425"/>
                  <a:gd name="connsiteX26" fmla="*/ 852087 w 1828800"/>
                  <a:gd name="connsiteY26" fmla="*/ 3337032 h 3781425"/>
                  <a:gd name="connsiteX27" fmla="*/ 871765 w 1828800"/>
                  <a:gd name="connsiteY27" fmla="*/ 3310797 h 3781425"/>
                  <a:gd name="connsiteX28" fmla="*/ 878324 w 1828800"/>
                  <a:gd name="connsiteY28" fmla="*/ 3274723 h 3781425"/>
                  <a:gd name="connsiteX29" fmla="*/ 878324 w 1828800"/>
                  <a:gd name="connsiteY29" fmla="*/ 2415503 h 3781425"/>
                  <a:gd name="connsiteX30" fmla="*/ 947197 w 1828800"/>
                  <a:gd name="connsiteY30" fmla="*/ 2415503 h 3781425"/>
                  <a:gd name="connsiteX31" fmla="*/ 947197 w 1828800"/>
                  <a:gd name="connsiteY31" fmla="*/ 3264884 h 3781425"/>
                  <a:gd name="connsiteX32" fmla="*/ 953756 w 1828800"/>
                  <a:gd name="connsiteY32" fmla="*/ 3310797 h 3781425"/>
                  <a:gd name="connsiteX33" fmla="*/ 970154 w 1828800"/>
                  <a:gd name="connsiteY33" fmla="*/ 3340312 h 3781425"/>
                  <a:gd name="connsiteX34" fmla="*/ 1002950 w 1828800"/>
                  <a:gd name="connsiteY34" fmla="*/ 3359989 h 3781425"/>
                  <a:gd name="connsiteX35" fmla="*/ 1032467 w 1828800"/>
                  <a:gd name="connsiteY35" fmla="*/ 3369827 h 3781425"/>
                  <a:gd name="connsiteX36" fmla="*/ 1088221 w 1828800"/>
                  <a:gd name="connsiteY36" fmla="*/ 3369827 h 3781425"/>
                  <a:gd name="connsiteX37" fmla="*/ 1127577 w 1828800"/>
                  <a:gd name="connsiteY37" fmla="*/ 3353430 h 3781425"/>
                  <a:gd name="connsiteX38" fmla="*/ 1150534 w 1828800"/>
                  <a:gd name="connsiteY38" fmla="*/ 3327194 h 3781425"/>
                  <a:gd name="connsiteX39" fmla="*/ 1166932 w 1828800"/>
                  <a:gd name="connsiteY39" fmla="*/ 3291120 h 3781425"/>
                  <a:gd name="connsiteX40" fmla="*/ 1170212 w 1828800"/>
                  <a:gd name="connsiteY40" fmla="*/ 3264884 h 3781425"/>
                  <a:gd name="connsiteX41" fmla="*/ 1170212 w 1828800"/>
                  <a:gd name="connsiteY41" fmla="*/ 2415503 h 3781425"/>
                  <a:gd name="connsiteX42" fmla="*/ 1471939 w 1828800"/>
                  <a:gd name="connsiteY42" fmla="*/ 2415503 h 3781425"/>
                  <a:gd name="connsiteX43" fmla="*/ 1147255 w 1828800"/>
                  <a:gd name="connsiteY43" fmla="*/ 1300485 h 3781425"/>
                  <a:gd name="connsiteX44" fmla="*/ 1203008 w 1828800"/>
                  <a:gd name="connsiteY44" fmla="*/ 1300485 h 3781425"/>
                  <a:gd name="connsiteX45" fmla="*/ 1396507 w 1828800"/>
                  <a:gd name="connsiteY45" fmla="*/ 1956378 h 3781425"/>
                  <a:gd name="connsiteX46" fmla="*/ 1419465 w 1828800"/>
                  <a:gd name="connsiteY46" fmla="*/ 1989172 h 3781425"/>
                  <a:gd name="connsiteX47" fmla="*/ 1455541 w 1828800"/>
                  <a:gd name="connsiteY47" fmla="*/ 2012129 h 3781425"/>
                  <a:gd name="connsiteX48" fmla="*/ 1488337 w 1828800"/>
                  <a:gd name="connsiteY48" fmla="*/ 2018687 h 3781425"/>
                  <a:gd name="connsiteX49" fmla="*/ 1527693 w 1828800"/>
                  <a:gd name="connsiteY49" fmla="*/ 2015408 h 3781425"/>
                  <a:gd name="connsiteX50" fmla="*/ 1557209 w 1828800"/>
                  <a:gd name="connsiteY50" fmla="*/ 1992452 h 3781425"/>
                  <a:gd name="connsiteX51" fmla="*/ 1576887 w 1828800"/>
                  <a:gd name="connsiteY51" fmla="*/ 1959657 h 3781425"/>
                  <a:gd name="connsiteX52" fmla="*/ 1586726 w 1828800"/>
                  <a:gd name="connsiteY52" fmla="*/ 1923583 h 3781425"/>
                  <a:gd name="connsiteX53" fmla="*/ 1586726 w 1828800"/>
                  <a:gd name="connsiteY53" fmla="*/ 1887509 h 3781425"/>
                  <a:gd name="connsiteX54" fmla="*/ 1393227 w 1828800"/>
                  <a:gd name="connsiteY54" fmla="*/ 1231616 h 3781425"/>
                  <a:gd name="connsiteX55" fmla="*/ 1370270 w 1828800"/>
                  <a:gd name="connsiteY55" fmla="*/ 1159468 h 3781425"/>
                  <a:gd name="connsiteX56" fmla="*/ 1344033 w 1828800"/>
                  <a:gd name="connsiteY56" fmla="*/ 1110276 h 3781425"/>
                  <a:gd name="connsiteX57" fmla="*/ 1301398 w 1828800"/>
                  <a:gd name="connsiteY57" fmla="*/ 1057804 h 3781425"/>
                  <a:gd name="connsiteX58" fmla="*/ 1268601 w 1828800"/>
                  <a:gd name="connsiteY58" fmla="*/ 1028289 h 3781425"/>
                  <a:gd name="connsiteX59" fmla="*/ 1216127 w 1828800"/>
                  <a:gd name="connsiteY59" fmla="*/ 992215 h 3781425"/>
                  <a:gd name="connsiteX60" fmla="*/ 1166932 w 1828800"/>
                  <a:gd name="connsiteY60" fmla="*/ 972538 h 3781425"/>
                  <a:gd name="connsiteX61" fmla="*/ 1124297 w 1828800"/>
                  <a:gd name="connsiteY61" fmla="*/ 959420 h 3781425"/>
                  <a:gd name="connsiteX62" fmla="*/ 909415 w 1828800"/>
                  <a:gd name="connsiteY62" fmla="*/ 411597 h 3781425"/>
                  <a:gd name="connsiteX63" fmla="*/ 670366 w 1828800"/>
                  <a:gd name="connsiteY63" fmla="*/ 644053 h 3781425"/>
                  <a:gd name="connsiteX64" fmla="*/ 909415 w 1828800"/>
                  <a:gd name="connsiteY64" fmla="*/ 879737 h 3781425"/>
                  <a:gd name="connsiteX65" fmla="*/ 1148463 w 1828800"/>
                  <a:gd name="connsiteY65" fmla="*/ 644053 h 3781425"/>
                  <a:gd name="connsiteX66" fmla="*/ 1078741 w 1828800"/>
                  <a:gd name="connsiteY66" fmla="*/ 479396 h 3781425"/>
                  <a:gd name="connsiteX67" fmla="*/ 909415 w 1828800"/>
                  <a:gd name="connsiteY67" fmla="*/ 411597 h 3781425"/>
                  <a:gd name="connsiteX68" fmla="*/ 0 w 1828800"/>
                  <a:gd name="connsiteY68" fmla="*/ 0 h 3781425"/>
                  <a:gd name="connsiteX69" fmla="*/ 1828800 w 1828800"/>
                  <a:gd name="connsiteY69" fmla="*/ 0 h 3781425"/>
                  <a:gd name="connsiteX70" fmla="*/ 1828800 w 1828800"/>
                  <a:gd name="connsiteY70" fmla="*/ 3781425 h 3781425"/>
                  <a:gd name="connsiteX71" fmla="*/ 0 w 1828800"/>
                  <a:gd name="connsiteY71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828800" h="3781425">
                    <a:moveTo>
                      <a:pt x="727461" y="959420"/>
                    </a:moveTo>
                    <a:lnTo>
                      <a:pt x="668427" y="969259"/>
                    </a:lnTo>
                    <a:lnTo>
                      <a:pt x="612673" y="988935"/>
                    </a:lnTo>
                    <a:lnTo>
                      <a:pt x="563479" y="1021730"/>
                    </a:lnTo>
                    <a:lnTo>
                      <a:pt x="520844" y="1064363"/>
                    </a:lnTo>
                    <a:lnTo>
                      <a:pt x="484768" y="1113555"/>
                    </a:lnTo>
                    <a:lnTo>
                      <a:pt x="461810" y="1159468"/>
                    </a:lnTo>
                    <a:lnTo>
                      <a:pt x="248634" y="1871112"/>
                    </a:lnTo>
                    <a:lnTo>
                      <a:pt x="242074" y="1913745"/>
                    </a:lnTo>
                    <a:lnTo>
                      <a:pt x="245354" y="1956378"/>
                    </a:lnTo>
                    <a:lnTo>
                      <a:pt x="268311" y="1985893"/>
                    </a:lnTo>
                    <a:lnTo>
                      <a:pt x="297828" y="2008849"/>
                    </a:lnTo>
                    <a:lnTo>
                      <a:pt x="327345" y="2015408"/>
                    </a:lnTo>
                    <a:lnTo>
                      <a:pt x="369980" y="2015408"/>
                    </a:lnTo>
                    <a:lnTo>
                      <a:pt x="402777" y="1992452"/>
                    </a:lnTo>
                    <a:lnTo>
                      <a:pt x="432293" y="1956378"/>
                    </a:lnTo>
                    <a:lnTo>
                      <a:pt x="622512" y="1300485"/>
                    </a:lnTo>
                    <a:lnTo>
                      <a:pt x="674987" y="1300485"/>
                    </a:lnTo>
                    <a:lnTo>
                      <a:pt x="356862" y="2415503"/>
                    </a:lnTo>
                    <a:lnTo>
                      <a:pt x="658588" y="2415503"/>
                    </a:lnTo>
                    <a:lnTo>
                      <a:pt x="658588" y="3291120"/>
                    </a:lnTo>
                    <a:lnTo>
                      <a:pt x="674987" y="3333753"/>
                    </a:lnTo>
                    <a:lnTo>
                      <a:pt x="704503" y="3356709"/>
                    </a:lnTo>
                    <a:lnTo>
                      <a:pt x="740579" y="3369827"/>
                    </a:lnTo>
                    <a:lnTo>
                      <a:pt x="786494" y="3369827"/>
                    </a:lnTo>
                    <a:lnTo>
                      <a:pt x="825850" y="3359989"/>
                    </a:lnTo>
                    <a:lnTo>
                      <a:pt x="852087" y="3337032"/>
                    </a:lnTo>
                    <a:lnTo>
                      <a:pt x="871765" y="3310797"/>
                    </a:lnTo>
                    <a:lnTo>
                      <a:pt x="878324" y="3274723"/>
                    </a:lnTo>
                    <a:lnTo>
                      <a:pt x="878324" y="2415503"/>
                    </a:lnTo>
                    <a:lnTo>
                      <a:pt x="947197" y="2415503"/>
                    </a:lnTo>
                    <a:lnTo>
                      <a:pt x="947197" y="3264884"/>
                    </a:lnTo>
                    <a:lnTo>
                      <a:pt x="953756" y="3310797"/>
                    </a:lnTo>
                    <a:lnTo>
                      <a:pt x="970154" y="3340312"/>
                    </a:lnTo>
                    <a:lnTo>
                      <a:pt x="1002950" y="3359989"/>
                    </a:lnTo>
                    <a:lnTo>
                      <a:pt x="1032467" y="3369827"/>
                    </a:lnTo>
                    <a:lnTo>
                      <a:pt x="1088221" y="3369827"/>
                    </a:lnTo>
                    <a:lnTo>
                      <a:pt x="1127577" y="3353430"/>
                    </a:lnTo>
                    <a:lnTo>
                      <a:pt x="1150534" y="3327194"/>
                    </a:lnTo>
                    <a:lnTo>
                      <a:pt x="1166932" y="3291120"/>
                    </a:lnTo>
                    <a:lnTo>
                      <a:pt x="1170212" y="3264884"/>
                    </a:lnTo>
                    <a:lnTo>
                      <a:pt x="1170212" y="2415503"/>
                    </a:lnTo>
                    <a:lnTo>
                      <a:pt x="1471939" y="2415503"/>
                    </a:lnTo>
                    <a:lnTo>
                      <a:pt x="1147255" y="1300485"/>
                    </a:lnTo>
                    <a:lnTo>
                      <a:pt x="1203008" y="1300485"/>
                    </a:lnTo>
                    <a:lnTo>
                      <a:pt x="1396507" y="1956378"/>
                    </a:lnTo>
                    <a:lnTo>
                      <a:pt x="1419465" y="1989172"/>
                    </a:lnTo>
                    <a:lnTo>
                      <a:pt x="1455541" y="2012129"/>
                    </a:lnTo>
                    <a:lnTo>
                      <a:pt x="1488337" y="2018687"/>
                    </a:lnTo>
                    <a:lnTo>
                      <a:pt x="1527693" y="2015408"/>
                    </a:lnTo>
                    <a:lnTo>
                      <a:pt x="1557209" y="1992452"/>
                    </a:lnTo>
                    <a:lnTo>
                      <a:pt x="1576887" y="1959657"/>
                    </a:lnTo>
                    <a:lnTo>
                      <a:pt x="1586726" y="1923583"/>
                    </a:lnTo>
                    <a:lnTo>
                      <a:pt x="1586726" y="1887509"/>
                    </a:lnTo>
                    <a:lnTo>
                      <a:pt x="1393227" y="1231616"/>
                    </a:lnTo>
                    <a:lnTo>
                      <a:pt x="1370270" y="1159468"/>
                    </a:lnTo>
                    <a:lnTo>
                      <a:pt x="1344033" y="1110276"/>
                    </a:lnTo>
                    <a:lnTo>
                      <a:pt x="1301398" y="1057804"/>
                    </a:lnTo>
                    <a:lnTo>
                      <a:pt x="1268601" y="1028289"/>
                    </a:lnTo>
                    <a:lnTo>
                      <a:pt x="1216127" y="992215"/>
                    </a:lnTo>
                    <a:lnTo>
                      <a:pt x="1166932" y="972538"/>
                    </a:lnTo>
                    <a:lnTo>
                      <a:pt x="1124297" y="959420"/>
                    </a:lnTo>
                    <a:close/>
                    <a:moveTo>
                      <a:pt x="909415" y="411597"/>
                    </a:moveTo>
                    <a:cubicBezTo>
                      <a:pt x="776610" y="411597"/>
                      <a:pt x="670366" y="514911"/>
                      <a:pt x="670366" y="644053"/>
                    </a:cubicBezTo>
                    <a:cubicBezTo>
                      <a:pt x="670366" y="776423"/>
                      <a:pt x="776610" y="879737"/>
                      <a:pt x="909415" y="879737"/>
                    </a:cubicBezTo>
                    <a:cubicBezTo>
                      <a:pt x="1038899" y="879737"/>
                      <a:pt x="1148463" y="776423"/>
                      <a:pt x="1148463" y="644053"/>
                    </a:cubicBezTo>
                    <a:cubicBezTo>
                      <a:pt x="1148463" y="582710"/>
                      <a:pt x="1121902" y="524596"/>
                      <a:pt x="1078741" y="479396"/>
                    </a:cubicBezTo>
                    <a:cubicBezTo>
                      <a:pt x="1032259" y="434197"/>
                      <a:pt x="972497" y="411597"/>
                      <a:pt x="909415" y="41159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9" name="71 Rectángulo"/>
            <p:cNvSpPr/>
            <p:nvPr/>
          </p:nvSpPr>
          <p:spPr>
            <a:xfrm>
              <a:off x="4422107" y="1807256"/>
              <a:ext cx="268130" cy="424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33A3D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0" name="75 Grupo"/>
          <p:cNvGrpSpPr/>
          <p:nvPr/>
        </p:nvGrpSpPr>
        <p:grpSpPr>
          <a:xfrm>
            <a:off x="2871610" y="1223825"/>
            <a:ext cx="1996604" cy="1713734"/>
            <a:chOff x="1146307" y="4038864"/>
            <a:chExt cx="1996604" cy="1713734"/>
          </a:xfrm>
        </p:grpSpPr>
        <p:graphicFrame>
          <p:nvGraphicFramePr>
            <p:cNvPr id="61" name="Chart 3"/>
            <p:cNvGraphicFramePr/>
            <p:nvPr>
              <p:extLst>
                <p:ext uri="{D42A27DB-BD31-4B8C-83A1-F6EECF244321}">
                  <p14:modId xmlns:p14="http://schemas.microsoft.com/office/powerpoint/2010/main" val="2905376006"/>
                </p:ext>
              </p:extLst>
            </p:nvPr>
          </p:nvGraphicFramePr>
          <p:xfrm>
            <a:off x="1146307" y="4055171"/>
            <a:ext cx="1996604" cy="16481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62" name="Freeform 7"/>
            <p:cNvSpPr/>
            <p:nvPr/>
          </p:nvSpPr>
          <p:spPr>
            <a:xfrm>
              <a:off x="1786630" y="4038864"/>
              <a:ext cx="874226" cy="1713734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0190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4" name="71 Rectángulo"/>
          <p:cNvSpPr/>
          <p:nvPr/>
        </p:nvSpPr>
        <p:spPr>
          <a:xfrm>
            <a:off x="1297253" y="1278620"/>
            <a:ext cx="399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65" name="71 Rectángulo"/>
          <p:cNvSpPr/>
          <p:nvPr/>
        </p:nvSpPr>
        <p:spPr>
          <a:xfrm>
            <a:off x="1209601" y="2439047"/>
            <a:ext cx="489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27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66" name="71 Rectángulo"/>
          <p:cNvSpPr/>
          <p:nvPr/>
        </p:nvSpPr>
        <p:spPr>
          <a:xfrm>
            <a:off x="1237178" y="2050683"/>
            <a:ext cx="489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36%</a:t>
            </a:r>
          </a:p>
        </p:txBody>
      </p:sp>
      <p:sp>
        <p:nvSpPr>
          <p:cNvPr id="67" name="71 Rectángulo"/>
          <p:cNvSpPr/>
          <p:nvPr/>
        </p:nvSpPr>
        <p:spPr>
          <a:xfrm>
            <a:off x="1236137" y="1653450"/>
            <a:ext cx="489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22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68" name="71 Rectángulo"/>
          <p:cNvSpPr/>
          <p:nvPr/>
        </p:nvSpPr>
        <p:spPr>
          <a:xfrm>
            <a:off x="3101371" y="1254595"/>
            <a:ext cx="399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7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69" name="71 Rectángulo"/>
          <p:cNvSpPr/>
          <p:nvPr/>
        </p:nvSpPr>
        <p:spPr>
          <a:xfrm>
            <a:off x="3013719" y="2496910"/>
            <a:ext cx="489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15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70" name="71 Rectángulo"/>
          <p:cNvSpPr/>
          <p:nvPr/>
        </p:nvSpPr>
        <p:spPr>
          <a:xfrm>
            <a:off x="3041296" y="2026658"/>
            <a:ext cx="489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24%</a:t>
            </a:r>
          </a:p>
        </p:txBody>
      </p:sp>
      <p:sp>
        <p:nvSpPr>
          <p:cNvPr id="71" name="71 Rectángulo"/>
          <p:cNvSpPr/>
          <p:nvPr/>
        </p:nvSpPr>
        <p:spPr>
          <a:xfrm>
            <a:off x="3040254" y="1629425"/>
            <a:ext cx="489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46%</a:t>
            </a:r>
          </a:p>
        </p:txBody>
      </p:sp>
      <p:sp>
        <p:nvSpPr>
          <p:cNvPr id="6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27364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Perception of women’s salary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 flipV="1">
            <a:off x="1103341" y="2960387"/>
            <a:ext cx="7524069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6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071392" y="289983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8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778538" y="3754104"/>
            <a:ext cx="247213" cy="4795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2" name="2 Rectángulo"/>
          <p:cNvSpPr/>
          <p:nvPr/>
        </p:nvSpPr>
        <p:spPr>
          <a:xfrm>
            <a:off x="1941249" y="2780794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11%</a:t>
            </a:r>
            <a:endParaRPr lang="es-PE" sz="1000" i="1" dirty="0"/>
          </a:p>
        </p:txBody>
      </p:sp>
      <p:sp>
        <p:nvSpPr>
          <p:cNvPr id="73" name="2 Rectángulo"/>
          <p:cNvSpPr/>
          <p:nvPr/>
        </p:nvSpPr>
        <p:spPr>
          <a:xfrm>
            <a:off x="3715642" y="2780794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8%</a:t>
            </a:r>
            <a:endParaRPr lang="es-PE" sz="1000" i="1" dirty="0"/>
          </a:p>
        </p:txBody>
      </p:sp>
      <p:sp>
        <p:nvSpPr>
          <p:cNvPr id="74" name="2 Rectángulo"/>
          <p:cNvSpPr/>
          <p:nvPr/>
        </p:nvSpPr>
        <p:spPr>
          <a:xfrm>
            <a:off x="6021908" y="2750731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5%</a:t>
            </a:r>
            <a:endParaRPr lang="es-PE" sz="1000" i="1" dirty="0"/>
          </a:p>
        </p:txBody>
      </p:sp>
      <p:sp>
        <p:nvSpPr>
          <p:cNvPr id="79" name="2 Rectángulo"/>
          <p:cNvSpPr/>
          <p:nvPr/>
        </p:nvSpPr>
        <p:spPr>
          <a:xfrm>
            <a:off x="1646466" y="5153569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6%</a:t>
            </a:r>
            <a:endParaRPr lang="es-PE" sz="1000" i="1" dirty="0"/>
          </a:p>
        </p:txBody>
      </p:sp>
      <p:sp>
        <p:nvSpPr>
          <p:cNvPr id="81" name="2 Rectángulo"/>
          <p:cNvSpPr/>
          <p:nvPr/>
        </p:nvSpPr>
        <p:spPr>
          <a:xfrm>
            <a:off x="2816680" y="5125705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7%</a:t>
            </a:r>
            <a:endParaRPr lang="es-PE" sz="1000" i="1" dirty="0"/>
          </a:p>
        </p:txBody>
      </p:sp>
      <p:sp>
        <p:nvSpPr>
          <p:cNvPr id="82" name="2 Rectángulo"/>
          <p:cNvSpPr/>
          <p:nvPr/>
        </p:nvSpPr>
        <p:spPr>
          <a:xfrm>
            <a:off x="3986894" y="5134784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15%</a:t>
            </a:r>
            <a:endParaRPr lang="es-PE" sz="1000" i="1" dirty="0"/>
          </a:p>
        </p:txBody>
      </p:sp>
      <p:sp>
        <p:nvSpPr>
          <p:cNvPr id="83" name="2 Rectángulo"/>
          <p:cNvSpPr/>
          <p:nvPr/>
        </p:nvSpPr>
        <p:spPr>
          <a:xfrm>
            <a:off x="5157108" y="5134784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11%</a:t>
            </a:r>
            <a:endParaRPr lang="es-PE" sz="1000" i="1" dirty="0"/>
          </a:p>
        </p:txBody>
      </p:sp>
      <p:sp>
        <p:nvSpPr>
          <p:cNvPr id="84" name="2 Rectángulo"/>
          <p:cNvSpPr/>
          <p:nvPr/>
        </p:nvSpPr>
        <p:spPr>
          <a:xfrm>
            <a:off x="6327322" y="5155695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9%</a:t>
            </a:r>
            <a:endParaRPr lang="es-PE" sz="1000" i="1" dirty="0"/>
          </a:p>
        </p:txBody>
      </p:sp>
      <p:sp>
        <p:nvSpPr>
          <p:cNvPr id="85" name="2 Rectángulo"/>
          <p:cNvSpPr/>
          <p:nvPr/>
        </p:nvSpPr>
        <p:spPr>
          <a:xfrm>
            <a:off x="7497534" y="5111561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7%</a:t>
            </a:r>
            <a:endParaRPr lang="es-PE" sz="1000" i="1" dirty="0"/>
          </a:p>
        </p:txBody>
      </p:sp>
      <p:pic>
        <p:nvPicPr>
          <p:cNvPr id="80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071392" y="289983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3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143400" y="289983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4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47890">
                        <a14:foregroundMark x1="13502" y1="4339" x2="13502" y2="4339"/>
                        <a14:foregroundMark x1="12869" y1="29545" x2="12869" y2="29545"/>
                        <a14:foregroundMark x1="10127" y1="59711" x2="10127" y2="59711"/>
                        <a14:foregroundMark x1="19831" y1="76033" x2="19831" y2="76033"/>
                        <a14:foregroundMark x1="30802" y1="81405" x2="30802" y2="81405"/>
                        <a14:foregroundMark x1="29536" y1="53926" x2="29536" y2="53926"/>
                        <a14:foregroundMark x1="9494" y1="46694" x2="9494" y2="46694"/>
                        <a14:foregroundMark x1="34388" y1="30992" x2="34388" y2="30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2"/>
          <a:stretch/>
        </p:blipFill>
        <p:spPr bwMode="auto">
          <a:xfrm flipH="1">
            <a:off x="8400078" y="260648"/>
            <a:ext cx="210765" cy="52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151702" y="265402"/>
            <a:ext cx="243644" cy="5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9 CuadroTexto">
            <a:extLst>
              <a:ext uri="{FF2B5EF4-FFF2-40B4-BE49-F238E27FC236}">
                <a16:creationId xmlns:a16="http://schemas.microsoft.com/office/drawing/2014/main" id="{DC69DB29-5AC8-45B9-1877-DBDA8707D862}"/>
              </a:ext>
            </a:extLst>
          </p:cNvPr>
          <p:cNvSpPr txBox="1"/>
          <p:nvPr/>
        </p:nvSpPr>
        <p:spPr>
          <a:xfrm>
            <a:off x="6052408" y="700311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All Countries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110" name="75 Grupo">
            <a:extLst>
              <a:ext uri="{FF2B5EF4-FFF2-40B4-BE49-F238E27FC236}">
                <a16:creationId xmlns:a16="http://schemas.microsoft.com/office/drawing/2014/main" id="{E1543806-98B1-E73A-55BD-5CA6C25C6B02}"/>
              </a:ext>
            </a:extLst>
          </p:cNvPr>
          <p:cNvGrpSpPr/>
          <p:nvPr/>
        </p:nvGrpSpPr>
        <p:grpSpPr>
          <a:xfrm>
            <a:off x="7024323" y="1175303"/>
            <a:ext cx="1996604" cy="1713734"/>
            <a:chOff x="1146307" y="4038864"/>
            <a:chExt cx="1996604" cy="1713734"/>
          </a:xfrm>
        </p:grpSpPr>
        <p:graphicFrame>
          <p:nvGraphicFramePr>
            <p:cNvPr id="111" name="Chart 3">
              <a:extLst>
                <a:ext uri="{FF2B5EF4-FFF2-40B4-BE49-F238E27FC236}">
                  <a16:creationId xmlns:a16="http://schemas.microsoft.com/office/drawing/2014/main" id="{50DF70A4-CE7B-B220-3652-40B81C52413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44701575"/>
                </p:ext>
              </p:extLst>
            </p:nvPr>
          </p:nvGraphicFramePr>
          <p:xfrm>
            <a:off x="1146307" y="4055171"/>
            <a:ext cx="1996604" cy="16481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112" name="Freeform 7">
              <a:extLst>
                <a:ext uri="{FF2B5EF4-FFF2-40B4-BE49-F238E27FC236}">
                  <a16:creationId xmlns:a16="http://schemas.microsoft.com/office/drawing/2014/main" id="{2493AE3D-8168-039A-0CCE-2C38E20B54F9}"/>
                </a:ext>
              </a:extLst>
            </p:cNvPr>
            <p:cNvSpPr/>
            <p:nvPr/>
          </p:nvSpPr>
          <p:spPr>
            <a:xfrm>
              <a:off x="1786630" y="4038864"/>
              <a:ext cx="874226" cy="1713734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0190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9 CuadroTexto">
            <a:extLst>
              <a:ext uri="{FF2B5EF4-FFF2-40B4-BE49-F238E27FC236}">
                <a16:creationId xmlns:a16="http://schemas.microsoft.com/office/drawing/2014/main" id="{9E089AEA-0651-E653-F2CA-D21D76D316C1}"/>
              </a:ext>
            </a:extLst>
          </p:cNvPr>
          <p:cNvSpPr txBox="1"/>
          <p:nvPr/>
        </p:nvSpPr>
        <p:spPr>
          <a:xfrm>
            <a:off x="1623262" y="700311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5" name="2 Rectángulo"/>
          <p:cNvSpPr/>
          <p:nvPr/>
        </p:nvSpPr>
        <p:spPr>
          <a:xfrm>
            <a:off x="7840462" y="2750731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6%</a:t>
            </a:r>
            <a:endParaRPr lang="es-PE" sz="1000" i="1" dirty="0"/>
          </a:p>
        </p:txBody>
      </p:sp>
      <p:sp>
        <p:nvSpPr>
          <p:cNvPr id="113" name="71 Rectángulo">
            <a:extLst>
              <a:ext uri="{FF2B5EF4-FFF2-40B4-BE49-F238E27FC236}">
                <a16:creationId xmlns:a16="http://schemas.microsoft.com/office/drawing/2014/main" id="{8CF6DEB1-A52F-A9C4-8700-4A2929ADC55C}"/>
              </a:ext>
            </a:extLst>
          </p:cNvPr>
          <p:cNvSpPr/>
          <p:nvPr/>
        </p:nvSpPr>
        <p:spPr>
          <a:xfrm>
            <a:off x="5534131" y="1223223"/>
            <a:ext cx="399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6%</a:t>
            </a:r>
          </a:p>
        </p:txBody>
      </p:sp>
      <p:sp>
        <p:nvSpPr>
          <p:cNvPr id="114" name="71 Rectángulo">
            <a:extLst>
              <a:ext uri="{FF2B5EF4-FFF2-40B4-BE49-F238E27FC236}">
                <a16:creationId xmlns:a16="http://schemas.microsoft.com/office/drawing/2014/main" id="{09A42EB3-BD58-D43B-B9DE-F2C7A2B46C44}"/>
              </a:ext>
            </a:extLst>
          </p:cNvPr>
          <p:cNvSpPr/>
          <p:nvPr/>
        </p:nvSpPr>
        <p:spPr>
          <a:xfrm>
            <a:off x="5446479" y="2383650"/>
            <a:ext cx="489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16%</a:t>
            </a:r>
          </a:p>
        </p:txBody>
      </p:sp>
      <p:sp>
        <p:nvSpPr>
          <p:cNvPr id="115" name="71 Rectángulo">
            <a:extLst>
              <a:ext uri="{FF2B5EF4-FFF2-40B4-BE49-F238E27FC236}">
                <a16:creationId xmlns:a16="http://schemas.microsoft.com/office/drawing/2014/main" id="{C37F5D0D-1D1A-3128-5AE9-0D878B18F861}"/>
              </a:ext>
            </a:extLst>
          </p:cNvPr>
          <p:cNvSpPr/>
          <p:nvPr/>
        </p:nvSpPr>
        <p:spPr>
          <a:xfrm>
            <a:off x="5474057" y="1995286"/>
            <a:ext cx="489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38%</a:t>
            </a:r>
          </a:p>
        </p:txBody>
      </p:sp>
      <p:sp>
        <p:nvSpPr>
          <p:cNvPr id="116" name="71 Rectángulo">
            <a:extLst>
              <a:ext uri="{FF2B5EF4-FFF2-40B4-BE49-F238E27FC236}">
                <a16:creationId xmlns:a16="http://schemas.microsoft.com/office/drawing/2014/main" id="{3642F3AC-7E7E-D29C-07DF-E21F2F8DF3D1}"/>
              </a:ext>
            </a:extLst>
          </p:cNvPr>
          <p:cNvSpPr/>
          <p:nvPr/>
        </p:nvSpPr>
        <p:spPr>
          <a:xfrm>
            <a:off x="5473015" y="1598053"/>
            <a:ext cx="489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35%</a:t>
            </a:r>
          </a:p>
        </p:txBody>
      </p:sp>
      <p:sp>
        <p:nvSpPr>
          <p:cNvPr id="5" name="9 CuadroTexto">
            <a:extLst>
              <a:ext uri="{FF2B5EF4-FFF2-40B4-BE49-F238E27FC236}">
                <a16:creationId xmlns:a16="http://schemas.microsoft.com/office/drawing/2014/main" id="{8C359733-BD85-0E68-9571-7546358F28F5}"/>
              </a:ext>
            </a:extLst>
          </p:cNvPr>
          <p:cNvSpPr txBox="1"/>
          <p:nvPr/>
        </p:nvSpPr>
        <p:spPr>
          <a:xfrm>
            <a:off x="3771839" y="2969549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66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17 Grupo"/>
          <p:cNvGrpSpPr/>
          <p:nvPr/>
        </p:nvGrpSpPr>
        <p:grpSpPr>
          <a:xfrm>
            <a:off x="378221" y="990138"/>
            <a:ext cx="526208" cy="526208"/>
            <a:chOff x="2087108" y="618179"/>
            <a:chExt cx="869113" cy="86911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8" name="18 Lágrima"/>
            <p:cNvSpPr/>
            <p:nvPr/>
          </p:nvSpPr>
          <p:spPr>
            <a:xfrm rot="7948615">
              <a:off x="2087108" y="618179"/>
              <a:ext cx="869113" cy="86911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Calibri Light" panose="020F0302020204030204" pitchFamily="34" charset="0"/>
              </a:endParaRPr>
            </a:p>
          </p:txBody>
        </p:sp>
        <p:pic>
          <p:nvPicPr>
            <p:cNvPr id="66" name="19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205" y="845671"/>
              <a:ext cx="502918" cy="502918"/>
            </a:xfrm>
            <a:prstGeom prst="rect">
              <a:avLst/>
            </a:prstGeom>
            <a:grpFill/>
          </p:spPr>
        </p:pic>
      </p:grpSp>
      <p:sp>
        <p:nvSpPr>
          <p:cNvPr id="29" name="Rectángulo 28"/>
          <p:cNvSpPr/>
          <p:nvPr/>
        </p:nvSpPr>
        <p:spPr>
          <a:xfrm>
            <a:off x="2231408" y="6641190"/>
            <a:ext cx="64624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“Does not know/does not answer” have not been included </a:t>
            </a:r>
            <a:endParaRPr lang="en-US" sz="1100" dirty="0"/>
          </a:p>
        </p:txBody>
      </p:sp>
      <p:sp>
        <p:nvSpPr>
          <p:cNvPr id="20" name="Rectángulo 19"/>
          <p:cNvSpPr/>
          <p:nvPr/>
        </p:nvSpPr>
        <p:spPr>
          <a:xfrm>
            <a:off x="2231406" y="6239463"/>
            <a:ext cx="61744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Q7.Looking at your workplace, do you think that women earn the same as the men, less than the men or more than the men? </a:t>
            </a:r>
            <a:endParaRPr lang="en-US" sz="1100" dirty="0"/>
          </a:p>
        </p:txBody>
      </p:sp>
      <p:graphicFrame>
        <p:nvGraphicFramePr>
          <p:cNvPr id="14" name="Tabla 13"/>
          <p:cNvGraphicFramePr>
            <a:graphicFrameLocks noGrp="1"/>
          </p:cNvGraphicFramePr>
          <p:nvPr/>
        </p:nvGraphicFramePr>
        <p:xfrm>
          <a:off x="1979712" y="5361886"/>
          <a:ext cx="5518192" cy="321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548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1379548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1379548">
                  <a:extLst>
                    <a:ext uri="{9D8B030D-6E8A-4147-A177-3AD203B41FA5}">
                      <a16:colId xmlns:a16="http://schemas.microsoft.com/office/drawing/2014/main" val="247269112"/>
                    </a:ext>
                  </a:extLst>
                </a:gridCol>
                <a:gridCol w="1379548">
                  <a:extLst>
                    <a:ext uri="{9D8B030D-6E8A-4147-A177-3AD203B41FA5}">
                      <a16:colId xmlns:a16="http://schemas.microsoft.com/office/drawing/2014/main" val="2995498641"/>
                    </a:ext>
                  </a:extLst>
                </a:gridCol>
              </a:tblGrid>
              <a:tr h="321304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Higher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Equal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Lower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 err="1">
                          <a:solidFill>
                            <a:schemeClr val="bg1"/>
                          </a:solidFill>
                        </a:rPr>
                        <a:t>Don´t</a:t>
                      </a:r>
                      <a:r>
                        <a:rPr lang="es-PE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PE" sz="1400" b="1" dirty="0" err="1">
                          <a:solidFill>
                            <a:schemeClr val="bg1"/>
                          </a:solidFill>
                        </a:rPr>
                        <a:t>work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15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57807" y="5863450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U.S. Survey 2024: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1,007 </a:t>
            </a:r>
            <a:r>
              <a:rPr lang="es-PE" sz="1100" b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Respondents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581328" y="3153851"/>
            <a:ext cx="1645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education level</a:t>
            </a:r>
            <a:endParaRPr lang="es-PE" sz="1600" dirty="0">
              <a:latin typeface="Calibri Light" panose="020F0302020204030204" pitchFamily="34" charset="0"/>
            </a:endParaRPr>
          </a:p>
        </p:txBody>
      </p:sp>
      <p:graphicFrame>
        <p:nvGraphicFramePr>
          <p:cNvPr id="17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450916"/>
              </p:ext>
            </p:extLst>
          </p:nvPr>
        </p:nvGraphicFramePr>
        <p:xfrm>
          <a:off x="1686490" y="1484784"/>
          <a:ext cx="4889458" cy="320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506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/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Only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basic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(n=4**)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91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Primary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9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Secondary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School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1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High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level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01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Higher level of education (Masters, PHD, etc.)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14 Gráfico"/>
          <p:cNvGraphicFramePr/>
          <p:nvPr>
            <p:extLst>
              <p:ext uri="{D42A27DB-BD31-4B8C-83A1-F6EECF244321}">
                <p14:modId xmlns:p14="http://schemas.microsoft.com/office/powerpoint/2010/main" val="867933296"/>
              </p:ext>
            </p:extLst>
          </p:nvPr>
        </p:nvGraphicFramePr>
        <p:xfrm>
          <a:off x="1418473" y="1609149"/>
          <a:ext cx="6307053" cy="339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27364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Perception of women’s salary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toatal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26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686490" y="1125617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1" name="2 Rectángulo"/>
          <p:cNvSpPr/>
          <p:nvPr/>
        </p:nvSpPr>
        <p:spPr>
          <a:xfrm>
            <a:off x="7532645" y="1940373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0%</a:t>
            </a:r>
            <a:endParaRPr lang="es-PE" sz="1000" i="1" dirty="0"/>
          </a:p>
        </p:txBody>
      </p:sp>
      <p:sp>
        <p:nvSpPr>
          <p:cNvPr id="22" name="2 Rectángulo"/>
          <p:cNvSpPr/>
          <p:nvPr/>
        </p:nvSpPr>
        <p:spPr>
          <a:xfrm>
            <a:off x="7529973" y="2588321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7%</a:t>
            </a:r>
            <a:endParaRPr lang="es-PE" sz="1000" i="1" dirty="0"/>
          </a:p>
        </p:txBody>
      </p:sp>
      <p:sp>
        <p:nvSpPr>
          <p:cNvPr id="23" name="2 Rectángulo"/>
          <p:cNvSpPr/>
          <p:nvPr/>
        </p:nvSpPr>
        <p:spPr>
          <a:xfrm>
            <a:off x="7529973" y="3200018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10%</a:t>
            </a:r>
            <a:endParaRPr lang="es-PE" sz="1000" i="1" dirty="0"/>
          </a:p>
        </p:txBody>
      </p:sp>
      <p:sp>
        <p:nvSpPr>
          <p:cNvPr id="24" name="2 Rectángulo"/>
          <p:cNvSpPr/>
          <p:nvPr/>
        </p:nvSpPr>
        <p:spPr>
          <a:xfrm>
            <a:off x="7521340" y="3804421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10%</a:t>
            </a:r>
            <a:endParaRPr lang="es-PE" sz="1000" i="1" dirty="0"/>
          </a:p>
        </p:txBody>
      </p:sp>
      <p:sp>
        <p:nvSpPr>
          <p:cNvPr id="30" name="2 Rectángulo"/>
          <p:cNvSpPr/>
          <p:nvPr/>
        </p:nvSpPr>
        <p:spPr>
          <a:xfrm>
            <a:off x="7529973" y="4482412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6%</a:t>
            </a:r>
            <a:endParaRPr lang="es-PE" sz="1000" i="1" dirty="0"/>
          </a:p>
        </p:txBody>
      </p:sp>
    </p:spTree>
    <p:extLst>
      <p:ext uri="{BB962C8B-B14F-4D97-AF65-F5344CB8AC3E}">
        <p14:creationId xmlns:p14="http://schemas.microsoft.com/office/powerpoint/2010/main" val="2771906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155096"/>
              </p:ext>
            </p:extLst>
          </p:nvPr>
        </p:nvGraphicFramePr>
        <p:xfrm>
          <a:off x="1228581" y="1385862"/>
          <a:ext cx="3404954" cy="3231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81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full (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include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self-employed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Part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-time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Unemployed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Student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90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Housewife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Retired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/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Disabled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" name="20 Lágrima"/>
          <p:cNvSpPr/>
          <p:nvPr/>
        </p:nvSpPr>
        <p:spPr>
          <a:xfrm rot="7948615">
            <a:off x="310608" y="940677"/>
            <a:ext cx="526208" cy="526208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 Light" panose="020F0302020204030204" pitchFamily="34" charset="0"/>
            </a:endParaRPr>
          </a:p>
        </p:txBody>
      </p:sp>
      <p:pic>
        <p:nvPicPr>
          <p:cNvPr id="94" name="2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59" y="1037627"/>
            <a:ext cx="343267" cy="343267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2231408" y="6641190"/>
            <a:ext cx="64624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percentages corresponding to the option “Does not know/does not answer” have not been included </a:t>
            </a:r>
            <a:endParaRPr lang="en-US" sz="1100" dirty="0"/>
          </a:p>
        </p:txBody>
      </p:sp>
      <p:sp>
        <p:nvSpPr>
          <p:cNvPr id="20" name="Rectángulo 19"/>
          <p:cNvSpPr/>
          <p:nvPr/>
        </p:nvSpPr>
        <p:spPr>
          <a:xfrm>
            <a:off x="2231406" y="6239463"/>
            <a:ext cx="61744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Q7.Looking at your workplace, do you think that women earn the same as the men, less than the men or more than the men? </a:t>
            </a:r>
            <a:endParaRPr lang="en-US" sz="1100" dirty="0"/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460335"/>
              </p:ext>
            </p:extLst>
          </p:nvPr>
        </p:nvGraphicFramePr>
        <p:xfrm>
          <a:off x="2034305" y="5236738"/>
          <a:ext cx="5518192" cy="321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548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1379548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1379548">
                  <a:extLst>
                    <a:ext uri="{9D8B030D-6E8A-4147-A177-3AD203B41FA5}">
                      <a16:colId xmlns:a16="http://schemas.microsoft.com/office/drawing/2014/main" val="247269112"/>
                    </a:ext>
                  </a:extLst>
                </a:gridCol>
                <a:gridCol w="1379548">
                  <a:extLst>
                    <a:ext uri="{9D8B030D-6E8A-4147-A177-3AD203B41FA5}">
                      <a16:colId xmlns:a16="http://schemas.microsoft.com/office/drawing/2014/main" val="2995498641"/>
                    </a:ext>
                  </a:extLst>
                </a:gridCol>
              </a:tblGrid>
              <a:tr h="321304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Higher</a:t>
                      </a:r>
                      <a:endParaRPr lang="es-E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>
                          <a:solidFill>
                            <a:schemeClr val="bg1"/>
                          </a:solidFill>
                        </a:rPr>
                        <a:t>Equal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Lower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 err="1">
                          <a:solidFill>
                            <a:schemeClr val="bg1"/>
                          </a:solidFill>
                        </a:rPr>
                        <a:t>Don´t</a:t>
                      </a:r>
                      <a:r>
                        <a:rPr lang="es-PE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PE" sz="1400" b="1" dirty="0" err="1">
                          <a:solidFill>
                            <a:schemeClr val="bg1"/>
                          </a:solidFill>
                        </a:rPr>
                        <a:t>work</a:t>
                      </a:r>
                      <a:endParaRPr lang="es-PE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1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7839" y="5899760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U.S. Survey 2024: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1,007 </a:t>
            </a:r>
            <a:r>
              <a:rPr lang="es-PE" sz="1100" b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Respondents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99451" y="3240466"/>
            <a:ext cx="1449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employment</a:t>
            </a:r>
            <a:endParaRPr lang="es-PE" sz="1600" dirty="0">
              <a:latin typeface="Calibri Light" panose="020F0302020204030204" pitchFamily="34" charset="0"/>
            </a:endParaRPr>
          </a:p>
        </p:txBody>
      </p:sp>
      <p:graphicFrame>
        <p:nvGraphicFramePr>
          <p:cNvPr id="21" name="16 Gráfico"/>
          <p:cNvGraphicFramePr/>
          <p:nvPr>
            <p:extLst>
              <p:ext uri="{D42A27DB-BD31-4B8C-83A1-F6EECF244321}">
                <p14:modId xmlns:p14="http://schemas.microsoft.com/office/powerpoint/2010/main" val="3723616873"/>
              </p:ext>
            </p:extLst>
          </p:nvPr>
        </p:nvGraphicFramePr>
        <p:xfrm>
          <a:off x="1055756" y="1520703"/>
          <a:ext cx="6823618" cy="345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27364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Perception of women’s salary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23" name="2 Rectángulo"/>
          <p:cNvSpPr/>
          <p:nvPr/>
        </p:nvSpPr>
        <p:spPr>
          <a:xfrm>
            <a:off x="7821612" y="1777942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11%</a:t>
            </a:r>
            <a:endParaRPr lang="es-PE" sz="1000" i="1" dirty="0"/>
          </a:p>
        </p:txBody>
      </p:sp>
      <p:sp>
        <p:nvSpPr>
          <p:cNvPr id="26" name="2 Rectángulo"/>
          <p:cNvSpPr/>
          <p:nvPr/>
        </p:nvSpPr>
        <p:spPr>
          <a:xfrm>
            <a:off x="7815761" y="2303117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18%</a:t>
            </a:r>
            <a:endParaRPr lang="es-PE" sz="1000" i="1" dirty="0"/>
          </a:p>
        </p:txBody>
      </p:sp>
      <p:sp>
        <p:nvSpPr>
          <p:cNvPr id="27" name="2 Rectángulo"/>
          <p:cNvSpPr/>
          <p:nvPr/>
        </p:nvSpPr>
        <p:spPr>
          <a:xfrm>
            <a:off x="7815761" y="2852550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10%</a:t>
            </a:r>
            <a:endParaRPr lang="es-PE" sz="1000" i="1" dirty="0"/>
          </a:p>
        </p:txBody>
      </p:sp>
      <p:sp>
        <p:nvSpPr>
          <p:cNvPr id="28" name="2 Rectángulo"/>
          <p:cNvSpPr/>
          <p:nvPr/>
        </p:nvSpPr>
        <p:spPr>
          <a:xfrm>
            <a:off x="7815761" y="3377387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0%</a:t>
            </a:r>
            <a:endParaRPr lang="es-PE" sz="1000" i="1" dirty="0"/>
          </a:p>
        </p:txBody>
      </p:sp>
      <p:sp>
        <p:nvSpPr>
          <p:cNvPr id="30" name="2 Rectángulo"/>
          <p:cNvSpPr/>
          <p:nvPr/>
        </p:nvSpPr>
        <p:spPr>
          <a:xfrm>
            <a:off x="7815761" y="3902224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8%</a:t>
            </a:r>
            <a:endParaRPr lang="es-PE" sz="1000" i="1" dirty="0"/>
          </a:p>
        </p:txBody>
      </p:sp>
      <p:sp>
        <p:nvSpPr>
          <p:cNvPr id="31" name="2 Rectángulo"/>
          <p:cNvSpPr/>
          <p:nvPr/>
        </p:nvSpPr>
        <p:spPr>
          <a:xfrm>
            <a:off x="7815761" y="4407909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4%</a:t>
            </a:r>
            <a:endParaRPr lang="es-PE" sz="1000" i="1" dirty="0"/>
          </a:p>
        </p:txBody>
      </p:sp>
      <p:sp>
        <p:nvSpPr>
          <p:cNvPr id="2" name="9 CuadroTexto">
            <a:extLst>
              <a:ext uri="{FF2B5EF4-FFF2-40B4-BE49-F238E27FC236}">
                <a16:creationId xmlns:a16="http://schemas.microsoft.com/office/drawing/2014/main" id="{18790B7E-FC7F-693B-8F20-4550803D6964}"/>
              </a:ext>
            </a:extLst>
          </p:cNvPr>
          <p:cNvSpPr txBox="1"/>
          <p:nvPr/>
        </p:nvSpPr>
        <p:spPr>
          <a:xfrm>
            <a:off x="3742171" y="942239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5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535199" y="2996952"/>
            <a:ext cx="3717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Level</a:t>
            </a:r>
            <a:r>
              <a:rPr lang="es-A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 of </a:t>
            </a:r>
            <a:r>
              <a:rPr lang="es-A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achievement</a:t>
            </a:r>
            <a:r>
              <a:rPr lang="es-A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 in </a:t>
            </a:r>
            <a:r>
              <a:rPr lang="es-A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gender</a:t>
            </a:r>
            <a:r>
              <a:rPr lang="es-A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 </a:t>
            </a:r>
            <a:r>
              <a:rPr lang="es-AR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equality</a:t>
            </a:r>
            <a:endParaRPr lang="es-AR" sz="3200" dirty="0">
              <a:solidFill>
                <a:schemeClr val="tx1">
                  <a:lumMod val="65000"/>
                  <a:lumOff val="35000"/>
                </a:schemeClr>
              </a:solidFill>
              <a:latin typeface="Calibri light (Títulos)"/>
            </a:endParaRPr>
          </a:p>
        </p:txBody>
      </p:sp>
      <p:pic>
        <p:nvPicPr>
          <p:cNvPr id="2" name="Picture 2" descr="Vector gratuito concepto de tema de patrón de día de la muj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012160" y="4221088"/>
            <a:ext cx="4725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Violence</a:t>
            </a:r>
            <a:r>
              <a:rPr lang="es-A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 	</a:t>
            </a:r>
          </a:p>
        </p:txBody>
      </p:sp>
      <p:pic>
        <p:nvPicPr>
          <p:cNvPr id="1026" name="Picture 2" descr="La educación es la clave para combatir altas tasas de violencia contr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4416425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0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Chart 25"/>
          <p:cNvGraphicFramePr/>
          <p:nvPr>
            <p:extLst>
              <p:ext uri="{D42A27DB-BD31-4B8C-83A1-F6EECF244321}">
                <p14:modId xmlns:p14="http://schemas.microsoft.com/office/powerpoint/2010/main" val="2112164461"/>
              </p:ext>
            </p:extLst>
          </p:nvPr>
        </p:nvGraphicFramePr>
        <p:xfrm>
          <a:off x="3154408" y="3633662"/>
          <a:ext cx="5212817" cy="200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3" name="14 Gráfico"/>
          <p:cNvGraphicFramePr/>
          <p:nvPr>
            <p:extLst>
              <p:ext uri="{D42A27DB-BD31-4B8C-83A1-F6EECF244321}">
                <p14:modId xmlns:p14="http://schemas.microsoft.com/office/powerpoint/2010/main" val="3119214936"/>
              </p:ext>
            </p:extLst>
          </p:nvPr>
        </p:nvGraphicFramePr>
        <p:xfrm>
          <a:off x="-157123" y="2408562"/>
          <a:ext cx="3409825" cy="268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4034516" y="1054425"/>
            <a:ext cx="771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Female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26548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Suffered any kind of violence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38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454538" y="1779853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 Only 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42" name="41 Grupo"/>
          <p:cNvGrpSpPr/>
          <p:nvPr/>
        </p:nvGrpSpPr>
        <p:grpSpPr>
          <a:xfrm>
            <a:off x="640165" y="2298505"/>
            <a:ext cx="3384378" cy="276999"/>
            <a:chOff x="4274596" y="1158561"/>
            <a:chExt cx="1870046" cy="276999"/>
          </a:xfrm>
        </p:grpSpPr>
        <p:sp>
          <p:nvSpPr>
            <p:cNvPr id="43" name="42 Rectángulo"/>
            <p:cNvSpPr/>
            <p:nvPr/>
          </p:nvSpPr>
          <p:spPr>
            <a:xfrm>
              <a:off x="4342808" y="1158561"/>
              <a:ext cx="180183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200" dirty="0">
                  <a:latin typeface="Calibri Light" panose="020F0302020204030204" pitchFamily="34" charset="0"/>
                </a:rPr>
                <a:t>YES</a:t>
              </a:r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4274596" y="1252513"/>
              <a:ext cx="79568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20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1360247" y="2279455"/>
            <a:ext cx="495336" cy="276999"/>
            <a:chOff x="7694397" y="1124744"/>
            <a:chExt cx="495336" cy="276999"/>
          </a:xfrm>
        </p:grpSpPr>
        <p:sp>
          <p:nvSpPr>
            <p:cNvPr id="46" name="45 Rectángulo"/>
            <p:cNvSpPr/>
            <p:nvPr/>
          </p:nvSpPr>
          <p:spPr>
            <a:xfrm>
              <a:off x="7806295" y="1124744"/>
              <a:ext cx="383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sz="1200" dirty="0">
                  <a:latin typeface="Calibri Light" panose="020F0302020204030204" pitchFamily="34" charset="0"/>
                </a:rPr>
                <a:t>NO</a:t>
              </a:r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7694397" y="1232768"/>
              <a:ext cx="108000" cy="10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200">
                <a:latin typeface="Calibri Light" panose="020F0302020204030204" pitchFamily="34" charset="0"/>
              </a:endParaRPr>
            </a:p>
          </p:txBody>
        </p:sp>
      </p:grpSp>
      <p:graphicFrame>
        <p:nvGraphicFramePr>
          <p:cNvPr id="53" name="5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638618"/>
              </p:ext>
            </p:extLst>
          </p:nvPr>
        </p:nvGraphicFramePr>
        <p:xfrm>
          <a:off x="3609575" y="3666468"/>
          <a:ext cx="890315" cy="1844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47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 – 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47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 – 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47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35 – 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7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45 – 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3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55 – 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47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65</a:t>
                      </a:r>
                      <a:r>
                        <a:rPr lang="es-PE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+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8" name="47 Grupo"/>
          <p:cNvGrpSpPr/>
          <p:nvPr/>
        </p:nvGrpSpPr>
        <p:grpSpPr>
          <a:xfrm>
            <a:off x="2028658" y="2282608"/>
            <a:ext cx="466482" cy="276999"/>
            <a:chOff x="7694397" y="1124744"/>
            <a:chExt cx="466482" cy="276999"/>
          </a:xfrm>
        </p:grpSpPr>
        <p:sp>
          <p:nvSpPr>
            <p:cNvPr id="49" name="48 Rectángulo"/>
            <p:cNvSpPr/>
            <p:nvPr/>
          </p:nvSpPr>
          <p:spPr>
            <a:xfrm>
              <a:off x="7806295" y="1124744"/>
              <a:ext cx="3545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sz="1200" dirty="0">
                  <a:latin typeface="Calibri Light" panose="020F0302020204030204" pitchFamily="34" charset="0"/>
                </a:rPr>
                <a:t>DK</a:t>
              </a:r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7694397" y="1232768"/>
              <a:ext cx="108000" cy="10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200">
                <a:latin typeface="Calibri Light" panose="020F0302020204030204" pitchFamily="34" charset="0"/>
              </a:endParaRPr>
            </a:p>
          </p:txBody>
        </p:sp>
      </p:grpSp>
      <p:sp>
        <p:nvSpPr>
          <p:cNvPr id="83" name="Freeform 6"/>
          <p:cNvSpPr/>
          <p:nvPr/>
        </p:nvSpPr>
        <p:spPr>
          <a:xfrm>
            <a:off x="5886648" y="1454703"/>
            <a:ext cx="885173" cy="1830280"/>
          </a:xfrm>
          <a:custGeom>
            <a:avLst/>
            <a:gdLst>
              <a:gd name="connsiteX0" fmla="*/ 727461 w 1828800"/>
              <a:gd name="connsiteY0" fmla="*/ 959420 h 3781425"/>
              <a:gd name="connsiteX1" fmla="*/ 668427 w 1828800"/>
              <a:gd name="connsiteY1" fmla="*/ 969259 h 3781425"/>
              <a:gd name="connsiteX2" fmla="*/ 612673 w 1828800"/>
              <a:gd name="connsiteY2" fmla="*/ 988935 h 3781425"/>
              <a:gd name="connsiteX3" fmla="*/ 563479 w 1828800"/>
              <a:gd name="connsiteY3" fmla="*/ 1021730 h 3781425"/>
              <a:gd name="connsiteX4" fmla="*/ 520844 w 1828800"/>
              <a:gd name="connsiteY4" fmla="*/ 1064363 h 3781425"/>
              <a:gd name="connsiteX5" fmla="*/ 484768 w 1828800"/>
              <a:gd name="connsiteY5" fmla="*/ 1113555 h 3781425"/>
              <a:gd name="connsiteX6" fmla="*/ 461810 w 1828800"/>
              <a:gd name="connsiteY6" fmla="*/ 1159468 h 3781425"/>
              <a:gd name="connsiteX7" fmla="*/ 248634 w 1828800"/>
              <a:gd name="connsiteY7" fmla="*/ 1871112 h 3781425"/>
              <a:gd name="connsiteX8" fmla="*/ 242074 w 1828800"/>
              <a:gd name="connsiteY8" fmla="*/ 1913745 h 3781425"/>
              <a:gd name="connsiteX9" fmla="*/ 245354 w 1828800"/>
              <a:gd name="connsiteY9" fmla="*/ 1956378 h 3781425"/>
              <a:gd name="connsiteX10" fmla="*/ 268311 w 1828800"/>
              <a:gd name="connsiteY10" fmla="*/ 1985893 h 3781425"/>
              <a:gd name="connsiteX11" fmla="*/ 297828 w 1828800"/>
              <a:gd name="connsiteY11" fmla="*/ 2008849 h 3781425"/>
              <a:gd name="connsiteX12" fmla="*/ 327345 w 1828800"/>
              <a:gd name="connsiteY12" fmla="*/ 2015408 h 3781425"/>
              <a:gd name="connsiteX13" fmla="*/ 369980 w 1828800"/>
              <a:gd name="connsiteY13" fmla="*/ 2015408 h 3781425"/>
              <a:gd name="connsiteX14" fmla="*/ 402777 w 1828800"/>
              <a:gd name="connsiteY14" fmla="*/ 1992452 h 3781425"/>
              <a:gd name="connsiteX15" fmla="*/ 432293 w 1828800"/>
              <a:gd name="connsiteY15" fmla="*/ 1956378 h 3781425"/>
              <a:gd name="connsiteX16" fmla="*/ 622512 w 1828800"/>
              <a:gd name="connsiteY16" fmla="*/ 1300485 h 3781425"/>
              <a:gd name="connsiteX17" fmla="*/ 674987 w 1828800"/>
              <a:gd name="connsiteY17" fmla="*/ 1300485 h 3781425"/>
              <a:gd name="connsiteX18" fmla="*/ 356862 w 1828800"/>
              <a:gd name="connsiteY18" fmla="*/ 2415503 h 3781425"/>
              <a:gd name="connsiteX19" fmla="*/ 658588 w 1828800"/>
              <a:gd name="connsiteY19" fmla="*/ 2415503 h 3781425"/>
              <a:gd name="connsiteX20" fmla="*/ 658588 w 1828800"/>
              <a:gd name="connsiteY20" fmla="*/ 3291120 h 3781425"/>
              <a:gd name="connsiteX21" fmla="*/ 674987 w 1828800"/>
              <a:gd name="connsiteY21" fmla="*/ 3333753 h 3781425"/>
              <a:gd name="connsiteX22" fmla="*/ 704503 w 1828800"/>
              <a:gd name="connsiteY22" fmla="*/ 3356709 h 3781425"/>
              <a:gd name="connsiteX23" fmla="*/ 740579 w 1828800"/>
              <a:gd name="connsiteY23" fmla="*/ 3369827 h 3781425"/>
              <a:gd name="connsiteX24" fmla="*/ 786494 w 1828800"/>
              <a:gd name="connsiteY24" fmla="*/ 3369827 h 3781425"/>
              <a:gd name="connsiteX25" fmla="*/ 825850 w 1828800"/>
              <a:gd name="connsiteY25" fmla="*/ 3359989 h 3781425"/>
              <a:gd name="connsiteX26" fmla="*/ 852087 w 1828800"/>
              <a:gd name="connsiteY26" fmla="*/ 3337032 h 3781425"/>
              <a:gd name="connsiteX27" fmla="*/ 871765 w 1828800"/>
              <a:gd name="connsiteY27" fmla="*/ 3310797 h 3781425"/>
              <a:gd name="connsiteX28" fmla="*/ 878324 w 1828800"/>
              <a:gd name="connsiteY28" fmla="*/ 3274723 h 3781425"/>
              <a:gd name="connsiteX29" fmla="*/ 878324 w 1828800"/>
              <a:gd name="connsiteY29" fmla="*/ 2415503 h 3781425"/>
              <a:gd name="connsiteX30" fmla="*/ 947197 w 1828800"/>
              <a:gd name="connsiteY30" fmla="*/ 2415503 h 3781425"/>
              <a:gd name="connsiteX31" fmla="*/ 947197 w 1828800"/>
              <a:gd name="connsiteY31" fmla="*/ 3264884 h 3781425"/>
              <a:gd name="connsiteX32" fmla="*/ 953756 w 1828800"/>
              <a:gd name="connsiteY32" fmla="*/ 3310797 h 3781425"/>
              <a:gd name="connsiteX33" fmla="*/ 970154 w 1828800"/>
              <a:gd name="connsiteY33" fmla="*/ 3340312 h 3781425"/>
              <a:gd name="connsiteX34" fmla="*/ 1002950 w 1828800"/>
              <a:gd name="connsiteY34" fmla="*/ 3359989 h 3781425"/>
              <a:gd name="connsiteX35" fmla="*/ 1032467 w 1828800"/>
              <a:gd name="connsiteY35" fmla="*/ 3369827 h 3781425"/>
              <a:gd name="connsiteX36" fmla="*/ 1088221 w 1828800"/>
              <a:gd name="connsiteY36" fmla="*/ 3369827 h 3781425"/>
              <a:gd name="connsiteX37" fmla="*/ 1127577 w 1828800"/>
              <a:gd name="connsiteY37" fmla="*/ 3353430 h 3781425"/>
              <a:gd name="connsiteX38" fmla="*/ 1150534 w 1828800"/>
              <a:gd name="connsiteY38" fmla="*/ 3327194 h 3781425"/>
              <a:gd name="connsiteX39" fmla="*/ 1166932 w 1828800"/>
              <a:gd name="connsiteY39" fmla="*/ 3291120 h 3781425"/>
              <a:gd name="connsiteX40" fmla="*/ 1170212 w 1828800"/>
              <a:gd name="connsiteY40" fmla="*/ 3264884 h 3781425"/>
              <a:gd name="connsiteX41" fmla="*/ 1170212 w 1828800"/>
              <a:gd name="connsiteY41" fmla="*/ 2415503 h 3781425"/>
              <a:gd name="connsiteX42" fmla="*/ 1471939 w 1828800"/>
              <a:gd name="connsiteY42" fmla="*/ 2415503 h 3781425"/>
              <a:gd name="connsiteX43" fmla="*/ 1147255 w 1828800"/>
              <a:gd name="connsiteY43" fmla="*/ 1300485 h 3781425"/>
              <a:gd name="connsiteX44" fmla="*/ 1203008 w 1828800"/>
              <a:gd name="connsiteY44" fmla="*/ 1300485 h 3781425"/>
              <a:gd name="connsiteX45" fmla="*/ 1396507 w 1828800"/>
              <a:gd name="connsiteY45" fmla="*/ 1956378 h 3781425"/>
              <a:gd name="connsiteX46" fmla="*/ 1419465 w 1828800"/>
              <a:gd name="connsiteY46" fmla="*/ 1989172 h 3781425"/>
              <a:gd name="connsiteX47" fmla="*/ 1455541 w 1828800"/>
              <a:gd name="connsiteY47" fmla="*/ 2012129 h 3781425"/>
              <a:gd name="connsiteX48" fmla="*/ 1488337 w 1828800"/>
              <a:gd name="connsiteY48" fmla="*/ 2018687 h 3781425"/>
              <a:gd name="connsiteX49" fmla="*/ 1527693 w 1828800"/>
              <a:gd name="connsiteY49" fmla="*/ 2015408 h 3781425"/>
              <a:gd name="connsiteX50" fmla="*/ 1557209 w 1828800"/>
              <a:gd name="connsiteY50" fmla="*/ 1992452 h 3781425"/>
              <a:gd name="connsiteX51" fmla="*/ 1576887 w 1828800"/>
              <a:gd name="connsiteY51" fmla="*/ 1959657 h 3781425"/>
              <a:gd name="connsiteX52" fmla="*/ 1586726 w 1828800"/>
              <a:gd name="connsiteY52" fmla="*/ 1923583 h 3781425"/>
              <a:gd name="connsiteX53" fmla="*/ 1586726 w 1828800"/>
              <a:gd name="connsiteY53" fmla="*/ 1887509 h 3781425"/>
              <a:gd name="connsiteX54" fmla="*/ 1393227 w 1828800"/>
              <a:gd name="connsiteY54" fmla="*/ 1231616 h 3781425"/>
              <a:gd name="connsiteX55" fmla="*/ 1370270 w 1828800"/>
              <a:gd name="connsiteY55" fmla="*/ 1159468 h 3781425"/>
              <a:gd name="connsiteX56" fmla="*/ 1344033 w 1828800"/>
              <a:gd name="connsiteY56" fmla="*/ 1110276 h 3781425"/>
              <a:gd name="connsiteX57" fmla="*/ 1301398 w 1828800"/>
              <a:gd name="connsiteY57" fmla="*/ 1057804 h 3781425"/>
              <a:gd name="connsiteX58" fmla="*/ 1268601 w 1828800"/>
              <a:gd name="connsiteY58" fmla="*/ 1028289 h 3781425"/>
              <a:gd name="connsiteX59" fmla="*/ 1216127 w 1828800"/>
              <a:gd name="connsiteY59" fmla="*/ 992215 h 3781425"/>
              <a:gd name="connsiteX60" fmla="*/ 1166932 w 1828800"/>
              <a:gd name="connsiteY60" fmla="*/ 972538 h 3781425"/>
              <a:gd name="connsiteX61" fmla="*/ 1124297 w 1828800"/>
              <a:gd name="connsiteY61" fmla="*/ 959420 h 3781425"/>
              <a:gd name="connsiteX62" fmla="*/ 909415 w 1828800"/>
              <a:gd name="connsiteY62" fmla="*/ 411597 h 3781425"/>
              <a:gd name="connsiteX63" fmla="*/ 670366 w 1828800"/>
              <a:gd name="connsiteY63" fmla="*/ 644053 h 3781425"/>
              <a:gd name="connsiteX64" fmla="*/ 909415 w 1828800"/>
              <a:gd name="connsiteY64" fmla="*/ 879737 h 3781425"/>
              <a:gd name="connsiteX65" fmla="*/ 1148463 w 1828800"/>
              <a:gd name="connsiteY65" fmla="*/ 644053 h 3781425"/>
              <a:gd name="connsiteX66" fmla="*/ 1078741 w 1828800"/>
              <a:gd name="connsiteY66" fmla="*/ 479396 h 3781425"/>
              <a:gd name="connsiteX67" fmla="*/ 909415 w 1828800"/>
              <a:gd name="connsiteY67" fmla="*/ 411597 h 3781425"/>
              <a:gd name="connsiteX68" fmla="*/ 0 w 1828800"/>
              <a:gd name="connsiteY68" fmla="*/ 0 h 3781425"/>
              <a:gd name="connsiteX69" fmla="*/ 1828800 w 1828800"/>
              <a:gd name="connsiteY69" fmla="*/ 0 h 3781425"/>
              <a:gd name="connsiteX70" fmla="*/ 1828800 w 1828800"/>
              <a:gd name="connsiteY70" fmla="*/ 3781425 h 3781425"/>
              <a:gd name="connsiteX71" fmla="*/ 0 w 1828800"/>
              <a:gd name="connsiteY71" fmla="*/ 3781425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828800" h="3781425">
                <a:moveTo>
                  <a:pt x="727461" y="959420"/>
                </a:moveTo>
                <a:lnTo>
                  <a:pt x="668427" y="969259"/>
                </a:lnTo>
                <a:lnTo>
                  <a:pt x="612673" y="988935"/>
                </a:lnTo>
                <a:lnTo>
                  <a:pt x="563479" y="1021730"/>
                </a:lnTo>
                <a:lnTo>
                  <a:pt x="520844" y="1064363"/>
                </a:lnTo>
                <a:lnTo>
                  <a:pt x="484768" y="1113555"/>
                </a:lnTo>
                <a:lnTo>
                  <a:pt x="461810" y="1159468"/>
                </a:lnTo>
                <a:lnTo>
                  <a:pt x="248634" y="1871112"/>
                </a:lnTo>
                <a:lnTo>
                  <a:pt x="242074" y="1913745"/>
                </a:lnTo>
                <a:lnTo>
                  <a:pt x="245354" y="1956378"/>
                </a:lnTo>
                <a:lnTo>
                  <a:pt x="268311" y="1985893"/>
                </a:lnTo>
                <a:lnTo>
                  <a:pt x="297828" y="2008849"/>
                </a:lnTo>
                <a:lnTo>
                  <a:pt x="327345" y="2015408"/>
                </a:lnTo>
                <a:lnTo>
                  <a:pt x="369980" y="2015408"/>
                </a:lnTo>
                <a:lnTo>
                  <a:pt x="402777" y="1992452"/>
                </a:lnTo>
                <a:lnTo>
                  <a:pt x="432293" y="1956378"/>
                </a:lnTo>
                <a:lnTo>
                  <a:pt x="622512" y="1300485"/>
                </a:lnTo>
                <a:lnTo>
                  <a:pt x="674987" y="1300485"/>
                </a:lnTo>
                <a:lnTo>
                  <a:pt x="356862" y="2415503"/>
                </a:lnTo>
                <a:lnTo>
                  <a:pt x="658588" y="2415503"/>
                </a:lnTo>
                <a:lnTo>
                  <a:pt x="658588" y="3291120"/>
                </a:lnTo>
                <a:lnTo>
                  <a:pt x="674987" y="3333753"/>
                </a:lnTo>
                <a:lnTo>
                  <a:pt x="704503" y="3356709"/>
                </a:lnTo>
                <a:lnTo>
                  <a:pt x="740579" y="3369827"/>
                </a:lnTo>
                <a:lnTo>
                  <a:pt x="786494" y="3369827"/>
                </a:lnTo>
                <a:lnTo>
                  <a:pt x="825850" y="3359989"/>
                </a:lnTo>
                <a:lnTo>
                  <a:pt x="852087" y="3337032"/>
                </a:lnTo>
                <a:lnTo>
                  <a:pt x="871765" y="3310797"/>
                </a:lnTo>
                <a:lnTo>
                  <a:pt x="878324" y="3274723"/>
                </a:lnTo>
                <a:lnTo>
                  <a:pt x="878324" y="2415503"/>
                </a:lnTo>
                <a:lnTo>
                  <a:pt x="947197" y="2415503"/>
                </a:lnTo>
                <a:lnTo>
                  <a:pt x="947197" y="3264884"/>
                </a:lnTo>
                <a:lnTo>
                  <a:pt x="953756" y="3310797"/>
                </a:lnTo>
                <a:lnTo>
                  <a:pt x="970154" y="3340312"/>
                </a:lnTo>
                <a:lnTo>
                  <a:pt x="1002950" y="3359989"/>
                </a:lnTo>
                <a:lnTo>
                  <a:pt x="1032467" y="3369827"/>
                </a:lnTo>
                <a:lnTo>
                  <a:pt x="1088221" y="3369827"/>
                </a:lnTo>
                <a:lnTo>
                  <a:pt x="1127577" y="3353430"/>
                </a:lnTo>
                <a:lnTo>
                  <a:pt x="1150534" y="3327194"/>
                </a:lnTo>
                <a:lnTo>
                  <a:pt x="1166932" y="3291120"/>
                </a:lnTo>
                <a:lnTo>
                  <a:pt x="1170212" y="3264884"/>
                </a:lnTo>
                <a:lnTo>
                  <a:pt x="1170212" y="2415503"/>
                </a:lnTo>
                <a:lnTo>
                  <a:pt x="1471939" y="2415503"/>
                </a:lnTo>
                <a:lnTo>
                  <a:pt x="1147255" y="1300485"/>
                </a:lnTo>
                <a:lnTo>
                  <a:pt x="1203008" y="1300485"/>
                </a:lnTo>
                <a:lnTo>
                  <a:pt x="1396507" y="1956378"/>
                </a:lnTo>
                <a:lnTo>
                  <a:pt x="1419465" y="1989172"/>
                </a:lnTo>
                <a:lnTo>
                  <a:pt x="1455541" y="2012129"/>
                </a:lnTo>
                <a:lnTo>
                  <a:pt x="1488337" y="2018687"/>
                </a:lnTo>
                <a:lnTo>
                  <a:pt x="1527693" y="2015408"/>
                </a:lnTo>
                <a:lnTo>
                  <a:pt x="1557209" y="1992452"/>
                </a:lnTo>
                <a:lnTo>
                  <a:pt x="1576887" y="1959657"/>
                </a:lnTo>
                <a:lnTo>
                  <a:pt x="1586726" y="1923583"/>
                </a:lnTo>
                <a:lnTo>
                  <a:pt x="1586726" y="1887509"/>
                </a:lnTo>
                <a:lnTo>
                  <a:pt x="1393227" y="1231616"/>
                </a:lnTo>
                <a:lnTo>
                  <a:pt x="1370270" y="1159468"/>
                </a:lnTo>
                <a:lnTo>
                  <a:pt x="1344033" y="1110276"/>
                </a:lnTo>
                <a:lnTo>
                  <a:pt x="1301398" y="1057804"/>
                </a:lnTo>
                <a:lnTo>
                  <a:pt x="1268601" y="1028289"/>
                </a:lnTo>
                <a:lnTo>
                  <a:pt x="1216127" y="992215"/>
                </a:lnTo>
                <a:lnTo>
                  <a:pt x="1166932" y="972538"/>
                </a:lnTo>
                <a:lnTo>
                  <a:pt x="1124297" y="959420"/>
                </a:lnTo>
                <a:close/>
                <a:moveTo>
                  <a:pt x="909415" y="411597"/>
                </a:moveTo>
                <a:cubicBezTo>
                  <a:pt x="776610" y="411597"/>
                  <a:pt x="670366" y="514911"/>
                  <a:pt x="670366" y="644053"/>
                </a:cubicBezTo>
                <a:cubicBezTo>
                  <a:pt x="670366" y="776423"/>
                  <a:pt x="776610" y="879737"/>
                  <a:pt x="909415" y="879737"/>
                </a:cubicBezTo>
                <a:cubicBezTo>
                  <a:pt x="1038899" y="879737"/>
                  <a:pt x="1148463" y="776423"/>
                  <a:pt x="1148463" y="644053"/>
                </a:cubicBezTo>
                <a:cubicBezTo>
                  <a:pt x="1148463" y="582710"/>
                  <a:pt x="1121902" y="524596"/>
                  <a:pt x="1078741" y="479396"/>
                </a:cubicBezTo>
                <a:cubicBezTo>
                  <a:pt x="1032259" y="434197"/>
                  <a:pt x="972497" y="411597"/>
                  <a:pt x="909415" y="411597"/>
                </a:cubicBezTo>
                <a:close/>
                <a:moveTo>
                  <a:pt x="0" y="0"/>
                </a:moveTo>
                <a:lnTo>
                  <a:pt x="1828800" y="0"/>
                </a:lnTo>
                <a:lnTo>
                  <a:pt x="1828800" y="3781425"/>
                </a:lnTo>
                <a:lnTo>
                  <a:pt x="0" y="378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5" name="Freeform 6"/>
          <p:cNvSpPr/>
          <p:nvPr/>
        </p:nvSpPr>
        <p:spPr>
          <a:xfrm>
            <a:off x="4727434" y="1484784"/>
            <a:ext cx="885173" cy="1830280"/>
          </a:xfrm>
          <a:custGeom>
            <a:avLst/>
            <a:gdLst>
              <a:gd name="connsiteX0" fmla="*/ 727461 w 1828800"/>
              <a:gd name="connsiteY0" fmla="*/ 959420 h 3781425"/>
              <a:gd name="connsiteX1" fmla="*/ 668427 w 1828800"/>
              <a:gd name="connsiteY1" fmla="*/ 969259 h 3781425"/>
              <a:gd name="connsiteX2" fmla="*/ 612673 w 1828800"/>
              <a:gd name="connsiteY2" fmla="*/ 988935 h 3781425"/>
              <a:gd name="connsiteX3" fmla="*/ 563479 w 1828800"/>
              <a:gd name="connsiteY3" fmla="*/ 1021730 h 3781425"/>
              <a:gd name="connsiteX4" fmla="*/ 520844 w 1828800"/>
              <a:gd name="connsiteY4" fmla="*/ 1064363 h 3781425"/>
              <a:gd name="connsiteX5" fmla="*/ 484768 w 1828800"/>
              <a:gd name="connsiteY5" fmla="*/ 1113555 h 3781425"/>
              <a:gd name="connsiteX6" fmla="*/ 461810 w 1828800"/>
              <a:gd name="connsiteY6" fmla="*/ 1159468 h 3781425"/>
              <a:gd name="connsiteX7" fmla="*/ 248634 w 1828800"/>
              <a:gd name="connsiteY7" fmla="*/ 1871112 h 3781425"/>
              <a:gd name="connsiteX8" fmla="*/ 242074 w 1828800"/>
              <a:gd name="connsiteY8" fmla="*/ 1913745 h 3781425"/>
              <a:gd name="connsiteX9" fmla="*/ 245354 w 1828800"/>
              <a:gd name="connsiteY9" fmla="*/ 1956378 h 3781425"/>
              <a:gd name="connsiteX10" fmla="*/ 268311 w 1828800"/>
              <a:gd name="connsiteY10" fmla="*/ 1985893 h 3781425"/>
              <a:gd name="connsiteX11" fmla="*/ 297828 w 1828800"/>
              <a:gd name="connsiteY11" fmla="*/ 2008849 h 3781425"/>
              <a:gd name="connsiteX12" fmla="*/ 327345 w 1828800"/>
              <a:gd name="connsiteY12" fmla="*/ 2015408 h 3781425"/>
              <a:gd name="connsiteX13" fmla="*/ 369980 w 1828800"/>
              <a:gd name="connsiteY13" fmla="*/ 2015408 h 3781425"/>
              <a:gd name="connsiteX14" fmla="*/ 402777 w 1828800"/>
              <a:gd name="connsiteY14" fmla="*/ 1992452 h 3781425"/>
              <a:gd name="connsiteX15" fmla="*/ 432293 w 1828800"/>
              <a:gd name="connsiteY15" fmla="*/ 1956378 h 3781425"/>
              <a:gd name="connsiteX16" fmla="*/ 622512 w 1828800"/>
              <a:gd name="connsiteY16" fmla="*/ 1300485 h 3781425"/>
              <a:gd name="connsiteX17" fmla="*/ 674987 w 1828800"/>
              <a:gd name="connsiteY17" fmla="*/ 1300485 h 3781425"/>
              <a:gd name="connsiteX18" fmla="*/ 356862 w 1828800"/>
              <a:gd name="connsiteY18" fmla="*/ 2415503 h 3781425"/>
              <a:gd name="connsiteX19" fmla="*/ 658588 w 1828800"/>
              <a:gd name="connsiteY19" fmla="*/ 2415503 h 3781425"/>
              <a:gd name="connsiteX20" fmla="*/ 658588 w 1828800"/>
              <a:gd name="connsiteY20" fmla="*/ 3291120 h 3781425"/>
              <a:gd name="connsiteX21" fmla="*/ 674987 w 1828800"/>
              <a:gd name="connsiteY21" fmla="*/ 3333753 h 3781425"/>
              <a:gd name="connsiteX22" fmla="*/ 704503 w 1828800"/>
              <a:gd name="connsiteY22" fmla="*/ 3356709 h 3781425"/>
              <a:gd name="connsiteX23" fmla="*/ 740579 w 1828800"/>
              <a:gd name="connsiteY23" fmla="*/ 3369827 h 3781425"/>
              <a:gd name="connsiteX24" fmla="*/ 786494 w 1828800"/>
              <a:gd name="connsiteY24" fmla="*/ 3369827 h 3781425"/>
              <a:gd name="connsiteX25" fmla="*/ 825850 w 1828800"/>
              <a:gd name="connsiteY25" fmla="*/ 3359989 h 3781425"/>
              <a:gd name="connsiteX26" fmla="*/ 852087 w 1828800"/>
              <a:gd name="connsiteY26" fmla="*/ 3337032 h 3781425"/>
              <a:gd name="connsiteX27" fmla="*/ 871765 w 1828800"/>
              <a:gd name="connsiteY27" fmla="*/ 3310797 h 3781425"/>
              <a:gd name="connsiteX28" fmla="*/ 878324 w 1828800"/>
              <a:gd name="connsiteY28" fmla="*/ 3274723 h 3781425"/>
              <a:gd name="connsiteX29" fmla="*/ 878324 w 1828800"/>
              <a:gd name="connsiteY29" fmla="*/ 2415503 h 3781425"/>
              <a:gd name="connsiteX30" fmla="*/ 947197 w 1828800"/>
              <a:gd name="connsiteY30" fmla="*/ 2415503 h 3781425"/>
              <a:gd name="connsiteX31" fmla="*/ 947197 w 1828800"/>
              <a:gd name="connsiteY31" fmla="*/ 3264884 h 3781425"/>
              <a:gd name="connsiteX32" fmla="*/ 953756 w 1828800"/>
              <a:gd name="connsiteY32" fmla="*/ 3310797 h 3781425"/>
              <a:gd name="connsiteX33" fmla="*/ 970154 w 1828800"/>
              <a:gd name="connsiteY33" fmla="*/ 3340312 h 3781425"/>
              <a:gd name="connsiteX34" fmla="*/ 1002950 w 1828800"/>
              <a:gd name="connsiteY34" fmla="*/ 3359989 h 3781425"/>
              <a:gd name="connsiteX35" fmla="*/ 1032467 w 1828800"/>
              <a:gd name="connsiteY35" fmla="*/ 3369827 h 3781425"/>
              <a:gd name="connsiteX36" fmla="*/ 1088221 w 1828800"/>
              <a:gd name="connsiteY36" fmla="*/ 3369827 h 3781425"/>
              <a:gd name="connsiteX37" fmla="*/ 1127577 w 1828800"/>
              <a:gd name="connsiteY37" fmla="*/ 3353430 h 3781425"/>
              <a:gd name="connsiteX38" fmla="*/ 1150534 w 1828800"/>
              <a:gd name="connsiteY38" fmla="*/ 3327194 h 3781425"/>
              <a:gd name="connsiteX39" fmla="*/ 1166932 w 1828800"/>
              <a:gd name="connsiteY39" fmla="*/ 3291120 h 3781425"/>
              <a:gd name="connsiteX40" fmla="*/ 1170212 w 1828800"/>
              <a:gd name="connsiteY40" fmla="*/ 3264884 h 3781425"/>
              <a:gd name="connsiteX41" fmla="*/ 1170212 w 1828800"/>
              <a:gd name="connsiteY41" fmla="*/ 2415503 h 3781425"/>
              <a:gd name="connsiteX42" fmla="*/ 1471939 w 1828800"/>
              <a:gd name="connsiteY42" fmla="*/ 2415503 h 3781425"/>
              <a:gd name="connsiteX43" fmla="*/ 1147255 w 1828800"/>
              <a:gd name="connsiteY43" fmla="*/ 1300485 h 3781425"/>
              <a:gd name="connsiteX44" fmla="*/ 1203008 w 1828800"/>
              <a:gd name="connsiteY44" fmla="*/ 1300485 h 3781425"/>
              <a:gd name="connsiteX45" fmla="*/ 1396507 w 1828800"/>
              <a:gd name="connsiteY45" fmla="*/ 1956378 h 3781425"/>
              <a:gd name="connsiteX46" fmla="*/ 1419465 w 1828800"/>
              <a:gd name="connsiteY46" fmla="*/ 1989172 h 3781425"/>
              <a:gd name="connsiteX47" fmla="*/ 1455541 w 1828800"/>
              <a:gd name="connsiteY47" fmla="*/ 2012129 h 3781425"/>
              <a:gd name="connsiteX48" fmla="*/ 1488337 w 1828800"/>
              <a:gd name="connsiteY48" fmla="*/ 2018687 h 3781425"/>
              <a:gd name="connsiteX49" fmla="*/ 1527693 w 1828800"/>
              <a:gd name="connsiteY49" fmla="*/ 2015408 h 3781425"/>
              <a:gd name="connsiteX50" fmla="*/ 1557209 w 1828800"/>
              <a:gd name="connsiteY50" fmla="*/ 1992452 h 3781425"/>
              <a:gd name="connsiteX51" fmla="*/ 1576887 w 1828800"/>
              <a:gd name="connsiteY51" fmla="*/ 1959657 h 3781425"/>
              <a:gd name="connsiteX52" fmla="*/ 1586726 w 1828800"/>
              <a:gd name="connsiteY52" fmla="*/ 1923583 h 3781425"/>
              <a:gd name="connsiteX53" fmla="*/ 1586726 w 1828800"/>
              <a:gd name="connsiteY53" fmla="*/ 1887509 h 3781425"/>
              <a:gd name="connsiteX54" fmla="*/ 1393227 w 1828800"/>
              <a:gd name="connsiteY54" fmla="*/ 1231616 h 3781425"/>
              <a:gd name="connsiteX55" fmla="*/ 1370270 w 1828800"/>
              <a:gd name="connsiteY55" fmla="*/ 1159468 h 3781425"/>
              <a:gd name="connsiteX56" fmla="*/ 1344033 w 1828800"/>
              <a:gd name="connsiteY56" fmla="*/ 1110276 h 3781425"/>
              <a:gd name="connsiteX57" fmla="*/ 1301398 w 1828800"/>
              <a:gd name="connsiteY57" fmla="*/ 1057804 h 3781425"/>
              <a:gd name="connsiteX58" fmla="*/ 1268601 w 1828800"/>
              <a:gd name="connsiteY58" fmla="*/ 1028289 h 3781425"/>
              <a:gd name="connsiteX59" fmla="*/ 1216127 w 1828800"/>
              <a:gd name="connsiteY59" fmla="*/ 992215 h 3781425"/>
              <a:gd name="connsiteX60" fmla="*/ 1166932 w 1828800"/>
              <a:gd name="connsiteY60" fmla="*/ 972538 h 3781425"/>
              <a:gd name="connsiteX61" fmla="*/ 1124297 w 1828800"/>
              <a:gd name="connsiteY61" fmla="*/ 959420 h 3781425"/>
              <a:gd name="connsiteX62" fmla="*/ 909415 w 1828800"/>
              <a:gd name="connsiteY62" fmla="*/ 411597 h 3781425"/>
              <a:gd name="connsiteX63" fmla="*/ 670366 w 1828800"/>
              <a:gd name="connsiteY63" fmla="*/ 644053 h 3781425"/>
              <a:gd name="connsiteX64" fmla="*/ 909415 w 1828800"/>
              <a:gd name="connsiteY64" fmla="*/ 879737 h 3781425"/>
              <a:gd name="connsiteX65" fmla="*/ 1148463 w 1828800"/>
              <a:gd name="connsiteY65" fmla="*/ 644053 h 3781425"/>
              <a:gd name="connsiteX66" fmla="*/ 1078741 w 1828800"/>
              <a:gd name="connsiteY66" fmla="*/ 479396 h 3781425"/>
              <a:gd name="connsiteX67" fmla="*/ 909415 w 1828800"/>
              <a:gd name="connsiteY67" fmla="*/ 411597 h 3781425"/>
              <a:gd name="connsiteX68" fmla="*/ 0 w 1828800"/>
              <a:gd name="connsiteY68" fmla="*/ 0 h 3781425"/>
              <a:gd name="connsiteX69" fmla="*/ 1828800 w 1828800"/>
              <a:gd name="connsiteY69" fmla="*/ 0 h 3781425"/>
              <a:gd name="connsiteX70" fmla="*/ 1828800 w 1828800"/>
              <a:gd name="connsiteY70" fmla="*/ 3781425 h 3781425"/>
              <a:gd name="connsiteX71" fmla="*/ 0 w 1828800"/>
              <a:gd name="connsiteY71" fmla="*/ 3781425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828800" h="3781425">
                <a:moveTo>
                  <a:pt x="727461" y="959420"/>
                </a:moveTo>
                <a:lnTo>
                  <a:pt x="668427" y="969259"/>
                </a:lnTo>
                <a:lnTo>
                  <a:pt x="612673" y="988935"/>
                </a:lnTo>
                <a:lnTo>
                  <a:pt x="563479" y="1021730"/>
                </a:lnTo>
                <a:lnTo>
                  <a:pt x="520844" y="1064363"/>
                </a:lnTo>
                <a:lnTo>
                  <a:pt x="484768" y="1113555"/>
                </a:lnTo>
                <a:lnTo>
                  <a:pt x="461810" y="1159468"/>
                </a:lnTo>
                <a:lnTo>
                  <a:pt x="248634" y="1871112"/>
                </a:lnTo>
                <a:lnTo>
                  <a:pt x="242074" y="1913745"/>
                </a:lnTo>
                <a:lnTo>
                  <a:pt x="245354" y="1956378"/>
                </a:lnTo>
                <a:lnTo>
                  <a:pt x="268311" y="1985893"/>
                </a:lnTo>
                <a:lnTo>
                  <a:pt x="297828" y="2008849"/>
                </a:lnTo>
                <a:lnTo>
                  <a:pt x="327345" y="2015408"/>
                </a:lnTo>
                <a:lnTo>
                  <a:pt x="369980" y="2015408"/>
                </a:lnTo>
                <a:lnTo>
                  <a:pt x="402777" y="1992452"/>
                </a:lnTo>
                <a:lnTo>
                  <a:pt x="432293" y="1956378"/>
                </a:lnTo>
                <a:lnTo>
                  <a:pt x="622512" y="1300485"/>
                </a:lnTo>
                <a:lnTo>
                  <a:pt x="674987" y="1300485"/>
                </a:lnTo>
                <a:lnTo>
                  <a:pt x="356862" y="2415503"/>
                </a:lnTo>
                <a:lnTo>
                  <a:pt x="658588" y="2415503"/>
                </a:lnTo>
                <a:lnTo>
                  <a:pt x="658588" y="3291120"/>
                </a:lnTo>
                <a:lnTo>
                  <a:pt x="674987" y="3333753"/>
                </a:lnTo>
                <a:lnTo>
                  <a:pt x="704503" y="3356709"/>
                </a:lnTo>
                <a:lnTo>
                  <a:pt x="740579" y="3369827"/>
                </a:lnTo>
                <a:lnTo>
                  <a:pt x="786494" y="3369827"/>
                </a:lnTo>
                <a:lnTo>
                  <a:pt x="825850" y="3359989"/>
                </a:lnTo>
                <a:lnTo>
                  <a:pt x="852087" y="3337032"/>
                </a:lnTo>
                <a:lnTo>
                  <a:pt x="871765" y="3310797"/>
                </a:lnTo>
                <a:lnTo>
                  <a:pt x="878324" y="3274723"/>
                </a:lnTo>
                <a:lnTo>
                  <a:pt x="878324" y="2415503"/>
                </a:lnTo>
                <a:lnTo>
                  <a:pt x="947197" y="2415503"/>
                </a:lnTo>
                <a:lnTo>
                  <a:pt x="947197" y="3264884"/>
                </a:lnTo>
                <a:lnTo>
                  <a:pt x="953756" y="3310797"/>
                </a:lnTo>
                <a:lnTo>
                  <a:pt x="970154" y="3340312"/>
                </a:lnTo>
                <a:lnTo>
                  <a:pt x="1002950" y="3359989"/>
                </a:lnTo>
                <a:lnTo>
                  <a:pt x="1032467" y="3369827"/>
                </a:lnTo>
                <a:lnTo>
                  <a:pt x="1088221" y="3369827"/>
                </a:lnTo>
                <a:lnTo>
                  <a:pt x="1127577" y="3353430"/>
                </a:lnTo>
                <a:lnTo>
                  <a:pt x="1150534" y="3327194"/>
                </a:lnTo>
                <a:lnTo>
                  <a:pt x="1166932" y="3291120"/>
                </a:lnTo>
                <a:lnTo>
                  <a:pt x="1170212" y="3264884"/>
                </a:lnTo>
                <a:lnTo>
                  <a:pt x="1170212" y="2415503"/>
                </a:lnTo>
                <a:lnTo>
                  <a:pt x="1471939" y="2415503"/>
                </a:lnTo>
                <a:lnTo>
                  <a:pt x="1147255" y="1300485"/>
                </a:lnTo>
                <a:lnTo>
                  <a:pt x="1203008" y="1300485"/>
                </a:lnTo>
                <a:lnTo>
                  <a:pt x="1396507" y="1956378"/>
                </a:lnTo>
                <a:lnTo>
                  <a:pt x="1419465" y="1989172"/>
                </a:lnTo>
                <a:lnTo>
                  <a:pt x="1455541" y="2012129"/>
                </a:lnTo>
                <a:lnTo>
                  <a:pt x="1488337" y="2018687"/>
                </a:lnTo>
                <a:lnTo>
                  <a:pt x="1527693" y="2015408"/>
                </a:lnTo>
                <a:lnTo>
                  <a:pt x="1557209" y="1992452"/>
                </a:lnTo>
                <a:lnTo>
                  <a:pt x="1576887" y="1959657"/>
                </a:lnTo>
                <a:lnTo>
                  <a:pt x="1586726" y="1923583"/>
                </a:lnTo>
                <a:lnTo>
                  <a:pt x="1586726" y="1887509"/>
                </a:lnTo>
                <a:lnTo>
                  <a:pt x="1393227" y="1231616"/>
                </a:lnTo>
                <a:lnTo>
                  <a:pt x="1370270" y="1159468"/>
                </a:lnTo>
                <a:lnTo>
                  <a:pt x="1344033" y="1110276"/>
                </a:lnTo>
                <a:lnTo>
                  <a:pt x="1301398" y="1057804"/>
                </a:lnTo>
                <a:lnTo>
                  <a:pt x="1268601" y="1028289"/>
                </a:lnTo>
                <a:lnTo>
                  <a:pt x="1216127" y="992215"/>
                </a:lnTo>
                <a:lnTo>
                  <a:pt x="1166932" y="972538"/>
                </a:lnTo>
                <a:lnTo>
                  <a:pt x="1124297" y="959420"/>
                </a:lnTo>
                <a:close/>
                <a:moveTo>
                  <a:pt x="909415" y="411597"/>
                </a:moveTo>
                <a:cubicBezTo>
                  <a:pt x="776610" y="411597"/>
                  <a:pt x="670366" y="514911"/>
                  <a:pt x="670366" y="644053"/>
                </a:cubicBezTo>
                <a:cubicBezTo>
                  <a:pt x="670366" y="776423"/>
                  <a:pt x="776610" y="879737"/>
                  <a:pt x="909415" y="879737"/>
                </a:cubicBezTo>
                <a:cubicBezTo>
                  <a:pt x="1038899" y="879737"/>
                  <a:pt x="1148463" y="776423"/>
                  <a:pt x="1148463" y="644053"/>
                </a:cubicBezTo>
                <a:cubicBezTo>
                  <a:pt x="1148463" y="582710"/>
                  <a:pt x="1121902" y="524596"/>
                  <a:pt x="1078741" y="479396"/>
                </a:cubicBezTo>
                <a:cubicBezTo>
                  <a:pt x="1032259" y="434197"/>
                  <a:pt x="972497" y="411597"/>
                  <a:pt x="909415" y="411597"/>
                </a:cubicBezTo>
                <a:close/>
                <a:moveTo>
                  <a:pt x="0" y="0"/>
                </a:moveTo>
                <a:lnTo>
                  <a:pt x="1828800" y="0"/>
                </a:lnTo>
                <a:lnTo>
                  <a:pt x="1828800" y="3781425"/>
                </a:lnTo>
                <a:lnTo>
                  <a:pt x="0" y="378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" name="Conector recto 8"/>
          <p:cNvCxnSpPr/>
          <p:nvPr/>
        </p:nvCxnSpPr>
        <p:spPr>
          <a:xfrm>
            <a:off x="3174550" y="3212976"/>
            <a:ext cx="51845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69 Grupo"/>
          <p:cNvGrpSpPr/>
          <p:nvPr/>
        </p:nvGrpSpPr>
        <p:grpSpPr>
          <a:xfrm>
            <a:off x="3590502" y="1377664"/>
            <a:ext cx="1996605" cy="1724276"/>
            <a:chOff x="4206415" y="362659"/>
            <a:chExt cx="2897996" cy="2502721"/>
          </a:xfrm>
        </p:grpSpPr>
        <p:grpSp>
          <p:nvGrpSpPr>
            <p:cNvPr id="97" name="70 Grupo"/>
            <p:cNvGrpSpPr/>
            <p:nvPr/>
          </p:nvGrpSpPr>
          <p:grpSpPr>
            <a:xfrm>
              <a:off x="4206415" y="362659"/>
              <a:ext cx="2897996" cy="2502721"/>
              <a:chOff x="986302" y="3309410"/>
              <a:chExt cx="4176712" cy="3607024"/>
            </a:xfrm>
          </p:grpSpPr>
          <p:graphicFrame>
            <p:nvGraphicFramePr>
              <p:cNvPr id="99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967701723"/>
                  </p:ext>
                </p:extLst>
              </p:nvPr>
            </p:nvGraphicFramePr>
            <p:xfrm>
              <a:off x="986302" y="3368218"/>
              <a:ext cx="4176712" cy="34247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00" name="Freeform 6"/>
              <p:cNvSpPr/>
              <p:nvPr/>
            </p:nvSpPr>
            <p:spPr>
              <a:xfrm>
                <a:off x="2183346" y="3309410"/>
                <a:ext cx="1828800" cy="3607024"/>
              </a:xfrm>
              <a:custGeom>
                <a:avLst/>
                <a:gdLst>
                  <a:gd name="connsiteX0" fmla="*/ 727461 w 1828800"/>
                  <a:gd name="connsiteY0" fmla="*/ 959420 h 3781425"/>
                  <a:gd name="connsiteX1" fmla="*/ 668427 w 1828800"/>
                  <a:gd name="connsiteY1" fmla="*/ 969259 h 3781425"/>
                  <a:gd name="connsiteX2" fmla="*/ 612673 w 1828800"/>
                  <a:gd name="connsiteY2" fmla="*/ 988935 h 3781425"/>
                  <a:gd name="connsiteX3" fmla="*/ 563479 w 1828800"/>
                  <a:gd name="connsiteY3" fmla="*/ 1021730 h 3781425"/>
                  <a:gd name="connsiteX4" fmla="*/ 520844 w 1828800"/>
                  <a:gd name="connsiteY4" fmla="*/ 1064363 h 3781425"/>
                  <a:gd name="connsiteX5" fmla="*/ 484768 w 1828800"/>
                  <a:gd name="connsiteY5" fmla="*/ 1113555 h 3781425"/>
                  <a:gd name="connsiteX6" fmla="*/ 461810 w 1828800"/>
                  <a:gd name="connsiteY6" fmla="*/ 1159468 h 3781425"/>
                  <a:gd name="connsiteX7" fmla="*/ 248634 w 1828800"/>
                  <a:gd name="connsiteY7" fmla="*/ 1871112 h 3781425"/>
                  <a:gd name="connsiteX8" fmla="*/ 242074 w 1828800"/>
                  <a:gd name="connsiteY8" fmla="*/ 1913745 h 3781425"/>
                  <a:gd name="connsiteX9" fmla="*/ 245354 w 1828800"/>
                  <a:gd name="connsiteY9" fmla="*/ 1956378 h 3781425"/>
                  <a:gd name="connsiteX10" fmla="*/ 268311 w 1828800"/>
                  <a:gd name="connsiteY10" fmla="*/ 1985893 h 3781425"/>
                  <a:gd name="connsiteX11" fmla="*/ 297828 w 1828800"/>
                  <a:gd name="connsiteY11" fmla="*/ 2008849 h 3781425"/>
                  <a:gd name="connsiteX12" fmla="*/ 327345 w 1828800"/>
                  <a:gd name="connsiteY12" fmla="*/ 2015408 h 3781425"/>
                  <a:gd name="connsiteX13" fmla="*/ 369980 w 1828800"/>
                  <a:gd name="connsiteY13" fmla="*/ 2015408 h 3781425"/>
                  <a:gd name="connsiteX14" fmla="*/ 402777 w 1828800"/>
                  <a:gd name="connsiteY14" fmla="*/ 1992452 h 3781425"/>
                  <a:gd name="connsiteX15" fmla="*/ 432293 w 1828800"/>
                  <a:gd name="connsiteY15" fmla="*/ 1956378 h 3781425"/>
                  <a:gd name="connsiteX16" fmla="*/ 622512 w 1828800"/>
                  <a:gd name="connsiteY16" fmla="*/ 1300485 h 3781425"/>
                  <a:gd name="connsiteX17" fmla="*/ 674987 w 1828800"/>
                  <a:gd name="connsiteY17" fmla="*/ 1300485 h 3781425"/>
                  <a:gd name="connsiteX18" fmla="*/ 356862 w 1828800"/>
                  <a:gd name="connsiteY18" fmla="*/ 2415503 h 3781425"/>
                  <a:gd name="connsiteX19" fmla="*/ 658588 w 1828800"/>
                  <a:gd name="connsiteY19" fmla="*/ 2415503 h 3781425"/>
                  <a:gd name="connsiteX20" fmla="*/ 658588 w 1828800"/>
                  <a:gd name="connsiteY20" fmla="*/ 3291120 h 3781425"/>
                  <a:gd name="connsiteX21" fmla="*/ 674987 w 1828800"/>
                  <a:gd name="connsiteY21" fmla="*/ 3333753 h 3781425"/>
                  <a:gd name="connsiteX22" fmla="*/ 704503 w 1828800"/>
                  <a:gd name="connsiteY22" fmla="*/ 3356709 h 3781425"/>
                  <a:gd name="connsiteX23" fmla="*/ 740579 w 1828800"/>
                  <a:gd name="connsiteY23" fmla="*/ 3369827 h 3781425"/>
                  <a:gd name="connsiteX24" fmla="*/ 786494 w 1828800"/>
                  <a:gd name="connsiteY24" fmla="*/ 3369827 h 3781425"/>
                  <a:gd name="connsiteX25" fmla="*/ 825850 w 1828800"/>
                  <a:gd name="connsiteY25" fmla="*/ 3359989 h 3781425"/>
                  <a:gd name="connsiteX26" fmla="*/ 852087 w 1828800"/>
                  <a:gd name="connsiteY26" fmla="*/ 3337032 h 3781425"/>
                  <a:gd name="connsiteX27" fmla="*/ 871765 w 1828800"/>
                  <a:gd name="connsiteY27" fmla="*/ 3310797 h 3781425"/>
                  <a:gd name="connsiteX28" fmla="*/ 878324 w 1828800"/>
                  <a:gd name="connsiteY28" fmla="*/ 3274723 h 3781425"/>
                  <a:gd name="connsiteX29" fmla="*/ 878324 w 1828800"/>
                  <a:gd name="connsiteY29" fmla="*/ 2415503 h 3781425"/>
                  <a:gd name="connsiteX30" fmla="*/ 947197 w 1828800"/>
                  <a:gd name="connsiteY30" fmla="*/ 2415503 h 3781425"/>
                  <a:gd name="connsiteX31" fmla="*/ 947197 w 1828800"/>
                  <a:gd name="connsiteY31" fmla="*/ 3264884 h 3781425"/>
                  <a:gd name="connsiteX32" fmla="*/ 953756 w 1828800"/>
                  <a:gd name="connsiteY32" fmla="*/ 3310797 h 3781425"/>
                  <a:gd name="connsiteX33" fmla="*/ 970154 w 1828800"/>
                  <a:gd name="connsiteY33" fmla="*/ 3340312 h 3781425"/>
                  <a:gd name="connsiteX34" fmla="*/ 1002950 w 1828800"/>
                  <a:gd name="connsiteY34" fmla="*/ 3359989 h 3781425"/>
                  <a:gd name="connsiteX35" fmla="*/ 1032467 w 1828800"/>
                  <a:gd name="connsiteY35" fmla="*/ 3369827 h 3781425"/>
                  <a:gd name="connsiteX36" fmla="*/ 1088221 w 1828800"/>
                  <a:gd name="connsiteY36" fmla="*/ 3369827 h 3781425"/>
                  <a:gd name="connsiteX37" fmla="*/ 1127577 w 1828800"/>
                  <a:gd name="connsiteY37" fmla="*/ 3353430 h 3781425"/>
                  <a:gd name="connsiteX38" fmla="*/ 1150534 w 1828800"/>
                  <a:gd name="connsiteY38" fmla="*/ 3327194 h 3781425"/>
                  <a:gd name="connsiteX39" fmla="*/ 1166932 w 1828800"/>
                  <a:gd name="connsiteY39" fmla="*/ 3291120 h 3781425"/>
                  <a:gd name="connsiteX40" fmla="*/ 1170212 w 1828800"/>
                  <a:gd name="connsiteY40" fmla="*/ 3264884 h 3781425"/>
                  <a:gd name="connsiteX41" fmla="*/ 1170212 w 1828800"/>
                  <a:gd name="connsiteY41" fmla="*/ 2415503 h 3781425"/>
                  <a:gd name="connsiteX42" fmla="*/ 1471939 w 1828800"/>
                  <a:gd name="connsiteY42" fmla="*/ 2415503 h 3781425"/>
                  <a:gd name="connsiteX43" fmla="*/ 1147255 w 1828800"/>
                  <a:gd name="connsiteY43" fmla="*/ 1300485 h 3781425"/>
                  <a:gd name="connsiteX44" fmla="*/ 1203008 w 1828800"/>
                  <a:gd name="connsiteY44" fmla="*/ 1300485 h 3781425"/>
                  <a:gd name="connsiteX45" fmla="*/ 1396507 w 1828800"/>
                  <a:gd name="connsiteY45" fmla="*/ 1956378 h 3781425"/>
                  <a:gd name="connsiteX46" fmla="*/ 1419465 w 1828800"/>
                  <a:gd name="connsiteY46" fmla="*/ 1989172 h 3781425"/>
                  <a:gd name="connsiteX47" fmla="*/ 1455541 w 1828800"/>
                  <a:gd name="connsiteY47" fmla="*/ 2012129 h 3781425"/>
                  <a:gd name="connsiteX48" fmla="*/ 1488337 w 1828800"/>
                  <a:gd name="connsiteY48" fmla="*/ 2018687 h 3781425"/>
                  <a:gd name="connsiteX49" fmla="*/ 1527693 w 1828800"/>
                  <a:gd name="connsiteY49" fmla="*/ 2015408 h 3781425"/>
                  <a:gd name="connsiteX50" fmla="*/ 1557209 w 1828800"/>
                  <a:gd name="connsiteY50" fmla="*/ 1992452 h 3781425"/>
                  <a:gd name="connsiteX51" fmla="*/ 1576887 w 1828800"/>
                  <a:gd name="connsiteY51" fmla="*/ 1959657 h 3781425"/>
                  <a:gd name="connsiteX52" fmla="*/ 1586726 w 1828800"/>
                  <a:gd name="connsiteY52" fmla="*/ 1923583 h 3781425"/>
                  <a:gd name="connsiteX53" fmla="*/ 1586726 w 1828800"/>
                  <a:gd name="connsiteY53" fmla="*/ 1887509 h 3781425"/>
                  <a:gd name="connsiteX54" fmla="*/ 1393227 w 1828800"/>
                  <a:gd name="connsiteY54" fmla="*/ 1231616 h 3781425"/>
                  <a:gd name="connsiteX55" fmla="*/ 1370270 w 1828800"/>
                  <a:gd name="connsiteY55" fmla="*/ 1159468 h 3781425"/>
                  <a:gd name="connsiteX56" fmla="*/ 1344033 w 1828800"/>
                  <a:gd name="connsiteY56" fmla="*/ 1110276 h 3781425"/>
                  <a:gd name="connsiteX57" fmla="*/ 1301398 w 1828800"/>
                  <a:gd name="connsiteY57" fmla="*/ 1057804 h 3781425"/>
                  <a:gd name="connsiteX58" fmla="*/ 1268601 w 1828800"/>
                  <a:gd name="connsiteY58" fmla="*/ 1028289 h 3781425"/>
                  <a:gd name="connsiteX59" fmla="*/ 1216127 w 1828800"/>
                  <a:gd name="connsiteY59" fmla="*/ 992215 h 3781425"/>
                  <a:gd name="connsiteX60" fmla="*/ 1166932 w 1828800"/>
                  <a:gd name="connsiteY60" fmla="*/ 972538 h 3781425"/>
                  <a:gd name="connsiteX61" fmla="*/ 1124297 w 1828800"/>
                  <a:gd name="connsiteY61" fmla="*/ 959420 h 3781425"/>
                  <a:gd name="connsiteX62" fmla="*/ 909415 w 1828800"/>
                  <a:gd name="connsiteY62" fmla="*/ 411597 h 3781425"/>
                  <a:gd name="connsiteX63" fmla="*/ 670366 w 1828800"/>
                  <a:gd name="connsiteY63" fmla="*/ 644053 h 3781425"/>
                  <a:gd name="connsiteX64" fmla="*/ 909415 w 1828800"/>
                  <a:gd name="connsiteY64" fmla="*/ 879737 h 3781425"/>
                  <a:gd name="connsiteX65" fmla="*/ 1148463 w 1828800"/>
                  <a:gd name="connsiteY65" fmla="*/ 644053 h 3781425"/>
                  <a:gd name="connsiteX66" fmla="*/ 1078741 w 1828800"/>
                  <a:gd name="connsiteY66" fmla="*/ 479396 h 3781425"/>
                  <a:gd name="connsiteX67" fmla="*/ 909415 w 1828800"/>
                  <a:gd name="connsiteY67" fmla="*/ 411597 h 3781425"/>
                  <a:gd name="connsiteX68" fmla="*/ 0 w 1828800"/>
                  <a:gd name="connsiteY68" fmla="*/ 0 h 3781425"/>
                  <a:gd name="connsiteX69" fmla="*/ 1828800 w 1828800"/>
                  <a:gd name="connsiteY69" fmla="*/ 0 h 3781425"/>
                  <a:gd name="connsiteX70" fmla="*/ 1828800 w 1828800"/>
                  <a:gd name="connsiteY70" fmla="*/ 3781425 h 3781425"/>
                  <a:gd name="connsiteX71" fmla="*/ 0 w 1828800"/>
                  <a:gd name="connsiteY71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828800" h="3781425">
                    <a:moveTo>
                      <a:pt x="727461" y="959420"/>
                    </a:moveTo>
                    <a:lnTo>
                      <a:pt x="668427" y="969259"/>
                    </a:lnTo>
                    <a:lnTo>
                      <a:pt x="612673" y="988935"/>
                    </a:lnTo>
                    <a:lnTo>
                      <a:pt x="563479" y="1021730"/>
                    </a:lnTo>
                    <a:lnTo>
                      <a:pt x="520844" y="1064363"/>
                    </a:lnTo>
                    <a:lnTo>
                      <a:pt x="484768" y="1113555"/>
                    </a:lnTo>
                    <a:lnTo>
                      <a:pt x="461810" y="1159468"/>
                    </a:lnTo>
                    <a:lnTo>
                      <a:pt x="248634" y="1871112"/>
                    </a:lnTo>
                    <a:lnTo>
                      <a:pt x="242074" y="1913745"/>
                    </a:lnTo>
                    <a:lnTo>
                      <a:pt x="245354" y="1956378"/>
                    </a:lnTo>
                    <a:lnTo>
                      <a:pt x="268311" y="1985893"/>
                    </a:lnTo>
                    <a:lnTo>
                      <a:pt x="297828" y="2008849"/>
                    </a:lnTo>
                    <a:lnTo>
                      <a:pt x="327345" y="2015408"/>
                    </a:lnTo>
                    <a:lnTo>
                      <a:pt x="369980" y="2015408"/>
                    </a:lnTo>
                    <a:lnTo>
                      <a:pt x="402777" y="1992452"/>
                    </a:lnTo>
                    <a:lnTo>
                      <a:pt x="432293" y="1956378"/>
                    </a:lnTo>
                    <a:lnTo>
                      <a:pt x="622512" y="1300485"/>
                    </a:lnTo>
                    <a:lnTo>
                      <a:pt x="674987" y="1300485"/>
                    </a:lnTo>
                    <a:lnTo>
                      <a:pt x="356862" y="2415503"/>
                    </a:lnTo>
                    <a:lnTo>
                      <a:pt x="658588" y="2415503"/>
                    </a:lnTo>
                    <a:lnTo>
                      <a:pt x="658588" y="3291120"/>
                    </a:lnTo>
                    <a:lnTo>
                      <a:pt x="674987" y="3333753"/>
                    </a:lnTo>
                    <a:lnTo>
                      <a:pt x="704503" y="3356709"/>
                    </a:lnTo>
                    <a:lnTo>
                      <a:pt x="740579" y="3369827"/>
                    </a:lnTo>
                    <a:lnTo>
                      <a:pt x="786494" y="3369827"/>
                    </a:lnTo>
                    <a:lnTo>
                      <a:pt x="825850" y="3359989"/>
                    </a:lnTo>
                    <a:lnTo>
                      <a:pt x="852087" y="3337032"/>
                    </a:lnTo>
                    <a:lnTo>
                      <a:pt x="871765" y="3310797"/>
                    </a:lnTo>
                    <a:lnTo>
                      <a:pt x="878324" y="3274723"/>
                    </a:lnTo>
                    <a:lnTo>
                      <a:pt x="878324" y="2415503"/>
                    </a:lnTo>
                    <a:lnTo>
                      <a:pt x="947197" y="2415503"/>
                    </a:lnTo>
                    <a:lnTo>
                      <a:pt x="947197" y="3264884"/>
                    </a:lnTo>
                    <a:lnTo>
                      <a:pt x="953756" y="3310797"/>
                    </a:lnTo>
                    <a:lnTo>
                      <a:pt x="970154" y="3340312"/>
                    </a:lnTo>
                    <a:lnTo>
                      <a:pt x="1002950" y="3359989"/>
                    </a:lnTo>
                    <a:lnTo>
                      <a:pt x="1032467" y="3369827"/>
                    </a:lnTo>
                    <a:lnTo>
                      <a:pt x="1088221" y="3369827"/>
                    </a:lnTo>
                    <a:lnTo>
                      <a:pt x="1127577" y="3353430"/>
                    </a:lnTo>
                    <a:lnTo>
                      <a:pt x="1150534" y="3327194"/>
                    </a:lnTo>
                    <a:lnTo>
                      <a:pt x="1166932" y="3291120"/>
                    </a:lnTo>
                    <a:lnTo>
                      <a:pt x="1170212" y="3264884"/>
                    </a:lnTo>
                    <a:lnTo>
                      <a:pt x="1170212" y="2415503"/>
                    </a:lnTo>
                    <a:lnTo>
                      <a:pt x="1471939" y="2415503"/>
                    </a:lnTo>
                    <a:lnTo>
                      <a:pt x="1147255" y="1300485"/>
                    </a:lnTo>
                    <a:lnTo>
                      <a:pt x="1203008" y="1300485"/>
                    </a:lnTo>
                    <a:lnTo>
                      <a:pt x="1396507" y="1956378"/>
                    </a:lnTo>
                    <a:lnTo>
                      <a:pt x="1419465" y="1989172"/>
                    </a:lnTo>
                    <a:lnTo>
                      <a:pt x="1455541" y="2012129"/>
                    </a:lnTo>
                    <a:lnTo>
                      <a:pt x="1488337" y="2018687"/>
                    </a:lnTo>
                    <a:lnTo>
                      <a:pt x="1527693" y="2015408"/>
                    </a:lnTo>
                    <a:lnTo>
                      <a:pt x="1557209" y="1992452"/>
                    </a:lnTo>
                    <a:lnTo>
                      <a:pt x="1576887" y="1959657"/>
                    </a:lnTo>
                    <a:lnTo>
                      <a:pt x="1586726" y="1923583"/>
                    </a:lnTo>
                    <a:lnTo>
                      <a:pt x="1586726" y="1887509"/>
                    </a:lnTo>
                    <a:lnTo>
                      <a:pt x="1393227" y="1231616"/>
                    </a:lnTo>
                    <a:lnTo>
                      <a:pt x="1370270" y="1159468"/>
                    </a:lnTo>
                    <a:lnTo>
                      <a:pt x="1344033" y="1110276"/>
                    </a:lnTo>
                    <a:lnTo>
                      <a:pt x="1301398" y="1057804"/>
                    </a:lnTo>
                    <a:lnTo>
                      <a:pt x="1268601" y="1028289"/>
                    </a:lnTo>
                    <a:lnTo>
                      <a:pt x="1216127" y="992215"/>
                    </a:lnTo>
                    <a:lnTo>
                      <a:pt x="1166932" y="972538"/>
                    </a:lnTo>
                    <a:lnTo>
                      <a:pt x="1124297" y="959420"/>
                    </a:lnTo>
                    <a:close/>
                    <a:moveTo>
                      <a:pt x="909415" y="411597"/>
                    </a:moveTo>
                    <a:cubicBezTo>
                      <a:pt x="776610" y="411597"/>
                      <a:pt x="670366" y="514911"/>
                      <a:pt x="670366" y="644053"/>
                    </a:cubicBezTo>
                    <a:cubicBezTo>
                      <a:pt x="670366" y="776423"/>
                      <a:pt x="776610" y="879737"/>
                      <a:pt x="909415" y="879737"/>
                    </a:cubicBezTo>
                    <a:cubicBezTo>
                      <a:pt x="1038899" y="879737"/>
                      <a:pt x="1148463" y="776423"/>
                      <a:pt x="1148463" y="644053"/>
                    </a:cubicBezTo>
                    <a:cubicBezTo>
                      <a:pt x="1148463" y="582710"/>
                      <a:pt x="1121902" y="524596"/>
                      <a:pt x="1078741" y="479396"/>
                    </a:cubicBezTo>
                    <a:cubicBezTo>
                      <a:pt x="1032259" y="434197"/>
                      <a:pt x="972497" y="411597"/>
                      <a:pt x="909415" y="41159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8" name="71 Rectángulo"/>
            <p:cNvSpPr/>
            <p:nvPr/>
          </p:nvSpPr>
          <p:spPr>
            <a:xfrm>
              <a:off x="4422107" y="1807256"/>
              <a:ext cx="268130" cy="424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33A3D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2" name="71 Rectángulo"/>
          <p:cNvSpPr/>
          <p:nvPr/>
        </p:nvSpPr>
        <p:spPr>
          <a:xfrm>
            <a:off x="3711347" y="2672176"/>
            <a:ext cx="399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</a:rPr>
              <a:t>4%</a:t>
            </a:r>
          </a:p>
        </p:txBody>
      </p:sp>
      <p:sp>
        <p:nvSpPr>
          <p:cNvPr id="103" name="71 Rectángulo"/>
          <p:cNvSpPr/>
          <p:nvPr/>
        </p:nvSpPr>
        <p:spPr>
          <a:xfrm>
            <a:off x="3677741" y="2080431"/>
            <a:ext cx="489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82%</a:t>
            </a:r>
          </a:p>
        </p:txBody>
      </p:sp>
      <p:sp>
        <p:nvSpPr>
          <p:cNvPr id="104" name="71 Rectángulo"/>
          <p:cNvSpPr/>
          <p:nvPr/>
        </p:nvSpPr>
        <p:spPr>
          <a:xfrm>
            <a:off x="3657053" y="1503701"/>
            <a:ext cx="489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15%</a:t>
            </a:r>
          </a:p>
        </p:txBody>
      </p:sp>
      <p:sp>
        <p:nvSpPr>
          <p:cNvPr id="18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2709318" y="4363977"/>
            <a:ext cx="1228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age group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0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3359" y="5925845"/>
            <a:ext cx="81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cases. 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U.S. Survey 2024: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1,007 </a:t>
            </a:r>
            <a:r>
              <a:rPr lang="es-PE" sz="1100" b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Respondents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1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75330" y="6315937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Q8. Have you suffered from any kind of violence (either physical or psychological) in the past year?</a:t>
            </a:r>
          </a:p>
        </p:txBody>
      </p:sp>
      <p:grpSp>
        <p:nvGrpSpPr>
          <p:cNvPr id="52" name="75 Grupo"/>
          <p:cNvGrpSpPr/>
          <p:nvPr/>
        </p:nvGrpSpPr>
        <p:grpSpPr>
          <a:xfrm>
            <a:off x="6294549" y="1254704"/>
            <a:ext cx="1996604" cy="1884789"/>
            <a:chOff x="1221030" y="4044953"/>
            <a:chExt cx="1996604" cy="1884789"/>
          </a:xfrm>
        </p:grpSpPr>
        <p:graphicFrame>
          <p:nvGraphicFramePr>
            <p:cNvPr id="54" name="Chart 3"/>
            <p:cNvGraphicFramePr/>
            <p:nvPr>
              <p:extLst>
                <p:ext uri="{D42A27DB-BD31-4B8C-83A1-F6EECF244321}">
                  <p14:modId xmlns:p14="http://schemas.microsoft.com/office/powerpoint/2010/main" val="1299626310"/>
                </p:ext>
              </p:extLst>
            </p:nvPr>
          </p:nvGraphicFramePr>
          <p:xfrm>
            <a:off x="1221030" y="4159832"/>
            <a:ext cx="1996604" cy="16481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5" name="Freeform 7"/>
            <p:cNvSpPr/>
            <p:nvPr/>
          </p:nvSpPr>
          <p:spPr>
            <a:xfrm>
              <a:off x="1767902" y="4044953"/>
              <a:ext cx="918531" cy="1884789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0190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6" name="71 Rectángulo"/>
          <p:cNvSpPr/>
          <p:nvPr/>
        </p:nvSpPr>
        <p:spPr>
          <a:xfrm>
            <a:off x="6408668" y="2619051"/>
            <a:ext cx="399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</a:rPr>
              <a:t>4%</a:t>
            </a:r>
          </a:p>
        </p:txBody>
      </p:sp>
      <p:sp>
        <p:nvSpPr>
          <p:cNvPr id="57" name="71 Rectángulo"/>
          <p:cNvSpPr/>
          <p:nvPr/>
        </p:nvSpPr>
        <p:spPr>
          <a:xfrm>
            <a:off x="6379301" y="2071083"/>
            <a:ext cx="489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</a:rPr>
              <a:t>86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58" name="71 Rectángulo"/>
          <p:cNvSpPr/>
          <p:nvPr/>
        </p:nvSpPr>
        <p:spPr>
          <a:xfrm>
            <a:off x="6352183" y="1492067"/>
            <a:ext cx="489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>
                <a:solidFill>
                  <a:schemeClr val="accent1"/>
                </a:solidFill>
                <a:latin typeface="Calibri Light" panose="020F0302020204030204" pitchFamily="34" charset="0"/>
              </a:rPr>
              <a:t>11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5724128" y="1159364"/>
            <a:ext cx="0" cy="20536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6748568" y="954429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Male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72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1619672" y="789161"/>
            <a:ext cx="247213" cy="4795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9 CuadroTexto">
            <a:extLst>
              <a:ext uri="{FF2B5EF4-FFF2-40B4-BE49-F238E27FC236}">
                <a16:creationId xmlns:a16="http://schemas.microsoft.com/office/drawing/2014/main" id="{D0BCC331-FE89-2CFD-686F-3C3CFF587390}"/>
              </a:ext>
            </a:extLst>
          </p:cNvPr>
          <p:cNvSpPr txBox="1"/>
          <p:nvPr/>
        </p:nvSpPr>
        <p:spPr>
          <a:xfrm>
            <a:off x="4841192" y="461959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 Only 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" name="9 CuadroTexto">
            <a:extLst>
              <a:ext uri="{FF2B5EF4-FFF2-40B4-BE49-F238E27FC236}">
                <a16:creationId xmlns:a16="http://schemas.microsoft.com/office/drawing/2014/main" id="{2C10D6D5-96CD-31EA-945D-63662883905C}"/>
              </a:ext>
            </a:extLst>
          </p:cNvPr>
          <p:cNvSpPr txBox="1"/>
          <p:nvPr/>
        </p:nvSpPr>
        <p:spPr>
          <a:xfrm>
            <a:off x="5058693" y="3358565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 Only 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8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3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90874"/>
              </p:ext>
            </p:extLst>
          </p:nvPr>
        </p:nvGraphicFramePr>
        <p:xfrm>
          <a:off x="1403648" y="1315889"/>
          <a:ext cx="2806947" cy="1872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05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/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only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basic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) (n=4**)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05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Primary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05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Secondary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School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41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High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level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3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Master. PHD. 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9" name="48 Grupo"/>
          <p:cNvGrpSpPr/>
          <p:nvPr/>
        </p:nvGrpSpPr>
        <p:grpSpPr>
          <a:xfrm>
            <a:off x="4162328" y="711602"/>
            <a:ext cx="3384378" cy="276999"/>
            <a:chOff x="4274596" y="1158561"/>
            <a:chExt cx="1870046" cy="276999"/>
          </a:xfrm>
        </p:grpSpPr>
        <p:sp>
          <p:nvSpPr>
            <p:cNvPr id="50" name="49 Rectángulo"/>
            <p:cNvSpPr/>
            <p:nvPr/>
          </p:nvSpPr>
          <p:spPr>
            <a:xfrm>
              <a:off x="4342808" y="1158561"/>
              <a:ext cx="180183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200" dirty="0">
                  <a:latin typeface="Calibri Light" panose="020F0302020204030204" pitchFamily="34" charset="0"/>
                </a:rPr>
                <a:t>YES</a:t>
              </a:r>
            </a:p>
          </p:txBody>
        </p:sp>
        <p:sp>
          <p:nvSpPr>
            <p:cNvPr id="51" name="50 Rectángulo"/>
            <p:cNvSpPr/>
            <p:nvPr/>
          </p:nvSpPr>
          <p:spPr>
            <a:xfrm>
              <a:off x="4274596" y="1252513"/>
              <a:ext cx="79568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20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52" name="51 Grupo"/>
          <p:cNvGrpSpPr/>
          <p:nvPr/>
        </p:nvGrpSpPr>
        <p:grpSpPr>
          <a:xfrm>
            <a:off x="4852192" y="718439"/>
            <a:ext cx="495336" cy="276999"/>
            <a:chOff x="7694397" y="1152040"/>
            <a:chExt cx="495336" cy="276999"/>
          </a:xfrm>
        </p:grpSpPr>
        <p:sp>
          <p:nvSpPr>
            <p:cNvPr id="53" name="52 Rectángulo"/>
            <p:cNvSpPr/>
            <p:nvPr/>
          </p:nvSpPr>
          <p:spPr>
            <a:xfrm>
              <a:off x="7806295" y="1152040"/>
              <a:ext cx="3834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200" dirty="0">
                  <a:latin typeface="Calibri Light" panose="020F0302020204030204" pitchFamily="34" charset="0"/>
                </a:rPr>
                <a:t>NO</a:t>
              </a:r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7694397" y="1232768"/>
              <a:ext cx="108000" cy="10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200">
                <a:latin typeface="Calibri Light" panose="020F0302020204030204" pitchFamily="34" charset="0"/>
              </a:endParaRPr>
            </a:p>
          </p:txBody>
        </p:sp>
      </p:grpSp>
      <p:graphicFrame>
        <p:nvGraphicFramePr>
          <p:cNvPr id="62" name="Chart 25"/>
          <p:cNvGraphicFramePr/>
          <p:nvPr>
            <p:extLst>
              <p:ext uri="{D42A27DB-BD31-4B8C-83A1-F6EECF244321}">
                <p14:modId xmlns:p14="http://schemas.microsoft.com/office/powerpoint/2010/main" val="2068455710"/>
              </p:ext>
            </p:extLst>
          </p:nvPr>
        </p:nvGraphicFramePr>
        <p:xfrm>
          <a:off x="3293744" y="1224126"/>
          <a:ext cx="4518616" cy="205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4" name="4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444872"/>
              </p:ext>
            </p:extLst>
          </p:nvPr>
        </p:nvGraphicFramePr>
        <p:xfrm>
          <a:off x="-255989" y="1566011"/>
          <a:ext cx="2031704" cy="180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3920"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By</a:t>
                      </a: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education level</a:t>
                      </a:r>
                      <a:endParaRPr lang="es-PE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200" b="1" dirty="0"/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5" name="Conector recto 64"/>
          <p:cNvCxnSpPr/>
          <p:nvPr/>
        </p:nvCxnSpPr>
        <p:spPr>
          <a:xfrm>
            <a:off x="807017" y="3405010"/>
            <a:ext cx="75459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5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940846"/>
              </p:ext>
            </p:extLst>
          </p:nvPr>
        </p:nvGraphicFramePr>
        <p:xfrm>
          <a:off x="1775715" y="3894692"/>
          <a:ext cx="5212414" cy="1861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17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full (</a:t>
                      </a:r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include</a:t>
                      </a:r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self-employed</a:t>
                      </a:r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7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Part</a:t>
                      </a:r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-time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Unemployed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0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Student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7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Housewife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17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Retired</a:t>
                      </a:r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/</a:t>
                      </a:r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Disabled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5" name="Chart 25"/>
          <p:cNvGraphicFramePr/>
          <p:nvPr>
            <p:extLst>
              <p:ext uri="{D42A27DB-BD31-4B8C-83A1-F6EECF244321}">
                <p14:modId xmlns:p14="http://schemas.microsoft.com/office/powerpoint/2010/main" val="2713063978"/>
              </p:ext>
            </p:extLst>
          </p:nvPr>
        </p:nvGraphicFramePr>
        <p:xfrm>
          <a:off x="3344958" y="3848779"/>
          <a:ext cx="4201748" cy="196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6" name="4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86215"/>
              </p:ext>
            </p:extLst>
          </p:nvPr>
        </p:nvGraphicFramePr>
        <p:xfrm>
          <a:off x="-154503" y="4251412"/>
          <a:ext cx="1828733" cy="14920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2031"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By</a:t>
                      </a: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employment</a:t>
                      </a:r>
                      <a:endParaRPr lang="es-PE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200" b="1" dirty="0"/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887097" y="5992414"/>
            <a:ext cx="50003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U.S. Survey 2024: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1,007 </a:t>
            </a:r>
            <a:r>
              <a:rPr lang="es-PE" sz="1100" b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Respondents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1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75330" y="6315937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Q8. Have you suffered from any kind of violence (either physical or psychological) in the past year?</a:t>
            </a:r>
          </a:p>
        </p:txBody>
      </p:sp>
      <p:sp>
        <p:nvSpPr>
          <p:cNvPr id="3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56209" y="139131"/>
            <a:ext cx="26548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Suffered any kind of violence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35" name="17 Grupo"/>
          <p:cNvGrpSpPr/>
          <p:nvPr/>
        </p:nvGrpSpPr>
        <p:grpSpPr>
          <a:xfrm>
            <a:off x="469366" y="900132"/>
            <a:ext cx="526208" cy="526208"/>
            <a:chOff x="2087108" y="618179"/>
            <a:chExt cx="869113" cy="86911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7" name="18 Lágrima"/>
            <p:cNvSpPr/>
            <p:nvPr/>
          </p:nvSpPr>
          <p:spPr>
            <a:xfrm rot="7948615">
              <a:off x="2087108" y="618179"/>
              <a:ext cx="869113" cy="86911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Calibri Light" panose="020F0302020204030204" pitchFamily="34" charset="0"/>
              </a:endParaRPr>
            </a:p>
          </p:txBody>
        </p:sp>
        <p:pic>
          <p:nvPicPr>
            <p:cNvPr id="38" name="19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205" y="845671"/>
              <a:ext cx="502918" cy="502918"/>
            </a:xfrm>
            <a:prstGeom prst="rect">
              <a:avLst/>
            </a:prstGeom>
            <a:grpFill/>
          </p:spPr>
        </p:pic>
      </p:grpSp>
      <p:sp>
        <p:nvSpPr>
          <p:cNvPr id="39" name="20 Lágrima"/>
          <p:cNvSpPr/>
          <p:nvPr/>
        </p:nvSpPr>
        <p:spPr>
          <a:xfrm rot="7948615">
            <a:off x="469365" y="3509601"/>
            <a:ext cx="526208" cy="526208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 Light" panose="020F0302020204030204" pitchFamily="34" charset="0"/>
            </a:endParaRPr>
          </a:p>
        </p:txBody>
      </p:sp>
      <p:pic>
        <p:nvPicPr>
          <p:cNvPr id="40" name="22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16" y="3606551"/>
            <a:ext cx="343267" cy="343267"/>
          </a:xfrm>
          <a:prstGeom prst="rect">
            <a:avLst/>
          </a:prstGeom>
        </p:spPr>
      </p:pic>
      <p:grpSp>
        <p:nvGrpSpPr>
          <p:cNvPr id="2" name="47 Grupo">
            <a:extLst>
              <a:ext uri="{FF2B5EF4-FFF2-40B4-BE49-F238E27FC236}">
                <a16:creationId xmlns:a16="http://schemas.microsoft.com/office/drawing/2014/main" id="{65DBC7DD-0150-FAA4-D019-B40765E77FD5}"/>
              </a:ext>
            </a:extLst>
          </p:cNvPr>
          <p:cNvGrpSpPr/>
          <p:nvPr/>
        </p:nvGrpSpPr>
        <p:grpSpPr>
          <a:xfrm>
            <a:off x="5384712" y="692696"/>
            <a:ext cx="466482" cy="276999"/>
            <a:chOff x="7694397" y="1124744"/>
            <a:chExt cx="466482" cy="276999"/>
          </a:xfrm>
        </p:grpSpPr>
        <p:sp>
          <p:nvSpPr>
            <p:cNvPr id="3" name="48 Rectángulo">
              <a:extLst>
                <a:ext uri="{FF2B5EF4-FFF2-40B4-BE49-F238E27FC236}">
                  <a16:creationId xmlns:a16="http://schemas.microsoft.com/office/drawing/2014/main" id="{41B82730-C758-2628-8CDB-5F85A7701837}"/>
                </a:ext>
              </a:extLst>
            </p:cNvPr>
            <p:cNvSpPr/>
            <p:nvPr/>
          </p:nvSpPr>
          <p:spPr>
            <a:xfrm>
              <a:off x="7806295" y="1124744"/>
              <a:ext cx="3545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sz="1200" dirty="0">
                  <a:latin typeface="Calibri Light" panose="020F0302020204030204" pitchFamily="34" charset="0"/>
                </a:rPr>
                <a:t>DK</a:t>
              </a:r>
            </a:p>
          </p:txBody>
        </p:sp>
        <p:sp>
          <p:nvSpPr>
            <p:cNvPr id="4" name="49 Rectángulo">
              <a:extLst>
                <a:ext uri="{FF2B5EF4-FFF2-40B4-BE49-F238E27FC236}">
                  <a16:creationId xmlns:a16="http://schemas.microsoft.com/office/drawing/2014/main" id="{EA0C5437-83E5-9A14-D70E-2C9B6FF47EA1}"/>
                </a:ext>
              </a:extLst>
            </p:cNvPr>
            <p:cNvSpPr/>
            <p:nvPr/>
          </p:nvSpPr>
          <p:spPr>
            <a:xfrm>
              <a:off x="7694397" y="1232768"/>
              <a:ext cx="108000" cy="10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200">
                <a:latin typeface="Calibri Light" panose="020F0302020204030204" pitchFamily="34" charset="0"/>
              </a:endParaRPr>
            </a:p>
          </p:txBody>
        </p:sp>
      </p:grpSp>
      <p:sp>
        <p:nvSpPr>
          <p:cNvPr id="5" name="9 CuadroTexto">
            <a:extLst>
              <a:ext uri="{FF2B5EF4-FFF2-40B4-BE49-F238E27FC236}">
                <a16:creationId xmlns:a16="http://schemas.microsoft.com/office/drawing/2014/main" id="{A4704DCC-25D5-E7DD-9D7B-EA6D2736BB66}"/>
              </a:ext>
            </a:extLst>
          </p:cNvPr>
          <p:cNvSpPr txBox="1"/>
          <p:nvPr/>
        </p:nvSpPr>
        <p:spPr>
          <a:xfrm>
            <a:off x="4721130" y="1037310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 Only 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9 CuadroTexto">
            <a:extLst>
              <a:ext uri="{FF2B5EF4-FFF2-40B4-BE49-F238E27FC236}">
                <a16:creationId xmlns:a16="http://schemas.microsoft.com/office/drawing/2014/main" id="{E54B704A-F6FE-7DDF-DC7B-A7C170F4607E}"/>
              </a:ext>
            </a:extLst>
          </p:cNvPr>
          <p:cNvSpPr txBox="1"/>
          <p:nvPr/>
        </p:nvSpPr>
        <p:spPr>
          <a:xfrm>
            <a:off x="3960828" y="3624227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 Only 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5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14 Gráfico"/>
          <p:cNvGraphicFramePr/>
          <p:nvPr>
            <p:extLst>
              <p:ext uri="{D42A27DB-BD31-4B8C-83A1-F6EECF244321}">
                <p14:modId xmlns:p14="http://schemas.microsoft.com/office/powerpoint/2010/main" val="1315216806"/>
              </p:ext>
            </p:extLst>
          </p:nvPr>
        </p:nvGraphicFramePr>
        <p:xfrm>
          <a:off x="425024" y="2549784"/>
          <a:ext cx="2434020" cy="237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75330" y="6315937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Q9.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Have you suffered from any kind of sexual harassment in the past year? </a:t>
            </a:r>
            <a:endParaRPr lang="en-US" sz="1100" dirty="0"/>
          </a:p>
        </p:txBody>
      </p:sp>
      <p:sp>
        <p:nvSpPr>
          <p:cNvPr id="3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25764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Suffered sexual harassment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38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613271" y="1683758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42" name="41 Grupo"/>
          <p:cNvGrpSpPr/>
          <p:nvPr/>
        </p:nvGrpSpPr>
        <p:grpSpPr>
          <a:xfrm>
            <a:off x="696934" y="2087879"/>
            <a:ext cx="3399569" cy="276999"/>
            <a:chOff x="4120282" y="798421"/>
            <a:chExt cx="1878440" cy="276999"/>
          </a:xfrm>
        </p:grpSpPr>
        <p:sp>
          <p:nvSpPr>
            <p:cNvPr id="43" name="42 Rectángulo"/>
            <p:cNvSpPr/>
            <p:nvPr/>
          </p:nvSpPr>
          <p:spPr>
            <a:xfrm>
              <a:off x="4196888" y="798421"/>
              <a:ext cx="180183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200" dirty="0">
                  <a:latin typeface="Calibri Light" panose="020F0302020204030204" pitchFamily="34" charset="0"/>
                </a:rPr>
                <a:t>YES</a:t>
              </a:r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4120282" y="869605"/>
              <a:ext cx="79568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20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1288579" y="2050987"/>
            <a:ext cx="495336" cy="276999"/>
            <a:chOff x="7694397" y="1124744"/>
            <a:chExt cx="495336" cy="276999"/>
          </a:xfrm>
        </p:grpSpPr>
        <p:sp>
          <p:nvSpPr>
            <p:cNvPr id="46" name="45 Rectángulo"/>
            <p:cNvSpPr/>
            <p:nvPr/>
          </p:nvSpPr>
          <p:spPr>
            <a:xfrm>
              <a:off x="7806295" y="1124744"/>
              <a:ext cx="383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sz="1200" dirty="0">
                  <a:latin typeface="Calibri Light" panose="020F0302020204030204" pitchFamily="34" charset="0"/>
                </a:rPr>
                <a:t>NO</a:t>
              </a:r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7694397" y="1232768"/>
              <a:ext cx="108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20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2008659" y="2050987"/>
            <a:ext cx="466482" cy="276999"/>
            <a:chOff x="7694397" y="1124744"/>
            <a:chExt cx="466482" cy="276999"/>
          </a:xfrm>
        </p:grpSpPr>
        <p:sp>
          <p:nvSpPr>
            <p:cNvPr id="49" name="48 Rectángulo"/>
            <p:cNvSpPr/>
            <p:nvPr/>
          </p:nvSpPr>
          <p:spPr>
            <a:xfrm>
              <a:off x="7806295" y="1124744"/>
              <a:ext cx="3545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sz="1200" dirty="0">
                  <a:latin typeface="Calibri Light" panose="020F0302020204030204" pitchFamily="34" charset="0"/>
                </a:rPr>
                <a:t>DK</a:t>
              </a:r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7694397" y="1232768"/>
              <a:ext cx="108000" cy="10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200">
                <a:latin typeface="Calibri Light" panose="020F0302020204030204" pitchFamily="34" charset="0"/>
              </a:endParaRPr>
            </a:p>
          </p:txBody>
        </p:sp>
      </p:grpSp>
      <p:sp>
        <p:nvSpPr>
          <p:cNvPr id="57" name="56 Rectángulo"/>
          <p:cNvSpPr/>
          <p:nvPr/>
        </p:nvSpPr>
        <p:spPr>
          <a:xfrm>
            <a:off x="1975266" y="6618158"/>
            <a:ext cx="66291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/>
              <a:t>Note: The total percentage may not always add up to 100 due to rounding and/or multiple response questions. </a:t>
            </a:r>
          </a:p>
        </p:txBody>
      </p:sp>
      <p:sp>
        <p:nvSpPr>
          <p:cNvPr id="85" name="Freeform 6"/>
          <p:cNvSpPr/>
          <p:nvPr/>
        </p:nvSpPr>
        <p:spPr>
          <a:xfrm>
            <a:off x="6034836" y="1147309"/>
            <a:ext cx="885173" cy="1830280"/>
          </a:xfrm>
          <a:custGeom>
            <a:avLst/>
            <a:gdLst>
              <a:gd name="connsiteX0" fmla="*/ 727461 w 1828800"/>
              <a:gd name="connsiteY0" fmla="*/ 959420 h 3781425"/>
              <a:gd name="connsiteX1" fmla="*/ 668427 w 1828800"/>
              <a:gd name="connsiteY1" fmla="*/ 969259 h 3781425"/>
              <a:gd name="connsiteX2" fmla="*/ 612673 w 1828800"/>
              <a:gd name="connsiteY2" fmla="*/ 988935 h 3781425"/>
              <a:gd name="connsiteX3" fmla="*/ 563479 w 1828800"/>
              <a:gd name="connsiteY3" fmla="*/ 1021730 h 3781425"/>
              <a:gd name="connsiteX4" fmla="*/ 520844 w 1828800"/>
              <a:gd name="connsiteY4" fmla="*/ 1064363 h 3781425"/>
              <a:gd name="connsiteX5" fmla="*/ 484768 w 1828800"/>
              <a:gd name="connsiteY5" fmla="*/ 1113555 h 3781425"/>
              <a:gd name="connsiteX6" fmla="*/ 461810 w 1828800"/>
              <a:gd name="connsiteY6" fmla="*/ 1159468 h 3781425"/>
              <a:gd name="connsiteX7" fmla="*/ 248634 w 1828800"/>
              <a:gd name="connsiteY7" fmla="*/ 1871112 h 3781425"/>
              <a:gd name="connsiteX8" fmla="*/ 242074 w 1828800"/>
              <a:gd name="connsiteY8" fmla="*/ 1913745 h 3781425"/>
              <a:gd name="connsiteX9" fmla="*/ 245354 w 1828800"/>
              <a:gd name="connsiteY9" fmla="*/ 1956378 h 3781425"/>
              <a:gd name="connsiteX10" fmla="*/ 268311 w 1828800"/>
              <a:gd name="connsiteY10" fmla="*/ 1985893 h 3781425"/>
              <a:gd name="connsiteX11" fmla="*/ 297828 w 1828800"/>
              <a:gd name="connsiteY11" fmla="*/ 2008849 h 3781425"/>
              <a:gd name="connsiteX12" fmla="*/ 327345 w 1828800"/>
              <a:gd name="connsiteY12" fmla="*/ 2015408 h 3781425"/>
              <a:gd name="connsiteX13" fmla="*/ 369980 w 1828800"/>
              <a:gd name="connsiteY13" fmla="*/ 2015408 h 3781425"/>
              <a:gd name="connsiteX14" fmla="*/ 402777 w 1828800"/>
              <a:gd name="connsiteY14" fmla="*/ 1992452 h 3781425"/>
              <a:gd name="connsiteX15" fmla="*/ 432293 w 1828800"/>
              <a:gd name="connsiteY15" fmla="*/ 1956378 h 3781425"/>
              <a:gd name="connsiteX16" fmla="*/ 622512 w 1828800"/>
              <a:gd name="connsiteY16" fmla="*/ 1300485 h 3781425"/>
              <a:gd name="connsiteX17" fmla="*/ 674987 w 1828800"/>
              <a:gd name="connsiteY17" fmla="*/ 1300485 h 3781425"/>
              <a:gd name="connsiteX18" fmla="*/ 356862 w 1828800"/>
              <a:gd name="connsiteY18" fmla="*/ 2415503 h 3781425"/>
              <a:gd name="connsiteX19" fmla="*/ 658588 w 1828800"/>
              <a:gd name="connsiteY19" fmla="*/ 2415503 h 3781425"/>
              <a:gd name="connsiteX20" fmla="*/ 658588 w 1828800"/>
              <a:gd name="connsiteY20" fmla="*/ 3291120 h 3781425"/>
              <a:gd name="connsiteX21" fmla="*/ 674987 w 1828800"/>
              <a:gd name="connsiteY21" fmla="*/ 3333753 h 3781425"/>
              <a:gd name="connsiteX22" fmla="*/ 704503 w 1828800"/>
              <a:gd name="connsiteY22" fmla="*/ 3356709 h 3781425"/>
              <a:gd name="connsiteX23" fmla="*/ 740579 w 1828800"/>
              <a:gd name="connsiteY23" fmla="*/ 3369827 h 3781425"/>
              <a:gd name="connsiteX24" fmla="*/ 786494 w 1828800"/>
              <a:gd name="connsiteY24" fmla="*/ 3369827 h 3781425"/>
              <a:gd name="connsiteX25" fmla="*/ 825850 w 1828800"/>
              <a:gd name="connsiteY25" fmla="*/ 3359989 h 3781425"/>
              <a:gd name="connsiteX26" fmla="*/ 852087 w 1828800"/>
              <a:gd name="connsiteY26" fmla="*/ 3337032 h 3781425"/>
              <a:gd name="connsiteX27" fmla="*/ 871765 w 1828800"/>
              <a:gd name="connsiteY27" fmla="*/ 3310797 h 3781425"/>
              <a:gd name="connsiteX28" fmla="*/ 878324 w 1828800"/>
              <a:gd name="connsiteY28" fmla="*/ 3274723 h 3781425"/>
              <a:gd name="connsiteX29" fmla="*/ 878324 w 1828800"/>
              <a:gd name="connsiteY29" fmla="*/ 2415503 h 3781425"/>
              <a:gd name="connsiteX30" fmla="*/ 947197 w 1828800"/>
              <a:gd name="connsiteY30" fmla="*/ 2415503 h 3781425"/>
              <a:gd name="connsiteX31" fmla="*/ 947197 w 1828800"/>
              <a:gd name="connsiteY31" fmla="*/ 3264884 h 3781425"/>
              <a:gd name="connsiteX32" fmla="*/ 953756 w 1828800"/>
              <a:gd name="connsiteY32" fmla="*/ 3310797 h 3781425"/>
              <a:gd name="connsiteX33" fmla="*/ 970154 w 1828800"/>
              <a:gd name="connsiteY33" fmla="*/ 3340312 h 3781425"/>
              <a:gd name="connsiteX34" fmla="*/ 1002950 w 1828800"/>
              <a:gd name="connsiteY34" fmla="*/ 3359989 h 3781425"/>
              <a:gd name="connsiteX35" fmla="*/ 1032467 w 1828800"/>
              <a:gd name="connsiteY35" fmla="*/ 3369827 h 3781425"/>
              <a:gd name="connsiteX36" fmla="*/ 1088221 w 1828800"/>
              <a:gd name="connsiteY36" fmla="*/ 3369827 h 3781425"/>
              <a:gd name="connsiteX37" fmla="*/ 1127577 w 1828800"/>
              <a:gd name="connsiteY37" fmla="*/ 3353430 h 3781425"/>
              <a:gd name="connsiteX38" fmla="*/ 1150534 w 1828800"/>
              <a:gd name="connsiteY38" fmla="*/ 3327194 h 3781425"/>
              <a:gd name="connsiteX39" fmla="*/ 1166932 w 1828800"/>
              <a:gd name="connsiteY39" fmla="*/ 3291120 h 3781425"/>
              <a:gd name="connsiteX40" fmla="*/ 1170212 w 1828800"/>
              <a:gd name="connsiteY40" fmla="*/ 3264884 h 3781425"/>
              <a:gd name="connsiteX41" fmla="*/ 1170212 w 1828800"/>
              <a:gd name="connsiteY41" fmla="*/ 2415503 h 3781425"/>
              <a:gd name="connsiteX42" fmla="*/ 1471939 w 1828800"/>
              <a:gd name="connsiteY42" fmla="*/ 2415503 h 3781425"/>
              <a:gd name="connsiteX43" fmla="*/ 1147255 w 1828800"/>
              <a:gd name="connsiteY43" fmla="*/ 1300485 h 3781425"/>
              <a:gd name="connsiteX44" fmla="*/ 1203008 w 1828800"/>
              <a:gd name="connsiteY44" fmla="*/ 1300485 h 3781425"/>
              <a:gd name="connsiteX45" fmla="*/ 1396507 w 1828800"/>
              <a:gd name="connsiteY45" fmla="*/ 1956378 h 3781425"/>
              <a:gd name="connsiteX46" fmla="*/ 1419465 w 1828800"/>
              <a:gd name="connsiteY46" fmla="*/ 1989172 h 3781425"/>
              <a:gd name="connsiteX47" fmla="*/ 1455541 w 1828800"/>
              <a:gd name="connsiteY47" fmla="*/ 2012129 h 3781425"/>
              <a:gd name="connsiteX48" fmla="*/ 1488337 w 1828800"/>
              <a:gd name="connsiteY48" fmla="*/ 2018687 h 3781425"/>
              <a:gd name="connsiteX49" fmla="*/ 1527693 w 1828800"/>
              <a:gd name="connsiteY49" fmla="*/ 2015408 h 3781425"/>
              <a:gd name="connsiteX50" fmla="*/ 1557209 w 1828800"/>
              <a:gd name="connsiteY50" fmla="*/ 1992452 h 3781425"/>
              <a:gd name="connsiteX51" fmla="*/ 1576887 w 1828800"/>
              <a:gd name="connsiteY51" fmla="*/ 1959657 h 3781425"/>
              <a:gd name="connsiteX52" fmla="*/ 1586726 w 1828800"/>
              <a:gd name="connsiteY52" fmla="*/ 1923583 h 3781425"/>
              <a:gd name="connsiteX53" fmla="*/ 1586726 w 1828800"/>
              <a:gd name="connsiteY53" fmla="*/ 1887509 h 3781425"/>
              <a:gd name="connsiteX54" fmla="*/ 1393227 w 1828800"/>
              <a:gd name="connsiteY54" fmla="*/ 1231616 h 3781425"/>
              <a:gd name="connsiteX55" fmla="*/ 1370270 w 1828800"/>
              <a:gd name="connsiteY55" fmla="*/ 1159468 h 3781425"/>
              <a:gd name="connsiteX56" fmla="*/ 1344033 w 1828800"/>
              <a:gd name="connsiteY56" fmla="*/ 1110276 h 3781425"/>
              <a:gd name="connsiteX57" fmla="*/ 1301398 w 1828800"/>
              <a:gd name="connsiteY57" fmla="*/ 1057804 h 3781425"/>
              <a:gd name="connsiteX58" fmla="*/ 1268601 w 1828800"/>
              <a:gd name="connsiteY58" fmla="*/ 1028289 h 3781425"/>
              <a:gd name="connsiteX59" fmla="*/ 1216127 w 1828800"/>
              <a:gd name="connsiteY59" fmla="*/ 992215 h 3781425"/>
              <a:gd name="connsiteX60" fmla="*/ 1166932 w 1828800"/>
              <a:gd name="connsiteY60" fmla="*/ 972538 h 3781425"/>
              <a:gd name="connsiteX61" fmla="*/ 1124297 w 1828800"/>
              <a:gd name="connsiteY61" fmla="*/ 959420 h 3781425"/>
              <a:gd name="connsiteX62" fmla="*/ 909415 w 1828800"/>
              <a:gd name="connsiteY62" fmla="*/ 411597 h 3781425"/>
              <a:gd name="connsiteX63" fmla="*/ 670366 w 1828800"/>
              <a:gd name="connsiteY63" fmla="*/ 644053 h 3781425"/>
              <a:gd name="connsiteX64" fmla="*/ 909415 w 1828800"/>
              <a:gd name="connsiteY64" fmla="*/ 879737 h 3781425"/>
              <a:gd name="connsiteX65" fmla="*/ 1148463 w 1828800"/>
              <a:gd name="connsiteY65" fmla="*/ 644053 h 3781425"/>
              <a:gd name="connsiteX66" fmla="*/ 1078741 w 1828800"/>
              <a:gd name="connsiteY66" fmla="*/ 479396 h 3781425"/>
              <a:gd name="connsiteX67" fmla="*/ 909415 w 1828800"/>
              <a:gd name="connsiteY67" fmla="*/ 411597 h 3781425"/>
              <a:gd name="connsiteX68" fmla="*/ 0 w 1828800"/>
              <a:gd name="connsiteY68" fmla="*/ 0 h 3781425"/>
              <a:gd name="connsiteX69" fmla="*/ 1828800 w 1828800"/>
              <a:gd name="connsiteY69" fmla="*/ 0 h 3781425"/>
              <a:gd name="connsiteX70" fmla="*/ 1828800 w 1828800"/>
              <a:gd name="connsiteY70" fmla="*/ 3781425 h 3781425"/>
              <a:gd name="connsiteX71" fmla="*/ 0 w 1828800"/>
              <a:gd name="connsiteY71" fmla="*/ 3781425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828800" h="3781425">
                <a:moveTo>
                  <a:pt x="727461" y="959420"/>
                </a:moveTo>
                <a:lnTo>
                  <a:pt x="668427" y="969259"/>
                </a:lnTo>
                <a:lnTo>
                  <a:pt x="612673" y="988935"/>
                </a:lnTo>
                <a:lnTo>
                  <a:pt x="563479" y="1021730"/>
                </a:lnTo>
                <a:lnTo>
                  <a:pt x="520844" y="1064363"/>
                </a:lnTo>
                <a:lnTo>
                  <a:pt x="484768" y="1113555"/>
                </a:lnTo>
                <a:lnTo>
                  <a:pt x="461810" y="1159468"/>
                </a:lnTo>
                <a:lnTo>
                  <a:pt x="248634" y="1871112"/>
                </a:lnTo>
                <a:lnTo>
                  <a:pt x="242074" y="1913745"/>
                </a:lnTo>
                <a:lnTo>
                  <a:pt x="245354" y="1956378"/>
                </a:lnTo>
                <a:lnTo>
                  <a:pt x="268311" y="1985893"/>
                </a:lnTo>
                <a:lnTo>
                  <a:pt x="297828" y="2008849"/>
                </a:lnTo>
                <a:lnTo>
                  <a:pt x="327345" y="2015408"/>
                </a:lnTo>
                <a:lnTo>
                  <a:pt x="369980" y="2015408"/>
                </a:lnTo>
                <a:lnTo>
                  <a:pt x="402777" y="1992452"/>
                </a:lnTo>
                <a:lnTo>
                  <a:pt x="432293" y="1956378"/>
                </a:lnTo>
                <a:lnTo>
                  <a:pt x="622512" y="1300485"/>
                </a:lnTo>
                <a:lnTo>
                  <a:pt x="674987" y="1300485"/>
                </a:lnTo>
                <a:lnTo>
                  <a:pt x="356862" y="2415503"/>
                </a:lnTo>
                <a:lnTo>
                  <a:pt x="658588" y="2415503"/>
                </a:lnTo>
                <a:lnTo>
                  <a:pt x="658588" y="3291120"/>
                </a:lnTo>
                <a:lnTo>
                  <a:pt x="674987" y="3333753"/>
                </a:lnTo>
                <a:lnTo>
                  <a:pt x="704503" y="3356709"/>
                </a:lnTo>
                <a:lnTo>
                  <a:pt x="740579" y="3369827"/>
                </a:lnTo>
                <a:lnTo>
                  <a:pt x="786494" y="3369827"/>
                </a:lnTo>
                <a:lnTo>
                  <a:pt x="825850" y="3359989"/>
                </a:lnTo>
                <a:lnTo>
                  <a:pt x="852087" y="3337032"/>
                </a:lnTo>
                <a:lnTo>
                  <a:pt x="871765" y="3310797"/>
                </a:lnTo>
                <a:lnTo>
                  <a:pt x="878324" y="3274723"/>
                </a:lnTo>
                <a:lnTo>
                  <a:pt x="878324" y="2415503"/>
                </a:lnTo>
                <a:lnTo>
                  <a:pt x="947197" y="2415503"/>
                </a:lnTo>
                <a:lnTo>
                  <a:pt x="947197" y="3264884"/>
                </a:lnTo>
                <a:lnTo>
                  <a:pt x="953756" y="3310797"/>
                </a:lnTo>
                <a:lnTo>
                  <a:pt x="970154" y="3340312"/>
                </a:lnTo>
                <a:lnTo>
                  <a:pt x="1002950" y="3359989"/>
                </a:lnTo>
                <a:lnTo>
                  <a:pt x="1032467" y="3369827"/>
                </a:lnTo>
                <a:lnTo>
                  <a:pt x="1088221" y="3369827"/>
                </a:lnTo>
                <a:lnTo>
                  <a:pt x="1127577" y="3353430"/>
                </a:lnTo>
                <a:lnTo>
                  <a:pt x="1150534" y="3327194"/>
                </a:lnTo>
                <a:lnTo>
                  <a:pt x="1166932" y="3291120"/>
                </a:lnTo>
                <a:lnTo>
                  <a:pt x="1170212" y="3264884"/>
                </a:lnTo>
                <a:lnTo>
                  <a:pt x="1170212" y="2415503"/>
                </a:lnTo>
                <a:lnTo>
                  <a:pt x="1471939" y="2415503"/>
                </a:lnTo>
                <a:lnTo>
                  <a:pt x="1147255" y="1300485"/>
                </a:lnTo>
                <a:lnTo>
                  <a:pt x="1203008" y="1300485"/>
                </a:lnTo>
                <a:lnTo>
                  <a:pt x="1396507" y="1956378"/>
                </a:lnTo>
                <a:lnTo>
                  <a:pt x="1419465" y="1989172"/>
                </a:lnTo>
                <a:lnTo>
                  <a:pt x="1455541" y="2012129"/>
                </a:lnTo>
                <a:lnTo>
                  <a:pt x="1488337" y="2018687"/>
                </a:lnTo>
                <a:lnTo>
                  <a:pt x="1527693" y="2015408"/>
                </a:lnTo>
                <a:lnTo>
                  <a:pt x="1557209" y="1992452"/>
                </a:lnTo>
                <a:lnTo>
                  <a:pt x="1576887" y="1959657"/>
                </a:lnTo>
                <a:lnTo>
                  <a:pt x="1586726" y="1923583"/>
                </a:lnTo>
                <a:lnTo>
                  <a:pt x="1586726" y="1887509"/>
                </a:lnTo>
                <a:lnTo>
                  <a:pt x="1393227" y="1231616"/>
                </a:lnTo>
                <a:lnTo>
                  <a:pt x="1370270" y="1159468"/>
                </a:lnTo>
                <a:lnTo>
                  <a:pt x="1344033" y="1110276"/>
                </a:lnTo>
                <a:lnTo>
                  <a:pt x="1301398" y="1057804"/>
                </a:lnTo>
                <a:lnTo>
                  <a:pt x="1268601" y="1028289"/>
                </a:lnTo>
                <a:lnTo>
                  <a:pt x="1216127" y="992215"/>
                </a:lnTo>
                <a:lnTo>
                  <a:pt x="1166932" y="972538"/>
                </a:lnTo>
                <a:lnTo>
                  <a:pt x="1124297" y="959420"/>
                </a:lnTo>
                <a:close/>
                <a:moveTo>
                  <a:pt x="909415" y="411597"/>
                </a:moveTo>
                <a:cubicBezTo>
                  <a:pt x="776610" y="411597"/>
                  <a:pt x="670366" y="514911"/>
                  <a:pt x="670366" y="644053"/>
                </a:cubicBezTo>
                <a:cubicBezTo>
                  <a:pt x="670366" y="776423"/>
                  <a:pt x="776610" y="879737"/>
                  <a:pt x="909415" y="879737"/>
                </a:cubicBezTo>
                <a:cubicBezTo>
                  <a:pt x="1038899" y="879737"/>
                  <a:pt x="1148463" y="776423"/>
                  <a:pt x="1148463" y="644053"/>
                </a:cubicBezTo>
                <a:cubicBezTo>
                  <a:pt x="1148463" y="582710"/>
                  <a:pt x="1121902" y="524596"/>
                  <a:pt x="1078741" y="479396"/>
                </a:cubicBezTo>
                <a:cubicBezTo>
                  <a:pt x="1032259" y="434197"/>
                  <a:pt x="972497" y="411597"/>
                  <a:pt x="909415" y="411597"/>
                </a:cubicBezTo>
                <a:close/>
                <a:moveTo>
                  <a:pt x="0" y="0"/>
                </a:moveTo>
                <a:lnTo>
                  <a:pt x="1828800" y="0"/>
                </a:lnTo>
                <a:lnTo>
                  <a:pt x="1828800" y="3781425"/>
                </a:lnTo>
                <a:lnTo>
                  <a:pt x="0" y="378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6" name="69 Grupo"/>
          <p:cNvGrpSpPr/>
          <p:nvPr/>
        </p:nvGrpSpPr>
        <p:grpSpPr>
          <a:xfrm>
            <a:off x="3572603" y="1225478"/>
            <a:ext cx="2356131" cy="1882230"/>
            <a:chOff x="4206415" y="336819"/>
            <a:chExt cx="2897996" cy="2548376"/>
          </a:xfrm>
        </p:grpSpPr>
        <p:grpSp>
          <p:nvGrpSpPr>
            <p:cNvPr id="97" name="70 Grupo"/>
            <p:cNvGrpSpPr/>
            <p:nvPr/>
          </p:nvGrpSpPr>
          <p:grpSpPr>
            <a:xfrm>
              <a:off x="4206415" y="336819"/>
              <a:ext cx="2897996" cy="2548376"/>
              <a:chOff x="986302" y="3272168"/>
              <a:chExt cx="4176712" cy="3672826"/>
            </a:xfrm>
          </p:grpSpPr>
          <p:graphicFrame>
            <p:nvGraphicFramePr>
              <p:cNvPr id="99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1620265651"/>
                  </p:ext>
                </p:extLst>
              </p:nvPr>
            </p:nvGraphicFramePr>
            <p:xfrm>
              <a:off x="986302" y="3368218"/>
              <a:ext cx="4176712" cy="34247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00" name="Freeform 6"/>
              <p:cNvSpPr/>
              <p:nvPr/>
            </p:nvSpPr>
            <p:spPr>
              <a:xfrm>
                <a:off x="2129542" y="3272168"/>
                <a:ext cx="1801025" cy="3672826"/>
              </a:xfrm>
              <a:custGeom>
                <a:avLst/>
                <a:gdLst>
                  <a:gd name="connsiteX0" fmla="*/ 727461 w 1828800"/>
                  <a:gd name="connsiteY0" fmla="*/ 959420 h 3781425"/>
                  <a:gd name="connsiteX1" fmla="*/ 668427 w 1828800"/>
                  <a:gd name="connsiteY1" fmla="*/ 969259 h 3781425"/>
                  <a:gd name="connsiteX2" fmla="*/ 612673 w 1828800"/>
                  <a:gd name="connsiteY2" fmla="*/ 988935 h 3781425"/>
                  <a:gd name="connsiteX3" fmla="*/ 563479 w 1828800"/>
                  <a:gd name="connsiteY3" fmla="*/ 1021730 h 3781425"/>
                  <a:gd name="connsiteX4" fmla="*/ 520844 w 1828800"/>
                  <a:gd name="connsiteY4" fmla="*/ 1064363 h 3781425"/>
                  <a:gd name="connsiteX5" fmla="*/ 484768 w 1828800"/>
                  <a:gd name="connsiteY5" fmla="*/ 1113555 h 3781425"/>
                  <a:gd name="connsiteX6" fmla="*/ 461810 w 1828800"/>
                  <a:gd name="connsiteY6" fmla="*/ 1159468 h 3781425"/>
                  <a:gd name="connsiteX7" fmla="*/ 248634 w 1828800"/>
                  <a:gd name="connsiteY7" fmla="*/ 1871112 h 3781425"/>
                  <a:gd name="connsiteX8" fmla="*/ 242074 w 1828800"/>
                  <a:gd name="connsiteY8" fmla="*/ 1913745 h 3781425"/>
                  <a:gd name="connsiteX9" fmla="*/ 245354 w 1828800"/>
                  <a:gd name="connsiteY9" fmla="*/ 1956378 h 3781425"/>
                  <a:gd name="connsiteX10" fmla="*/ 268311 w 1828800"/>
                  <a:gd name="connsiteY10" fmla="*/ 1985893 h 3781425"/>
                  <a:gd name="connsiteX11" fmla="*/ 297828 w 1828800"/>
                  <a:gd name="connsiteY11" fmla="*/ 2008849 h 3781425"/>
                  <a:gd name="connsiteX12" fmla="*/ 327345 w 1828800"/>
                  <a:gd name="connsiteY12" fmla="*/ 2015408 h 3781425"/>
                  <a:gd name="connsiteX13" fmla="*/ 369980 w 1828800"/>
                  <a:gd name="connsiteY13" fmla="*/ 2015408 h 3781425"/>
                  <a:gd name="connsiteX14" fmla="*/ 402777 w 1828800"/>
                  <a:gd name="connsiteY14" fmla="*/ 1992452 h 3781425"/>
                  <a:gd name="connsiteX15" fmla="*/ 432293 w 1828800"/>
                  <a:gd name="connsiteY15" fmla="*/ 1956378 h 3781425"/>
                  <a:gd name="connsiteX16" fmla="*/ 622512 w 1828800"/>
                  <a:gd name="connsiteY16" fmla="*/ 1300485 h 3781425"/>
                  <a:gd name="connsiteX17" fmla="*/ 674987 w 1828800"/>
                  <a:gd name="connsiteY17" fmla="*/ 1300485 h 3781425"/>
                  <a:gd name="connsiteX18" fmla="*/ 356862 w 1828800"/>
                  <a:gd name="connsiteY18" fmla="*/ 2415503 h 3781425"/>
                  <a:gd name="connsiteX19" fmla="*/ 658588 w 1828800"/>
                  <a:gd name="connsiteY19" fmla="*/ 2415503 h 3781425"/>
                  <a:gd name="connsiteX20" fmla="*/ 658588 w 1828800"/>
                  <a:gd name="connsiteY20" fmla="*/ 3291120 h 3781425"/>
                  <a:gd name="connsiteX21" fmla="*/ 674987 w 1828800"/>
                  <a:gd name="connsiteY21" fmla="*/ 3333753 h 3781425"/>
                  <a:gd name="connsiteX22" fmla="*/ 704503 w 1828800"/>
                  <a:gd name="connsiteY22" fmla="*/ 3356709 h 3781425"/>
                  <a:gd name="connsiteX23" fmla="*/ 740579 w 1828800"/>
                  <a:gd name="connsiteY23" fmla="*/ 3369827 h 3781425"/>
                  <a:gd name="connsiteX24" fmla="*/ 786494 w 1828800"/>
                  <a:gd name="connsiteY24" fmla="*/ 3369827 h 3781425"/>
                  <a:gd name="connsiteX25" fmla="*/ 825850 w 1828800"/>
                  <a:gd name="connsiteY25" fmla="*/ 3359989 h 3781425"/>
                  <a:gd name="connsiteX26" fmla="*/ 852087 w 1828800"/>
                  <a:gd name="connsiteY26" fmla="*/ 3337032 h 3781425"/>
                  <a:gd name="connsiteX27" fmla="*/ 871765 w 1828800"/>
                  <a:gd name="connsiteY27" fmla="*/ 3310797 h 3781425"/>
                  <a:gd name="connsiteX28" fmla="*/ 878324 w 1828800"/>
                  <a:gd name="connsiteY28" fmla="*/ 3274723 h 3781425"/>
                  <a:gd name="connsiteX29" fmla="*/ 878324 w 1828800"/>
                  <a:gd name="connsiteY29" fmla="*/ 2415503 h 3781425"/>
                  <a:gd name="connsiteX30" fmla="*/ 947197 w 1828800"/>
                  <a:gd name="connsiteY30" fmla="*/ 2415503 h 3781425"/>
                  <a:gd name="connsiteX31" fmla="*/ 947197 w 1828800"/>
                  <a:gd name="connsiteY31" fmla="*/ 3264884 h 3781425"/>
                  <a:gd name="connsiteX32" fmla="*/ 953756 w 1828800"/>
                  <a:gd name="connsiteY32" fmla="*/ 3310797 h 3781425"/>
                  <a:gd name="connsiteX33" fmla="*/ 970154 w 1828800"/>
                  <a:gd name="connsiteY33" fmla="*/ 3340312 h 3781425"/>
                  <a:gd name="connsiteX34" fmla="*/ 1002950 w 1828800"/>
                  <a:gd name="connsiteY34" fmla="*/ 3359989 h 3781425"/>
                  <a:gd name="connsiteX35" fmla="*/ 1032467 w 1828800"/>
                  <a:gd name="connsiteY35" fmla="*/ 3369827 h 3781425"/>
                  <a:gd name="connsiteX36" fmla="*/ 1088221 w 1828800"/>
                  <a:gd name="connsiteY36" fmla="*/ 3369827 h 3781425"/>
                  <a:gd name="connsiteX37" fmla="*/ 1127577 w 1828800"/>
                  <a:gd name="connsiteY37" fmla="*/ 3353430 h 3781425"/>
                  <a:gd name="connsiteX38" fmla="*/ 1150534 w 1828800"/>
                  <a:gd name="connsiteY38" fmla="*/ 3327194 h 3781425"/>
                  <a:gd name="connsiteX39" fmla="*/ 1166932 w 1828800"/>
                  <a:gd name="connsiteY39" fmla="*/ 3291120 h 3781425"/>
                  <a:gd name="connsiteX40" fmla="*/ 1170212 w 1828800"/>
                  <a:gd name="connsiteY40" fmla="*/ 3264884 h 3781425"/>
                  <a:gd name="connsiteX41" fmla="*/ 1170212 w 1828800"/>
                  <a:gd name="connsiteY41" fmla="*/ 2415503 h 3781425"/>
                  <a:gd name="connsiteX42" fmla="*/ 1471939 w 1828800"/>
                  <a:gd name="connsiteY42" fmla="*/ 2415503 h 3781425"/>
                  <a:gd name="connsiteX43" fmla="*/ 1147255 w 1828800"/>
                  <a:gd name="connsiteY43" fmla="*/ 1300485 h 3781425"/>
                  <a:gd name="connsiteX44" fmla="*/ 1203008 w 1828800"/>
                  <a:gd name="connsiteY44" fmla="*/ 1300485 h 3781425"/>
                  <a:gd name="connsiteX45" fmla="*/ 1396507 w 1828800"/>
                  <a:gd name="connsiteY45" fmla="*/ 1956378 h 3781425"/>
                  <a:gd name="connsiteX46" fmla="*/ 1419465 w 1828800"/>
                  <a:gd name="connsiteY46" fmla="*/ 1989172 h 3781425"/>
                  <a:gd name="connsiteX47" fmla="*/ 1455541 w 1828800"/>
                  <a:gd name="connsiteY47" fmla="*/ 2012129 h 3781425"/>
                  <a:gd name="connsiteX48" fmla="*/ 1488337 w 1828800"/>
                  <a:gd name="connsiteY48" fmla="*/ 2018687 h 3781425"/>
                  <a:gd name="connsiteX49" fmla="*/ 1527693 w 1828800"/>
                  <a:gd name="connsiteY49" fmla="*/ 2015408 h 3781425"/>
                  <a:gd name="connsiteX50" fmla="*/ 1557209 w 1828800"/>
                  <a:gd name="connsiteY50" fmla="*/ 1992452 h 3781425"/>
                  <a:gd name="connsiteX51" fmla="*/ 1576887 w 1828800"/>
                  <a:gd name="connsiteY51" fmla="*/ 1959657 h 3781425"/>
                  <a:gd name="connsiteX52" fmla="*/ 1586726 w 1828800"/>
                  <a:gd name="connsiteY52" fmla="*/ 1923583 h 3781425"/>
                  <a:gd name="connsiteX53" fmla="*/ 1586726 w 1828800"/>
                  <a:gd name="connsiteY53" fmla="*/ 1887509 h 3781425"/>
                  <a:gd name="connsiteX54" fmla="*/ 1393227 w 1828800"/>
                  <a:gd name="connsiteY54" fmla="*/ 1231616 h 3781425"/>
                  <a:gd name="connsiteX55" fmla="*/ 1370270 w 1828800"/>
                  <a:gd name="connsiteY55" fmla="*/ 1159468 h 3781425"/>
                  <a:gd name="connsiteX56" fmla="*/ 1344033 w 1828800"/>
                  <a:gd name="connsiteY56" fmla="*/ 1110276 h 3781425"/>
                  <a:gd name="connsiteX57" fmla="*/ 1301398 w 1828800"/>
                  <a:gd name="connsiteY57" fmla="*/ 1057804 h 3781425"/>
                  <a:gd name="connsiteX58" fmla="*/ 1268601 w 1828800"/>
                  <a:gd name="connsiteY58" fmla="*/ 1028289 h 3781425"/>
                  <a:gd name="connsiteX59" fmla="*/ 1216127 w 1828800"/>
                  <a:gd name="connsiteY59" fmla="*/ 992215 h 3781425"/>
                  <a:gd name="connsiteX60" fmla="*/ 1166932 w 1828800"/>
                  <a:gd name="connsiteY60" fmla="*/ 972538 h 3781425"/>
                  <a:gd name="connsiteX61" fmla="*/ 1124297 w 1828800"/>
                  <a:gd name="connsiteY61" fmla="*/ 959420 h 3781425"/>
                  <a:gd name="connsiteX62" fmla="*/ 909415 w 1828800"/>
                  <a:gd name="connsiteY62" fmla="*/ 411597 h 3781425"/>
                  <a:gd name="connsiteX63" fmla="*/ 670366 w 1828800"/>
                  <a:gd name="connsiteY63" fmla="*/ 644053 h 3781425"/>
                  <a:gd name="connsiteX64" fmla="*/ 909415 w 1828800"/>
                  <a:gd name="connsiteY64" fmla="*/ 879737 h 3781425"/>
                  <a:gd name="connsiteX65" fmla="*/ 1148463 w 1828800"/>
                  <a:gd name="connsiteY65" fmla="*/ 644053 h 3781425"/>
                  <a:gd name="connsiteX66" fmla="*/ 1078741 w 1828800"/>
                  <a:gd name="connsiteY66" fmla="*/ 479396 h 3781425"/>
                  <a:gd name="connsiteX67" fmla="*/ 909415 w 1828800"/>
                  <a:gd name="connsiteY67" fmla="*/ 411597 h 3781425"/>
                  <a:gd name="connsiteX68" fmla="*/ 0 w 1828800"/>
                  <a:gd name="connsiteY68" fmla="*/ 0 h 3781425"/>
                  <a:gd name="connsiteX69" fmla="*/ 1828800 w 1828800"/>
                  <a:gd name="connsiteY69" fmla="*/ 0 h 3781425"/>
                  <a:gd name="connsiteX70" fmla="*/ 1828800 w 1828800"/>
                  <a:gd name="connsiteY70" fmla="*/ 3781425 h 3781425"/>
                  <a:gd name="connsiteX71" fmla="*/ 0 w 1828800"/>
                  <a:gd name="connsiteY71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828800" h="3781425">
                    <a:moveTo>
                      <a:pt x="727461" y="959420"/>
                    </a:moveTo>
                    <a:lnTo>
                      <a:pt x="668427" y="969259"/>
                    </a:lnTo>
                    <a:lnTo>
                      <a:pt x="612673" y="988935"/>
                    </a:lnTo>
                    <a:lnTo>
                      <a:pt x="563479" y="1021730"/>
                    </a:lnTo>
                    <a:lnTo>
                      <a:pt x="520844" y="1064363"/>
                    </a:lnTo>
                    <a:lnTo>
                      <a:pt x="484768" y="1113555"/>
                    </a:lnTo>
                    <a:lnTo>
                      <a:pt x="461810" y="1159468"/>
                    </a:lnTo>
                    <a:lnTo>
                      <a:pt x="248634" y="1871112"/>
                    </a:lnTo>
                    <a:lnTo>
                      <a:pt x="242074" y="1913745"/>
                    </a:lnTo>
                    <a:lnTo>
                      <a:pt x="245354" y="1956378"/>
                    </a:lnTo>
                    <a:lnTo>
                      <a:pt x="268311" y="1985893"/>
                    </a:lnTo>
                    <a:lnTo>
                      <a:pt x="297828" y="2008849"/>
                    </a:lnTo>
                    <a:lnTo>
                      <a:pt x="327345" y="2015408"/>
                    </a:lnTo>
                    <a:lnTo>
                      <a:pt x="369980" y="2015408"/>
                    </a:lnTo>
                    <a:lnTo>
                      <a:pt x="402777" y="1992452"/>
                    </a:lnTo>
                    <a:lnTo>
                      <a:pt x="432293" y="1956378"/>
                    </a:lnTo>
                    <a:lnTo>
                      <a:pt x="622512" y="1300485"/>
                    </a:lnTo>
                    <a:lnTo>
                      <a:pt x="674987" y="1300485"/>
                    </a:lnTo>
                    <a:lnTo>
                      <a:pt x="356862" y="2415503"/>
                    </a:lnTo>
                    <a:lnTo>
                      <a:pt x="658588" y="2415503"/>
                    </a:lnTo>
                    <a:lnTo>
                      <a:pt x="658588" y="3291120"/>
                    </a:lnTo>
                    <a:lnTo>
                      <a:pt x="674987" y="3333753"/>
                    </a:lnTo>
                    <a:lnTo>
                      <a:pt x="704503" y="3356709"/>
                    </a:lnTo>
                    <a:lnTo>
                      <a:pt x="740579" y="3369827"/>
                    </a:lnTo>
                    <a:lnTo>
                      <a:pt x="786494" y="3369827"/>
                    </a:lnTo>
                    <a:lnTo>
                      <a:pt x="825850" y="3359989"/>
                    </a:lnTo>
                    <a:lnTo>
                      <a:pt x="852087" y="3337032"/>
                    </a:lnTo>
                    <a:lnTo>
                      <a:pt x="871765" y="3310797"/>
                    </a:lnTo>
                    <a:lnTo>
                      <a:pt x="878324" y="3274723"/>
                    </a:lnTo>
                    <a:lnTo>
                      <a:pt x="878324" y="2415503"/>
                    </a:lnTo>
                    <a:lnTo>
                      <a:pt x="947197" y="2415503"/>
                    </a:lnTo>
                    <a:lnTo>
                      <a:pt x="947197" y="3264884"/>
                    </a:lnTo>
                    <a:lnTo>
                      <a:pt x="953756" y="3310797"/>
                    </a:lnTo>
                    <a:lnTo>
                      <a:pt x="970154" y="3340312"/>
                    </a:lnTo>
                    <a:lnTo>
                      <a:pt x="1002950" y="3359989"/>
                    </a:lnTo>
                    <a:lnTo>
                      <a:pt x="1032467" y="3369827"/>
                    </a:lnTo>
                    <a:lnTo>
                      <a:pt x="1088221" y="3369827"/>
                    </a:lnTo>
                    <a:lnTo>
                      <a:pt x="1127577" y="3353430"/>
                    </a:lnTo>
                    <a:lnTo>
                      <a:pt x="1150534" y="3327194"/>
                    </a:lnTo>
                    <a:lnTo>
                      <a:pt x="1166932" y="3291120"/>
                    </a:lnTo>
                    <a:lnTo>
                      <a:pt x="1170212" y="3264884"/>
                    </a:lnTo>
                    <a:lnTo>
                      <a:pt x="1170212" y="2415503"/>
                    </a:lnTo>
                    <a:lnTo>
                      <a:pt x="1471939" y="2415503"/>
                    </a:lnTo>
                    <a:lnTo>
                      <a:pt x="1147255" y="1300485"/>
                    </a:lnTo>
                    <a:lnTo>
                      <a:pt x="1203008" y="1300485"/>
                    </a:lnTo>
                    <a:lnTo>
                      <a:pt x="1396507" y="1956378"/>
                    </a:lnTo>
                    <a:lnTo>
                      <a:pt x="1419465" y="1989172"/>
                    </a:lnTo>
                    <a:lnTo>
                      <a:pt x="1455541" y="2012129"/>
                    </a:lnTo>
                    <a:lnTo>
                      <a:pt x="1488337" y="2018687"/>
                    </a:lnTo>
                    <a:lnTo>
                      <a:pt x="1527693" y="2015408"/>
                    </a:lnTo>
                    <a:lnTo>
                      <a:pt x="1557209" y="1992452"/>
                    </a:lnTo>
                    <a:lnTo>
                      <a:pt x="1576887" y="1959657"/>
                    </a:lnTo>
                    <a:lnTo>
                      <a:pt x="1586726" y="1923583"/>
                    </a:lnTo>
                    <a:lnTo>
                      <a:pt x="1586726" y="1887509"/>
                    </a:lnTo>
                    <a:lnTo>
                      <a:pt x="1393227" y="1231616"/>
                    </a:lnTo>
                    <a:lnTo>
                      <a:pt x="1370270" y="1159468"/>
                    </a:lnTo>
                    <a:lnTo>
                      <a:pt x="1344033" y="1110276"/>
                    </a:lnTo>
                    <a:lnTo>
                      <a:pt x="1301398" y="1057804"/>
                    </a:lnTo>
                    <a:lnTo>
                      <a:pt x="1268601" y="1028289"/>
                    </a:lnTo>
                    <a:lnTo>
                      <a:pt x="1216127" y="992215"/>
                    </a:lnTo>
                    <a:lnTo>
                      <a:pt x="1166932" y="972538"/>
                    </a:lnTo>
                    <a:lnTo>
                      <a:pt x="1124297" y="959420"/>
                    </a:lnTo>
                    <a:close/>
                    <a:moveTo>
                      <a:pt x="909415" y="411597"/>
                    </a:moveTo>
                    <a:cubicBezTo>
                      <a:pt x="776610" y="411597"/>
                      <a:pt x="670366" y="514911"/>
                      <a:pt x="670366" y="644053"/>
                    </a:cubicBezTo>
                    <a:cubicBezTo>
                      <a:pt x="670366" y="776423"/>
                      <a:pt x="776610" y="879737"/>
                      <a:pt x="909415" y="879737"/>
                    </a:cubicBezTo>
                    <a:cubicBezTo>
                      <a:pt x="1038899" y="879737"/>
                      <a:pt x="1148463" y="776423"/>
                      <a:pt x="1148463" y="644053"/>
                    </a:cubicBezTo>
                    <a:cubicBezTo>
                      <a:pt x="1148463" y="582710"/>
                      <a:pt x="1121902" y="524596"/>
                      <a:pt x="1078741" y="479396"/>
                    </a:cubicBezTo>
                    <a:cubicBezTo>
                      <a:pt x="1032259" y="434197"/>
                      <a:pt x="972497" y="411597"/>
                      <a:pt x="909415" y="41159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8" name="71 Rectángulo"/>
            <p:cNvSpPr/>
            <p:nvPr/>
          </p:nvSpPr>
          <p:spPr>
            <a:xfrm>
              <a:off x="4422107" y="1807256"/>
              <a:ext cx="268130" cy="424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33A3D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2" name="71 Rectángulo"/>
          <p:cNvSpPr/>
          <p:nvPr/>
        </p:nvSpPr>
        <p:spPr>
          <a:xfrm>
            <a:off x="3609229" y="2542311"/>
            <a:ext cx="399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</a:rPr>
              <a:t>1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</a:rPr>
              <a:t>%</a:t>
            </a:r>
          </a:p>
        </p:txBody>
      </p:sp>
      <p:sp>
        <p:nvSpPr>
          <p:cNvPr id="103" name="71 Rectángulo"/>
          <p:cNvSpPr/>
          <p:nvPr/>
        </p:nvSpPr>
        <p:spPr>
          <a:xfrm>
            <a:off x="3575620" y="1950566"/>
            <a:ext cx="489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89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 Light" panose="020F0302020204030204" pitchFamily="34" charset="0"/>
              </a:rPr>
              <a:t>%</a:t>
            </a:r>
          </a:p>
        </p:txBody>
      </p:sp>
      <p:sp>
        <p:nvSpPr>
          <p:cNvPr id="104" name="71 Rectángulo"/>
          <p:cNvSpPr/>
          <p:nvPr/>
        </p:nvSpPr>
        <p:spPr>
          <a:xfrm>
            <a:off x="3554932" y="1373836"/>
            <a:ext cx="489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11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 pitchFamily="34" charset="0"/>
              </a:rPr>
              <a:t>%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7948" y="5996976"/>
            <a:ext cx="28777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U.S. Survey 2024: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1,007 </a:t>
            </a:r>
            <a:r>
              <a:rPr lang="es-PE" sz="1100" b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Respondents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4376506" y="980728"/>
            <a:ext cx="771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Female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grpSp>
        <p:nvGrpSpPr>
          <p:cNvPr id="30" name="75 Grupo"/>
          <p:cNvGrpSpPr/>
          <p:nvPr/>
        </p:nvGrpSpPr>
        <p:grpSpPr>
          <a:xfrm>
            <a:off x="6298998" y="1176473"/>
            <a:ext cx="2306644" cy="1789551"/>
            <a:chOff x="1146307" y="3808736"/>
            <a:chExt cx="1996604" cy="1963203"/>
          </a:xfrm>
        </p:grpSpPr>
        <p:graphicFrame>
          <p:nvGraphicFramePr>
            <p:cNvPr id="31" name="Chart 3"/>
            <p:cNvGraphicFramePr/>
            <p:nvPr>
              <p:extLst>
                <p:ext uri="{D42A27DB-BD31-4B8C-83A1-F6EECF244321}">
                  <p14:modId xmlns:p14="http://schemas.microsoft.com/office/powerpoint/2010/main" val="2530769036"/>
                </p:ext>
              </p:extLst>
            </p:nvPr>
          </p:nvGraphicFramePr>
          <p:xfrm>
            <a:off x="1146307" y="4003529"/>
            <a:ext cx="1996604" cy="16997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2" name="Freeform 7"/>
            <p:cNvSpPr/>
            <p:nvPr/>
          </p:nvSpPr>
          <p:spPr>
            <a:xfrm>
              <a:off x="1719373" y="3808736"/>
              <a:ext cx="912607" cy="1963203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0190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7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7099087" y="963135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Male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2" name="71 Rectángulo"/>
          <p:cNvSpPr/>
          <p:nvPr/>
        </p:nvSpPr>
        <p:spPr>
          <a:xfrm>
            <a:off x="6473476" y="1391098"/>
            <a:ext cx="3994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54" name="71 Rectángulo"/>
          <p:cNvSpPr/>
          <p:nvPr/>
        </p:nvSpPr>
        <p:spPr>
          <a:xfrm>
            <a:off x="6469320" y="2536189"/>
            <a:ext cx="399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2%</a:t>
            </a:r>
          </a:p>
        </p:txBody>
      </p:sp>
      <p:sp>
        <p:nvSpPr>
          <p:cNvPr id="56" name="71 Rectángulo"/>
          <p:cNvSpPr/>
          <p:nvPr/>
        </p:nvSpPr>
        <p:spPr>
          <a:xfrm>
            <a:off x="6424436" y="1980427"/>
            <a:ext cx="489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E0861A"/>
                </a:solidFill>
                <a:latin typeface="Calibri Light" panose="020F0302020204030204" pitchFamily="34" charset="0"/>
              </a:rPr>
              <a:t>92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0861A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cxnSp>
        <p:nvCxnSpPr>
          <p:cNvPr id="39" name="Conector recto 38"/>
          <p:cNvCxnSpPr/>
          <p:nvPr/>
        </p:nvCxnSpPr>
        <p:spPr>
          <a:xfrm>
            <a:off x="5940152" y="843479"/>
            <a:ext cx="0" cy="227598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3112711" y="3119465"/>
            <a:ext cx="5447125" cy="27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4242983" y="5617698"/>
            <a:ext cx="771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Female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0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7393968" y="5644577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Male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61" name="11 Gráfico"/>
          <p:cNvGraphicFramePr/>
          <p:nvPr>
            <p:extLst>
              <p:ext uri="{D42A27DB-BD31-4B8C-83A1-F6EECF244321}">
                <p14:modId xmlns:p14="http://schemas.microsoft.com/office/powerpoint/2010/main" val="476329442"/>
              </p:ext>
            </p:extLst>
          </p:nvPr>
        </p:nvGraphicFramePr>
        <p:xfrm>
          <a:off x="3345517" y="3178595"/>
          <a:ext cx="5292090" cy="245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8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1691680" y="717153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9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47890">
                        <a14:foregroundMark x1="13502" y1="4339" x2="13502" y2="4339"/>
                        <a14:foregroundMark x1="12869" y1="29545" x2="12869" y2="29545"/>
                        <a14:foregroundMark x1="10127" y1="59711" x2="10127" y2="59711"/>
                        <a14:foregroundMark x1="19831" y1="76033" x2="19831" y2="76033"/>
                        <a14:foregroundMark x1="30802" y1="81405" x2="30802" y2="81405"/>
                        <a14:foregroundMark x1="29536" y1="53926" x2="29536" y2="53926"/>
                        <a14:foregroundMark x1="9494" y1="46694" x2="9494" y2="46694"/>
                        <a14:foregroundMark x1="34388" y1="30992" x2="34388" y2="30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2"/>
          <a:stretch/>
        </p:blipFill>
        <p:spPr bwMode="auto">
          <a:xfrm flipH="1">
            <a:off x="558421" y="637496"/>
            <a:ext cx="204370" cy="5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310045" y="642250"/>
            <a:ext cx="243644" cy="5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9 CuadroTexto">
            <a:extLst>
              <a:ext uri="{FF2B5EF4-FFF2-40B4-BE49-F238E27FC236}">
                <a16:creationId xmlns:a16="http://schemas.microsoft.com/office/drawing/2014/main" id="{D7E69102-D769-310E-77CF-0305D71E3FF5}"/>
              </a:ext>
            </a:extLst>
          </p:cNvPr>
          <p:cNvSpPr txBox="1"/>
          <p:nvPr/>
        </p:nvSpPr>
        <p:spPr>
          <a:xfrm>
            <a:off x="5011920" y="434158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9 CuadroTexto">
            <a:extLst>
              <a:ext uri="{FF2B5EF4-FFF2-40B4-BE49-F238E27FC236}">
                <a16:creationId xmlns:a16="http://schemas.microsoft.com/office/drawing/2014/main" id="{90484E0F-0DF3-5240-C3AE-B6F876E4586F}"/>
              </a:ext>
            </a:extLst>
          </p:cNvPr>
          <p:cNvSpPr txBox="1"/>
          <p:nvPr/>
        </p:nvSpPr>
        <p:spPr>
          <a:xfrm>
            <a:off x="5048788" y="3180534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7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3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99341"/>
              </p:ext>
            </p:extLst>
          </p:nvPr>
        </p:nvGraphicFramePr>
        <p:xfrm>
          <a:off x="967928" y="3556875"/>
          <a:ext cx="2675550" cy="2317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98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/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only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basic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) (n=4**)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8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Primary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98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Secondary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School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93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High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level</a:t>
                      </a: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28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Master. PHD. 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75330" y="6315937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Q9.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Have you suffered from any kind of sexual harassment in the past year? </a:t>
            </a:r>
            <a:endParaRPr lang="en-US" sz="1100" dirty="0"/>
          </a:p>
        </p:txBody>
      </p:sp>
      <p:sp>
        <p:nvSpPr>
          <p:cNvPr id="3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25764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ea typeface="Verdana" pitchFamily="34" charset="0"/>
                <a:cs typeface="Arial" pitchFamily="34" charset="0"/>
              </a:rPr>
              <a:t>Suffered sexual harassment </a:t>
            </a:r>
          </a:p>
          <a:p>
            <a:r>
              <a:rPr lang="en-US" sz="1400" dirty="0"/>
              <a:t>% within total population</a:t>
            </a:r>
            <a:endParaRPr lang="en-US" sz="1400" dirty="0">
              <a:ea typeface="Verdana" pitchFamily="34" charset="0"/>
              <a:cs typeface="Arial" pitchFamily="34" charset="0"/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1975266" y="6618158"/>
            <a:ext cx="66291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/>
              <a:t>Note: The total percentage may not always add up to 100 due to rounding and/or multiple response questions.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79885" y="6001350"/>
            <a:ext cx="25458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U.S. Survey 2024: </a:t>
            </a:r>
            <a:r>
              <a:rPr lang="es-PE" sz="10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1,007 </a:t>
            </a:r>
            <a:r>
              <a:rPr lang="es-PE" sz="1000" b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Respondents</a:t>
            </a:r>
            <a:r>
              <a:rPr lang="es-PE" sz="10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66" name="14 Gráfico"/>
          <p:cNvGraphicFramePr/>
          <p:nvPr>
            <p:extLst>
              <p:ext uri="{D42A27DB-BD31-4B8C-83A1-F6EECF244321}">
                <p14:modId xmlns:p14="http://schemas.microsoft.com/office/powerpoint/2010/main" val="2328023970"/>
              </p:ext>
            </p:extLst>
          </p:nvPr>
        </p:nvGraphicFramePr>
        <p:xfrm>
          <a:off x="850448" y="3654881"/>
          <a:ext cx="2831649" cy="253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3" name="Tabla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099651"/>
              </p:ext>
            </p:extLst>
          </p:nvPr>
        </p:nvGraphicFramePr>
        <p:xfrm>
          <a:off x="6444207" y="333226"/>
          <a:ext cx="2150781" cy="287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927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716927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716927">
                  <a:extLst>
                    <a:ext uri="{9D8B030D-6E8A-4147-A177-3AD203B41FA5}">
                      <a16:colId xmlns:a16="http://schemas.microsoft.com/office/drawing/2014/main" val="2995498641"/>
                    </a:ext>
                  </a:extLst>
                </a:gridCol>
              </a:tblGrid>
              <a:tr h="287462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86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DK/NR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graphicFrame>
        <p:nvGraphicFramePr>
          <p:cNvPr id="24" name="5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183343"/>
              </p:ext>
            </p:extLst>
          </p:nvPr>
        </p:nvGraphicFramePr>
        <p:xfrm>
          <a:off x="5266975" y="3513910"/>
          <a:ext cx="2141435" cy="2527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423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full (</a:t>
                      </a:r>
                      <a:r>
                        <a:rPr lang="es-P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include</a:t>
                      </a:r>
                      <a:r>
                        <a:rPr lang="es-P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self-employed</a:t>
                      </a:r>
                      <a:r>
                        <a:rPr lang="es-P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Part</a:t>
                      </a:r>
                      <a:r>
                        <a:rPr lang="es-P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-time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03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Unemployed</a:t>
                      </a:r>
                      <a:endParaRPr lang="es-P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3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Student</a:t>
                      </a:r>
                      <a:endParaRPr lang="es-P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0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Housewife</a:t>
                      </a:r>
                      <a:endParaRPr lang="es-P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23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Retired</a:t>
                      </a:r>
                      <a:r>
                        <a:rPr lang="es-P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/</a:t>
                      </a:r>
                      <a:r>
                        <a:rPr lang="es-P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Disabled</a:t>
                      </a:r>
                      <a:endParaRPr lang="es-P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8" name="17 Grupo"/>
          <p:cNvGrpSpPr/>
          <p:nvPr/>
        </p:nvGrpSpPr>
        <p:grpSpPr>
          <a:xfrm>
            <a:off x="273579" y="3446406"/>
            <a:ext cx="526208" cy="526208"/>
            <a:chOff x="2087108" y="618179"/>
            <a:chExt cx="869113" cy="86911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9" name="18 Lágrima"/>
            <p:cNvSpPr/>
            <p:nvPr/>
          </p:nvSpPr>
          <p:spPr>
            <a:xfrm rot="7948615">
              <a:off x="2087108" y="618179"/>
              <a:ext cx="869113" cy="869113"/>
            </a:xfrm>
            <a:prstGeom prst="teardrop">
              <a:avLst/>
            </a:prstGeom>
            <a:solidFill>
              <a:srgbClr val="E08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Calibri Light" panose="020F0302020204030204" pitchFamily="34" charset="0"/>
              </a:endParaRPr>
            </a:p>
          </p:txBody>
        </p:sp>
        <p:pic>
          <p:nvPicPr>
            <p:cNvPr id="30" name="19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205" y="845671"/>
              <a:ext cx="502918" cy="502918"/>
            </a:xfrm>
            <a:prstGeom prst="rect">
              <a:avLst/>
            </a:prstGeom>
            <a:solidFill>
              <a:srgbClr val="E0861A"/>
            </a:solidFill>
          </p:spPr>
        </p:pic>
      </p:grpSp>
      <p:sp>
        <p:nvSpPr>
          <p:cNvPr id="31" name="20 Lágrima"/>
          <p:cNvSpPr/>
          <p:nvPr/>
        </p:nvSpPr>
        <p:spPr>
          <a:xfrm rot="7948615">
            <a:off x="4643464" y="3426314"/>
            <a:ext cx="526208" cy="526208"/>
          </a:xfrm>
          <a:prstGeom prst="teardrop">
            <a:avLst/>
          </a:prstGeom>
          <a:solidFill>
            <a:srgbClr val="E08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 Light" panose="020F0302020204030204" pitchFamily="34" charset="0"/>
            </a:endParaRPr>
          </a:p>
        </p:txBody>
      </p:sp>
      <p:pic>
        <p:nvPicPr>
          <p:cNvPr id="32" name="2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015" y="3523264"/>
            <a:ext cx="343267" cy="343267"/>
          </a:xfrm>
          <a:prstGeom prst="rect">
            <a:avLst/>
          </a:prstGeom>
          <a:solidFill>
            <a:srgbClr val="E0861A"/>
          </a:solidFill>
        </p:spPr>
      </p:pic>
      <p:graphicFrame>
        <p:nvGraphicFramePr>
          <p:cNvPr id="33" name="16 Gráfico"/>
          <p:cNvGraphicFramePr/>
          <p:nvPr>
            <p:extLst>
              <p:ext uri="{D42A27DB-BD31-4B8C-83A1-F6EECF244321}">
                <p14:modId xmlns:p14="http://schemas.microsoft.com/office/powerpoint/2010/main" val="1818893751"/>
              </p:ext>
            </p:extLst>
          </p:nvPr>
        </p:nvGraphicFramePr>
        <p:xfrm>
          <a:off x="5167071" y="3654881"/>
          <a:ext cx="2831648" cy="2700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8" name="Conector recto 37"/>
          <p:cNvCxnSpPr/>
          <p:nvPr/>
        </p:nvCxnSpPr>
        <p:spPr>
          <a:xfrm>
            <a:off x="299892" y="3121183"/>
            <a:ext cx="8469901" cy="243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905135" y="697189"/>
            <a:ext cx="1228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age group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41" name="5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592472"/>
              </p:ext>
            </p:extLst>
          </p:nvPr>
        </p:nvGraphicFramePr>
        <p:xfrm>
          <a:off x="2720215" y="1080201"/>
          <a:ext cx="627649" cy="1844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147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 – 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47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 – 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47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35 – 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7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45 – 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35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55 – 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47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65</a:t>
                      </a:r>
                      <a:r>
                        <a:rPr lang="es-PE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+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2" name="Chart 25"/>
          <p:cNvGraphicFramePr/>
          <p:nvPr>
            <p:extLst>
              <p:ext uri="{D42A27DB-BD31-4B8C-83A1-F6EECF244321}">
                <p14:modId xmlns:p14="http://schemas.microsoft.com/office/powerpoint/2010/main" val="2697595733"/>
              </p:ext>
            </p:extLst>
          </p:nvPr>
        </p:nvGraphicFramePr>
        <p:xfrm>
          <a:off x="2943366" y="1025014"/>
          <a:ext cx="2949973" cy="200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330351" y="3331385"/>
            <a:ext cx="1645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education level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5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5780335" y="3303650"/>
            <a:ext cx="1449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employment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" name="9 CuadroTexto">
            <a:extLst>
              <a:ext uri="{FF2B5EF4-FFF2-40B4-BE49-F238E27FC236}">
                <a16:creationId xmlns:a16="http://schemas.microsoft.com/office/drawing/2014/main" id="{FF72A122-524A-5B7A-414B-D6639C3FA33E}"/>
              </a:ext>
            </a:extLst>
          </p:cNvPr>
          <p:cNvSpPr txBox="1"/>
          <p:nvPr/>
        </p:nvSpPr>
        <p:spPr>
          <a:xfrm>
            <a:off x="3643478" y="423979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9 CuadroTexto">
            <a:extLst>
              <a:ext uri="{FF2B5EF4-FFF2-40B4-BE49-F238E27FC236}">
                <a16:creationId xmlns:a16="http://schemas.microsoft.com/office/drawing/2014/main" id="{8ED0DE3B-0169-3F87-C83A-4C5AE0269388}"/>
              </a:ext>
            </a:extLst>
          </p:cNvPr>
          <p:cNvSpPr txBox="1"/>
          <p:nvPr/>
        </p:nvSpPr>
        <p:spPr>
          <a:xfrm>
            <a:off x="1261808" y="3138834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9 CuadroTexto">
            <a:extLst>
              <a:ext uri="{FF2B5EF4-FFF2-40B4-BE49-F238E27FC236}">
                <a16:creationId xmlns:a16="http://schemas.microsoft.com/office/drawing/2014/main" id="{A42BBE7E-BBDB-2358-C5AD-5B2A04CBFA99}"/>
              </a:ext>
            </a:extLst>
          </p:cNvPr>
          <p:cNvSpPr txBox="1"/>
          <p:nvPr/>
        </p:nvSpPr>
        <p:spPr>
          <a:xfrm>
            <a:off x="5609050" y="3104186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gratuito ilustración de concepto andar en la ciud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5438" r="3388" b="5728"/>
          <a:stretch/>
        </p:blipFill>
        <p:spPr bwMode="auto">
          <a:xfrm>
            <a:off x="755576" y="1391931"/>
            <a:ext cx="5616624" cy="362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660232" y="4149080"/>
            <a:ext cx="2111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 (Títulos)"/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131527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55659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Safe/ confidence walking alone at night in their neighborhood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75330" y="6315937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Q10.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Do you feel safe/confident walking alone at night in your neighborhood?</a:t>
            </a:r>
            <a:endParaRPr lang="en-US" sz="1100" dirty="0"/>
          </a:p>
        </p:txBody>
      </p:sp>
      <p:sp>
        <p:nvSpPr>
          <p:cNvPr id="5" name="56 Rectángulo"/>
          <p:cNvSpPr/>
          <p:nvPr/>
        </p:nvSpPr>
        <p:spPr>
          <a:xfrm>
            <a:off x="1975266" y="6618158"/>
            <a:ext cx="66291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/>
              <a:t>Note: The total percentage may not always add up to 100 due to rounding and/or multiple response questions.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64851" y="5958274"/>
            <a:ext cx="28777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U.S. Survey 2024: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1,007 </a:t>
            </a:r>
            <a:r>
              <a:rPr lang="es-PE" sz="1100" b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Respondents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8" name="14 Gráfico"/>
          <p:cNvGraphicFramePr/>
          <p:nvPr>
            <p:extLst>
              <p:ext uri="{D42A27DB-BD31-4B8C-83A1-F6EECF244321}">
                <p14:modId xmlns:p14="http://schemas.microsoft.com/office/powerpoint/2010/main" val="1194802861"/>
              </p:ext>
            </p:extLst>
          </p:nvPr>
        </p:nvGraphicFramePr>
        <p:xfrm>
          <a:off x="-5468" y="1840069"/>
          <a:ext cx="3303586" cy="277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41 Grupo"/>
          <p:cNvGrpSpPr/>
          <p:nvPr/>
        </p:nvGrpSpPr>
        <p:grpSpPr>
          <a:xfrm>
            <a:off x="827584" y="1560867"/>
            <a:ext cx="3372278" cy="276999"/>
            <a:chOff x="4264364" y="905796"/>
            <a:chExt cx="1863360" cy="276999"/>
          </a:xfrm>
        </p:grpSpPr>
        <p:sp>
          <p:nvSpPr>
            <p:cNvPr id="13" name="42 Rectángulo"/>
            <p:cNvSpPr/>
            <p:nvPr/>
          </p:nvSpPr>
          <p:spPr>
            <a:xfrm>
              <a:off x="4325890" y="905796"/>
              <a:ext cx="180183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200" dirty="0">
                  <a:latin typeface="Calibri Light" panose="020F0302020204030204" pitchFamily="34" charset="0"/>
                </a:rPr>
                <a:t>YES</a:t>
              </a:r>
            </a:p>
          </p:txBody>
        </p:sp>
        <p:sp>
          <p:nvSpPr>
            <p:cNvPr id="14" name="43 Rectángulo"/>
            <p:cNvSpPr/>
            <p:nvPr/>
          </p:nvSpPr>
          <p:spPr>
            <a:xfrm>
              <a:off x="4264364" y="973729"/>
              <a:ext cx="84424" cy="132179"/>
            </a:xfrm>
            <a:prstGeom prst="rect">
              <a:avLst/>
            </a:prstGeom>
            <a:solidFill>
              <a:srgbClr val="1E7DAD"/>
            </a:solidFill>
            <a:ln>
              <a:solidFill>
                <a:srgbClr val="1E7D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20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15" name="44 Grupo"/>
          <p:cNvGrpSpPr/>
          <p:nvPr/>
        </p:nvGrpSpPr>
        <p:grpSpPr>
          <a:xfrm>
            <a:off x="1408559" y="1556792"/>
            <a:ext cx="495336" cy="276999"/>
            <a:chOff x="7694397" y="1124744"/>
            <a:chExt cx="495336" cy="276999"/>
          </a:xfrm>
        </p:grpSpPr>
        <p:sp>
          <p:nvSpPr>
            <p:cNvPr id="16" name="45 Rectángulo"/>
            <p:cNvSpPr/>
            <p:nvPr/>
          </p:nvSpPr>
          <p:spPr>
            <a:xfrm>
              <a:off x="7806295" y="1124744"/>
              <a:ext cx="3834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sz="1200" dirty="0">
                  <a:latin typeface="Calibri Light" panose="020F0302020204030204" pitchFamily="34" charset="0"/>
                </a:rPr>
                <a:t>NO</a:t>
              </a:r>
            </a:p>
          </p:txBody>
        </p:sp>
        <p:sp>
          <p:nvSpPr>
            <p:cNvPr id="17" name="46 Rectángulo"/>
            <p:cNvSpPr/>
            <p:nvPr/>
          </p:nvSpPr>
          <p:spPr>
            <a:xfrm>
              <a:off x="7694397" y="1232768"/>
              <a:ext cx="108000" cy="108000"/>
            </a:xfrm>
            <a:prstGeom prst="rect">
              <a:avLst/>
            </a:prstGeom>
            <a:solidFill>
              <a:srgbClr val="EF41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200">
                <a:latin typeface="Calibri Light" panose="020F0302020204030204" pitchFamily="34" charset="0"/>
              </a:endParaRPr>
            </a:p>
          </p:txBody>
        </p:sp>
      </p:grpSp>
      <p:grpSp>
        <p:nvGrpSpPr>
          <p:cNvPr id="19" name="47 Grupo"/>
          <p:cNvGrpSpPr/>
          <p:nvPr/>
        </p:nvGrpSpPr>
        <p:grpSpPr>
          <a:xfrm>
            <a:off x="2128639" y="1556792"/>
            <a:ext cx="466482" cy="276999"/>
            <a:chOff x="7694397" y="1124744"/>
            <a:chExt cx="466482" cy="276999"/>
          </a:xfrm>
        </p:grpSpPr>
        <p:sp>
          <p:nvSpPr>
            <p:cNvPr id="20" name="48 Rectángulo"/>
            <p:cNvSpPr/>
            <p:nvPr/>
          </p:nvSpPr>
          <p:spPr>
            <a:xfrm>
              <a:off x="7806295" y="1124744"/>
              <a:ext cx="3545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PE" sz="1200" dirty="0">
                  <a:latin typeface="Calibri Light" panose="020F0302020204030204" pitchFamily="34" charset="0"/>
                </a:rPr>
                <a:t>DK</a:t>
              </a:r>
            </a:p>
          </p:txBody>
        </p:sp>
        <p:sp>
          <p:nvSpPr>
            <p:cNvPr id="21" name="49 Rectángulo"/>
            <p:cNvSpPr/>
            <p:nvPr/>
          </p:nvSpPr>
          <p:spPr>
            <a:xfrm>
              <a:off x="7694397" y="1232768"/>
              <a:ext cx="108000" cy="10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200">
                <a:latin typeface="Calibri Light" panose="020F0302020204030204" pitchFamily="34" charset="0"/>
              </a:endParaRPr>
            </a:p>
          </p:txBody>
        </p:sp>
      </p:grpSp>
      <p:sp>
        <p:nvSpPr>
          <p:cNvPr id="22" name="Freeform 6"/>
          <p:cNvSpPr/>
          <p:nvPr/>
        </p:nvSpPr>
        <p:spPr>
          <a:xfrm>
            <a:off x="6249881" y="1370578"/>
            <a:ext cx="885173" cy="1830280"/>
          </a:xfrm>
          <a:custGeom>
            <a:avLst/>
            <a:gdLst>
              <a:gd name="connsiteX0" fmla="*/ 727461 w 1828800"/>
              <a:gd name="connsiteY0" fmla="*/ 959420 h 3781425"/>
              <a:gd name="connsiteX1" fmla="*/ 668427 w 1828800"/>
              <a:gd name="connsiteY1" fmla="*/ 969259 h 3781425"/>
              <a:gd name="connsiteX2" fmla="*/ 612673 w 1828800"/>
              <a:gd name="connsiteY2" fmla="*/ 988935 h 3781425"/>
              <a:gd name="connsiteX3" fmla="*/ 563479 w 1828800"/>
              <a:gd name="connsiteY3" fmla="*/ 1021730 h 3781425"/>
              <a:gd name="connsiteX4" fmla="*/ 520844 w 1828800"/>
              <a:gd name="connsiteY4" fmla="*/ 1064363 h 3781425"/>
              <a:gd name="connsiteX5" fmla="*/ 484768 w 1828800"/>
              <a:gd name="connsiteY5" fmla="*/ 1113555 h 3781425"/>
              <a:gd name="connsiteX6" fmla="*/ 461810 w 1828800"/>
              <a:gd name="connsiteY6" fmla="*/ 1159468 h 3781425"/>
              <a:gd name="connsiteX7" fmla="*/ 248634 w 1828800"/>
              <a:gd name="connsiteY7" fmla="*/ 1871112 h 3781425"/>
              <a:gd name="connsiteX8" fmla="*/ 242074 w 1828800"/>
              <a:gd name="connsiteY8" fmla="*/ 1913745 h 3781425"/>
              <a:gd name="connsiteX9" fmla="*/ 245354 w 1828800"/>
              <a:gd name="connsiteY9" fmla="*/ 1956378 h 3781425"/>
              <a:gd name="connsiteX10" fmla="*/ 268311 w 1828800"/>
              <a:gd name="connsiteY10" fmla="*/ 1985893 h 3781425"/>
              <a:gd name="connsiteX11" fmla="*/ 297828 w 1828800"/>
              <a:gd name="connsiteY11" fmla="*/ 2008849 h 3781425"/>
              <a:gd name="connsiteX12" fmla="*/ 327345 w 1828800"/>
              <a:gd name="connsiteY12" fmla="*/ 2015408 h 3781425"/>
              <a:gd name="connsiteX13" fmla="*/ 369980 w 1828800"/>
              <a:gd name="connsiteY13" fmla="*/ 2015408 h 3781425"/>
              <a:gd name="connsiteX14" fmla="*/ 402777 w 1828800"/>
              <a:gd name="connsiteY14" fmla="*/ 1992452 h 3781425"/>
              <a:gd name="connsiteX15" fmla="*/ 432293 w 1828800"/>
              <a:gd name="connsiteY15" fmla="*/ 1956378 h 3781425"/>
              <a:gd name="connsiteX16" fmla="*/ 622512 w 1828800"/>
              <a:gd name="connsiteY16" fmla="*/ 1300485 h 3781425"/>
              <a:gd name="connsiteX17" fmla="*/ 674987 w 1828800"/>
              <a:gd name="connsiteY17" fmla="*/ 1300485 h 3781425"/>
              <a:gd name="connsiteX18" fmla="*/ 356862 w 1828800"/>
              <a:gd name="connsiteY18" fmla="*/ 2415503 h 3781425"/>
              <a:gd name="connsiteX19" fmla="*/ 658588 w 1828800"/>
              <a:gd name="connsiteY19" fmla="*/ 2415503 h 3781425"/>
              <a:gd name="connsiteX20" fmla="*/ 658588 w 1828800"/>
              <a:gd name="connsiteY20" fmla="*/ 3291120 h 3781425"/>
              <a:gd name="connsiteX21" fmla="*/ 674987 w 1828800"/>
              <a:gd name="connsiteY21" fmla="*/ 3333753 h 3781425"/>
              <a:gd name="connsiteX22" fmla="*/ 704503 w 1828800"/>
              <a:gd name="connsiteY22" fmla="*/ 3356709 h 3781425"/>
              <a:gd name="connsiteX23" fmla="*/ 740579 w 1828800"/>
              <a:gd name="connsiteY23" fmla="*/ 3369827 h 3781425"/>
              <a:gd name="connsiteX24" fmla="*/ 786494 w 1828800"/>
              <a:gd name="connsiteY24" fmla="*/ 3369827 h 3781425"/>
              <a:gd name="connsiteX25" fmla="*/ 825850 w 1828800"/>
              <a:gd name="connsiteY25" fmla="*/ 3359989 h 3781425"/>
              <a:gd name="connsiteX26" fmla="*/ 852087 w 1828800"/>
              <a:gd name="connsiteY26" fmla="*/ 3337032 h 3781425"/>
              <a:gd name="connsiteX27" fmla="*/ 871765 w 1828800"/>
              <a:gd name="connsiteY27" fmla="*/ 3310797 h 3781425"/>
              <a:gd name="connsiteX28" fmla="*/ 878324 w 1828800"/>
              <a:gd name="connsiteY28" fmla="*/ 3274723 h 3781425"/>
              <a:gd name="connsiteX29" fmla="*/ 878324 w 1828800"/>
              <a:gd name="connsiteY29" fmla="*/ 2415503 h 3781425"/>
              <a:gd name="connsiteX30" fmla="*/ 947197 w 1828800"/>
              <a:gd name="connsiteY30" fmla="*/ 2415503 h 3781425"/>
              <a:gd name="connsiteX31" fmla="*/ 947197 w 1828800"/>
              <a:gd name="connsiteY31" fmla="*/ 3264884 h 3781425"/>
              <a:gd name="connsiteX32" fmla="*/ 953756 w 1828800"/>
              <a:gd name="connsiteY32" fmla="*/ 3310797 h 3781425"/>
              <a:gd name="connsiteX33" fmla="*/ 970154 w 1828800"/>
              <a:gd name="connsiteY33" fmla="*/ 3340312 h 3781425"/>
              <a:gd name="connsiteX34" fmla="*/ 1002950 w 1828800"/>
              <a:gd name="connsiteY34" fmla="*/ 3359989 h 3781425"/>
              <a:gd name="connsiteX35" fmla="*/ 1032467 w 1828800"/>
              <a:gd name="connsiteY35" fmla="*/ 3369827 h 3781425"/>
              <a:gd name="connsiteX36" fmla="*/ 1088221 w 1828800"/>
              <a:gd name="connsiteY36" fmla="*/ 3369827 h 3781425"/>
              <a:gd name="connsiteX37" fmla="*/ 1127577 w 1828800"/>
              <a:gd name="connsiteY37" fmla="*/ 3353430 h 3781425"/>
              <a:gd name="connsiteX38" fmla="*/ 1150534 w 1828800"/>
              <a:gd name="connsiteY38" fmla="*/ 3327194 h 3781425"/>
              <a:gd name="connsiteX39" fmla="*/ 1166932 w 1828800"/>
              <a:gd name="connsiteY39" fmla="*/ 3291120 h 3781425"/>
              <a:gd name="connsiteX40" fmla="*/ 1170212 w 1828800"/>
              <a:gd name="connsiteY40" fmla="*/ 3264884 h 3781425"/>
              <a:gd name="connsiteX41" fmla="*/ 1170212 w 1828800"/>
              <a:gd name="connsiteY41" fmla="*/ 2415503 h 3781425"/>
              <a:gd name="connsiteX42" fmla="*/ 1471939 w 1828800"/>
              <a:gd name="connsiteY42" fmla="*/ 2415503 h 3781425"/>
              <a:gd name="connsiteX43" fmla="*/ 1147255 w 1828800"/>
              <a:gd name="connsiteY43" fmla="*/ 1300485 h 3781425"/>
              <a:gd name="connsiteX44" fmla="*/ 1203008 w 1828800"/>
              <a:gd name="connsiteY44" fmla="*/ 1300485 h 3781425"/>
              <a:gd name="connsiteX45" fmla="*/ 1396507 w 1828800"/>
              <a:gd name="connsiteY45" fmla="*/ 1956378 h 3781425"/>
              <a:gd name="connsiteX46" fmla="*/ 1419465 w 1828800"/>
              <a:gd name="connsiteY46" fmla="*/ 1989172 h 3781425"/>
              <a:gd name="connsiteX47" fmla="*/ 1455541 w 1828800"/>
              <a:gd name="connsiteY47" fmla="*/ 2012129 h 3781425"/>
              <a:gd name="connsiteX48" fmla="*/ 1488337 w 1828800"/>
              <a:gd name="connsiteY48" fmla="*/ 2018687 h 3781425"/>
              <a:gd name="connsiteX49" fmla="*/ 1527693 w 1828800"/>
              <a:gd name="connsiteY49" fmla="*/ 2015408 h 3781425"/>
              <a:gd name="connsiteX50" fmla="*/ 1557209 w 1828800"/>
              <a:gd name="connsiteY50" fmla="*/ 1992452 h 3781425"/>
              <a:gd name="connsiteX51" fmla="*/ 1576887 w 1828800"/>
              <a:gd name="connsiteY51" fmla="*/ 1959657 h 3781425"/>
              <a:gd name="connsiteX52" fmla="*/ 1586726 w 1828800"/>
              <a:gd name="connsiteY52" fmla="*/ 1923583 h 3781425"/>
              <a:gd name="connsiteX53" fmla="*/ 1586726 w 1828800"/>
              <a:gd name="connsiteY53" fmla="*/ 1887509 h 3781425"/>
              <a:gd name="connsiteX54" fmla="*/ 1393227 w 1828800"/>
              <a:gd name="connsiteY54" fmla="*/ 1231616 h 3781425"/>
              <a:gd name="connsiteX55" fmla="*/ 1370270 w 1828800"/>
              <a:gd name="connsiteY55" fmla="*/ 1159468 h 3781425"/>
              <a:gd name="connsiteX56" fmla="*/ 1344033 w 1828800"/>
              <a:gd name="connsiteY56" fmla="*/ 1110276 h 3781425"/>
              <a:gd name="connsiteX57" fmla="*/ 1301398 w 1828800"/>
              <a:gd name="connsiteY57" fmla="*/ 1057804 h 3781425"/>
              <a:gd name="connsiteX58" fmla="*/ 1268601 w 1828800"/>
              <a:gd name="connsiteY58" fmla="*/ 1028289 h 3781425"/>
              <a:gd name="connsiteX59" fmla="*/ 1216127 w 1828800"/>
              <a:gd name="connsiteY59" fmla="*/ 992215 h 3781425"/>
              <a:gd name="connsiteX60" fmla="*/ 1166932 w 1828800"/>
              <a:gd name="connsiteY60" fmla="*/ 972538 h 3781425"/>
              <a:gd name="connsiteX61" fmla="*/ 1124297 w 1828800"/>
              <a:gd name="connsiteY61" fmla="*/ 959420 h 3781425"/>
              <a:gd name="connsiteX62" fmla="*/ 909415 w 1828800"/>
              <a:gd name="connsiteY62" fmla="*/ 411597 h 3781425"/>
              <a:gd name="connsiteX63" fmla="*/ 670366 w 1828800"/>
              <a:gd name="connsiteY63" fmla="*/ 644053 h 3781425"/>
              <a:gd name="connsiteX64" fmla="*/ 909415 w 1828800"/>
              <a:gd name="connsiteY64" fmla="*/ 879737 h 3781425"/>
              <a:gd name="connsiteX65" fmla="*/ 1148463 w 1828800"/>
              <a:gd name="connsiteY65" fmla="*/ 644053 h 3781425"/>
              <a:gd name="connsiteX66" fmla="*/ 1078741 w 1828800"/>
              <a:gd name="connsiteY66" fmla="*/ 479396 h 3781425"/>
              <a:gd name="connsiteX67" fmla="*/ 909415 w 1828800"/>
              <a:gd name="connsiteY67" fmla="*/ 411597 h 3781425"/>
              <a:gd name="connsiteX68" fmla="*/ 0 w 1828800"/>
              <a:gd name="connsiteY68" fmla="*/ 0 h 3781425"/>
              <a:gd name="connsiteX69" fmla="*/ 1828800 w 1828800"/>
              <a:gd name="connsiteY69" fmla="*/ 0 h 3781425"/>
              <a:gd name="connsiteX70" fmla="*/ 1828800 w 1828800"/>
              <a:gd name="connsiteY70" fmla="*/ 3781425 h 3781425"/>
              <a:gd name="connsiteX71" fmla="*/ 0 w 1828800"/>
              <a:gd name="connsiteY71" fmla="*/ 3781425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828800" h="3781425">
                <a:moveTo>
                  <a:pt x="727461" y="959420"/>
                </a:moveTo>
                <a:lnTo>
                  <a:pt x="668427" y="969259"/>
                </a:lnTo>
                <a:lnTo>
                  <a:pt x="612673" y="988935"/>
                </a:lnTo>
                <a:lnTo>
                  <a:pt x="563479" y="1021730"/>
                </a:lnTo>
                <a:lnTo>
                  <a:pt x="520844" y="1064363"/>
                </a:lnTo>
                <a:lnTo>
                  <a:pt x="484768" y="1113555"/>
                </a:lnTo>
                <a:lnTo>
                  <a:pt x="461810" y="1159468"/>
                </a:lnTo>
                <a:lnTo>
                  <a:pt x="248634" y="1871112"/>
                </a:lnTo>
                <a:lnTo>
                  <a:pt x="242074" y="1913745"/>
                </a:lnTo>
                <a:lnTo>
                  <a:pt x="245354" y="1956378"/>
                </a:lnTo>
                <a:lnTo>
                  <a:pt x="268311" y="1985893"/>
                </a:lnTo>
                <a:lnTo>
                  <a:pt x="297828" y="2008849"/>
                </a:lnTo>
                <a:lnTo>
                  <a:pt x="327345" y="2015408"/>
                </a:lnTo>
                <a:lnTo>
                  <a:pt x="369980" y="2015408"/>
                </a:lnTo>
                <a:lnTo>
                  <a:pt x="402777" y="1992452"/>
                </a:lnTo>
                <a:lnTo>
                  <a:pt x="432293" y="1956378"/>
                </a:lnTo>
                <a:lnTo>
                  <a:pt x="622512" y="1300485"/>
                </a:lnTo>
                <a:lnTo>
                  <a:pt x="674987" y="1300485"/>
                </a:lnTo>
                <a:lnTo>
                  <a:pt x="356862" y="2415503"/>
                </a:lnTo>
                <a:lnTo>
                  <a:pt x="658588" y="2415503"/>
                </a:lnTo>
                <a:lnTo>
                  <a:pt x="658588" y="3291120"/>
                </a:lnTo>
                <a:lnTo>
                  <a:pt x="674987" y="3333753"/>
                </a:lnTo>
                <a:lnTo>
                  <a:pt x="704503" y="3356709"/>
                </a:lnTo>
                <a:lnTo>
                  <a:pt x="740579" y="3369827"/>
                </a:lnTo>
                <a:lnTo>
                  <a:pt x="786494" y="3369827"/>
                </a:lnTo>
                <a:lnTo>
                  <a:pt x="825850" y="3359989"/>
                </a:lnTo>
                <a:lnTo>
                  <a:pt x="852087" y="3337032"/>
                </a:lnTo>
                <a:lnTo>
                  <a:pt x="871765" y="3310797"/>
                </a:lnTo>
                <a:lnTo>
                  <a:pt x="878324" y="3274723"/>
                </a:lnTo>
                <a:lnTo>
                  <a:pt x="878324" y="2415503"/>
                </a:lnTo>
                <a:lnTo>
                  <a:pt x="947197" y="2415503"/>
                </a:lnTo>
                <a:lnTo>
                  <a:pt x="947197" y="3264884"/>
                </a:lnTo>
                <a:lnTo>
                  <a:pt x="953756" y="3310797"/>
                </a:lnTo>
                <a:lnTo>
                  <a:pt x="970154" y="3340312"/>
                </a:lnTo>
                <a:lnTo>
                  <a:pt x="1002950" y="3359989"/>
                </a:lnTo>
                <a:lnTo>
                  <a:pt x="1032467" y="3369827"/>
                </a:lnTo>
                <a:lnTo>
                  <a:pt x="1088221" y="3369827"/>
                </a:lnTo>
                <a:lnTo>
                  <a:pt x="1127577" y="3353430"/>
                </a:lnTo>
                <a:lnTo>
                  <a:pt x="1150534" y="3327194"/>
                </a:lnTo>
                <a:lnTo>
                  <a:pt x="1166932" y="3291120"/>
                </a:lnTo>
                <a:lnTo>
                  <a:pt x="1170212" y="3264884"/>
                </a:lnTo>
                <a:lnTo>
                  <a:pt x="1170212" y="2415503"/>
                </a:lnTo>
                <a:lnTo>
                  <a:pt x="1471939" y="2415503"/>
                </a:lnTo>
                <a:lnTo>
                  <a:pt x="1147255" y="1300485"/>
                </a:lnTo>
                <a:lnTo>
                  <a:pt x="1203008" y="1300485"/>
                </a:lnTo>
                <a:lnTo>
                  <a:pt x="1396507" y="1956378"/>
                </a:lnTo>
                <a:lnTo>
                  <a:pt x="1419465" y="1989172"/>
                </a:lnTo>
                <a:lnTo>
                  <a:pt x="1455541" y="2012129"/>
                </a:lnTo>
                <a:lnTo>
                  <a:pt x="1488337" y="2018687"/>
                </a:lnTo>
                <a:lnTo>
                  <a:pt x="1527693" y="2015408"/>
                </a:lnTo>
                <a:lnTo>
                  <a:pt x="1557209" y="1992452"/>
                </a:lnTo>
                <a:lnTo>
                  <a:pt x="1576887" y="1959657"/>
                </a:lnTo>
                <a:lnTo>
                  <a:pt x="1586726" y="1923583"/>
                </a:lnTo>
                <a:lnTo>
                  <a:pt x="1586726" y="1887509"/>
                </a:lnTo>
                <a:lnTo>
                  <a:pt x="1393227" y="1231616"/>
                </a:lnTo>
                <a:lnTo>
                  <a:pt x="1370270" y="1159468"/>
                </a:lnTo>
                <a:lnTo>
                  <a:pt x="1344033" y="1110276"/>
                </a:lnTo>
                <a:lnTo>
                  <a:pt x="1301398" y="1057804"/>
                </a:lnTo>
                <a:lnTo>
                  <a:pt x="1268601" y="1028289"/>
                </a:lnTo>
                <a:lnTo>
                  <a:pt x="1216127" y="992215"/>
                </a:lnTo>
                <a:lnTo>
                  <a:pt x="1166932" y="972538"/>
                </a:lnTo>
                <a:lnTo>
                  <a:pt x="1124297" y="959420"/>
                </a:lnTo>
                <a:close/>
                <a:moveTo>
                  <a:pt x="909415" y="411597"/>
                </a:moveTo>
                <a:cubicBezTo>
                  <a:pt x="776610" y="411597"/>
                  <a:pt x="670366" y="514911"/>
                  <a:pt x="670366" y="644053"/>
                </a:cubicBezTo>
                <a:cubicBezTo>
                  <a:pt x="670366" y="776423"/>
                  <a:pt x="776610" y="879737"/>
                  <a:pt x="909415" y="879737"/>
                </a:cubicBezTo>
                <a:cubicBezTo>
                  <a:pt x="1038899" y="879737"/>
                  <a:pt x="1148463" y="776423"/>
                  <a:pt x="1148463" y="644053"/>
                </a:cubicBezTo>
                <a:cubicBezTo>
                  <a:pt x="1148463" y="582710"/>
                  <a:pt x="1121902" y="524596"/>
                  <a:pt x="1078741" y="479396"/>
                </a:cubicBezTo>
                <a:cubicBezTo>
                  <a:pt x="1032259" y="434197"/>
                  <a:pt x="972497" y="411597"/>
                  <a:pt x="909415" y="411597"/>
                </a:cubicBezTo>
                <a:close/>
                <a:moveTo>
                  <a:pt x="0" y="0"/>
                </a:moveTo>
                <a:lnTo>
                  <a:pt x="1828800" y="0"/>
                </a:lnTo>
                <a:lnTo>
                  <a:pt x="1828800" y="3781425"/>
                </a:lnTo>
                <a:lnTo>
                  <a:pt x="0" y="378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Freeform 6"/>
          <p:cNvSpPr/>
          <p:nvPr/>
        </p:nvSpPr>
        <p:spPr>
          <a:xfrm>
            <a:off x="5074851" y="1487031"/>
            <a:ext cx="885173" cy="1830280"/>
          </a:xfrm>
          <a:custGeom>
            <a:avLst/>
            <a:gdLst>
              <a:gd name="connsiteX0" fmla="*/ 727461 w 1828800"/>
              <a:gd name="connsiteY0" fmla="*/ 959420 h 3781425"/>
              <a:gd name="connsiteX1" fmla="*/ 668427 w 1828800"/>
              <a:gd name="connsiteY1" fmla="*/ 969259 h 3781425"/>
              <a:gd name="connsiteX2" fmla="*/ 612673 w 1828800"/>
              <a:gd name="connsiteY2" fmla="*/ 988935 h 3781425"/>
              <a:gd name="connsiteX3" fmla="*/ 563479 w 1828800"/>
              <a:gd name="connsiteY3" fmla="*/ 1021730 h 3781425"/>
              <a:gd name="connsiteX4" fmla="*/ 520844 w 1828800"/>
              <a:gd name="connsiteY4" fmla="*/ 1064363 h 3781425"/>
              <a:gd name="connsiteX5" fmla="*/ 484768 w 1828800"/>
              <a:gd name="connsiteY5" fmla="*/ 1113555 h 3781425"/>
              <a:gd name="connsiteX6" fmla="*/ 461810 w 1828800"/>
              <a:gd name="connsiteY6" fmla="*/ 1159468 h 3781425"/>
              <a:gd name="connsiteX7" fmla="*/ 248634 w 1828800"/>
              <a:gd name="connsiteY7" fmla="*/ 1871112 h 3781425"/>
              <a:gd name="connsiteX8" fmla="*/ 242074 w 1828800"/>
              <a:gd name="connsiteY8" fmla="*/ 1913745 h 3781425"/>
              <a:gd name="connsiteX9" fmla="*/ 245354 w 1828800"/>
              <a:gd name="connsiteY9" fmla="*/ 1956378 h 3781425"/>
              <a:gd name="connsiteX10" fmla="*/ 268311 w 1828800"/>
              <a:gd name="connsiteY10" fmla="*/ 1985893 h 3781425"/>
              <a:gd name="connsiteX11" fmla="*/ 297828 w 1828800"/>
              <a:gd name="connsiteY11" fmla="*/ 2008849 h 3781425"/>
              <a:gd name="connsiteX12" fmla="*/ 327345 w 1828800"/>
              <a:gd name="connsiteY12" fmla="*/ 2015408 h 3781425"/>
              <a:gd name="connsiteX13" fmla="*/ 369980 w 1828800"/>
              <a:gd name="connsiteY13" fmla="*/ 2015408 h 3781425"/>
              <a:gd name="connsiteX14" fmla="*/ 402777 w 1828800"/>
              <a:gd name="connsiteY14" fmla="*/ 1992452 h 3781425"/>
              <a:gd name="connsiteX15" fmla="*/ 432293 w 1828800"/>
              <a:gd name="connsiteY15" fmla="*/ 1956378 h 3781425"/>
              <a:gd name="connsiteX16" fmla="*/ 622512 w 1828800"/>
              <a:gd name="connsiteY16" fmla="*/ 1300485 h 3781425"/>
              <a:gd name="connsiteX17" fmla="*/ 674987 w 1828800"/>
              <a:gd name="connsiteY17" fmla="*/ 1300485 h 3781425"/>
              <a:gd name="connsiteX18" fmla="*/ 356862 w 1828800"/>
              <a:gd name="connsiteY18" fmla="*/ 2415503 h 3781425"/>
              <a:gd name="connsiteX19" fmla="*/ 658588 w 1828800"/>
              <a:gd name="connsiteY19" fmla="*/ 2415503 h 3781425"/>
              <a:gd name="connsiteX20" fmla="*/ 658588 w 1828800"/>
              <a:gd name="connsiteY20" fmla="*/ 3291120 h 3781425"/>
              <a:gd name="connsiteX21" fmla="*/ 674987 w 1828800"/>
              <a:gd name="connsiteY21" fmla="*/ 3333753 h 3781425"/>
              <a:gd name="connsiteX22" fmla="*/ 704503 w 1828800"/>
              <a:gd name="connsiteY22" fmla="*/ 3356709 h 3781425"/>
              <a:gd name="connsiteX23" fmla="*/ 740579 w 1828800"/>
              <a:gd name="connsiteY23" fmla="*/ 3369827 h 3781425"/>
              <a:gd name="connsiteX24" fmla="*/ 786494 w 1828800"/>
              <a:gd name="connsiteY24" fmla="*/ 3369827 h 3781425"/>
              <a:gd name="connsiteX25" fmla="*/ 825850 w 1828800"/>
              <a:gd name="connsiteY25" fmla="*/ 3359989 h 3781425"/>
              <a:gd name="connsiteX26" fmla="*/ 852087 w 1828800"/>
              <a:gd name="connsiteY26" fmla="*/ 3337032 h 3781425"/>
              <a:gd name="connsiteX27" fmla="*/ 871765 w 1828800"/>
              <a:gd name="connsiteY27" fmla="*/ 3310797 h 3781425"/>
              <a:gd name="connsiteX28" fmla="*/ 878324 w 1828800"/>
              <a:gd name="connsiteY28" fmla="*/ 3274723 h 3781425"/>
              <a:gd name="connsiteX29" fmla="*/ 878324 w 1828800"/>
              <a:gd name="connsiteY29" fmla="*/ 2415503 h 3781425"/>
              <a:gd name="connsiteX30" fmla="*/ 947197 w 1828800"/>
              <a:gd name="connsiteY30" fmla="*/ 2415503 h 3781425"/>
              <a:gd name="connsiteX31" fmla="*/ 947197 w 1828800"/>
              <a:gd name="connsiteY31" fmla="*/ 3264884 h 3781425"/>
              <a:gd name="connsiteX32" fmla="*/ 953756 w 1828800"/>
              <a:gd name="connsiteY32" fmla="*/ 3310797 h 3781425"/>
              <a:gd name="connsiteX33" fmla="*/ 970154 w 1828800"/>
              <a:gd name="connsiteY33" fmla="*/ 3340312 h 3781425"/>
              <a:gd name="connsiteX34" fmla="*/ 1002950 w 1828800"/>
              <a:gd name="connsiteY34" fmla="*/ 3359989 h 3781425"/>
              <a:gd name="connsiteX35" fmla="*/ 1032467 w 1828800"/>
              <a:gd name="connsiteY35" fmla="*/ 3369827 h 3781425"/>
              <a:gd name="connsiteX36" fmla="*/ 1088221 w 1828800"/>
              <a:gd name="connsiteY36" fmla="*/ 3369827 h 3781425"/>
              <a:gd name="connsiteX37" fmla="*/ 1127577 w 1828800"/>
              <a:gd name="connsiteY37" fmla="*/ 3353430 h 3781425"/>
              <a:gd name="connsiteX38" fmla="*/ 1150534 w 1828800"/>
              <a:gd name="connsiteY38" fmla="*/ 3327194 h 3781425"/>
              <a:gd name="connsiteX39" fmla="*/ 1166932 w 1828800"/>
              <a:gd name="connsiteY39" fmla="*/ 3291120 h 3781425"/>
              <a:gd name="connsiteX40" fmla="*/ 1170212 w 1828800"/>
              <a:gd name="connsiteY40" fmla="*/ 3264884 h 3781425"/>
              <a:gd name="connsiteX41" fmla="*/ 1170212 w 1828800"/>
              <a:gd name="connsiteY41" fmla="*/ 2415503 h 3781425"/>
              <a:gd name="connsiteX42" fmla="*/ 1471939 w 1828800"/>
              <a:gd name="connsiteY42" fmla="*/ 2415503 h 3781425"/>
              <a:gd name="connsiteX43" fmla="*/ 1147255 w 1828800"/>
              <a:gd name="connsiteY43" fmla="*/ 1300485 h 3781425"/>
              <a:gd name="connsiteX44" fmla="*/ 1203008 w 1828800"/>
              <a:gd name="connsiteY44" fmla="*/ 1300485 h 3781425"/>
              <a:gd name="connsiteX45" fmla="*/ 1396507 w 1828800"/>
              <a:gd name="connsiteY45" fmla="*/ 1956378 h 3781425"/>
              <a:gd name="connsiteX46" fmla="*/ 1419465 w 1828800"/>
              <a:gd name="connsiteY46" fmla="*/ 1989172 h 3781425"/>
              <a:gd name="connsiteX47" fmla="*/ 1455541 w 1828800"/>
              <a:gd name="connsiteY47" fmla="*/ 2012129 h 3781425"/>
              <a:gd name="connsiteX48" fmla="*/ 1488337 w 1828800"/>
              <a:gd name="connsiteY48" fmla="*/ 2018687 h 3781425"/>
              <a:gd name="connsiteX49" fmla="*/ 1527693 w 1828800"/>
              <a:gd name="connsiteY49" fmla="*/ 2015408 h 3781425"/>
              <a:gd name="connsiteX50" fmla="*/ 1557209 w 1828800"/>
              <a:gd name="connsiteY50" fmla="*/ 1992452 h 3781425"/>
              <a:gd name="connsiteX51" fmla="*/ 1576887 w 1828800"/>
              <a:gd name="connsiteY51" fmla="*/ 1959657 h 3781425"/>
              <a:gd name="connsiteX52" fmla="*/ 1586726 w 1828800"/>
              <a:gd name="connsiteY52" fmla="*/ 1923583 h 3781425"/>
              <a:gd name="connsiteX53" fmla="*/ 1586726 w 1828800"/>
              <a:gd name="connsiteY53" fmla="*/ 1887509 h 3781425"/>
              <a:gd name="connsiteX54" fmla="*/ 1393227 w 1828800"/>
              <a:gd name="connsiteY54" fmla="*/ 1231616 h 3781425"/>
              <a:gd name="connsiteX55" fmla="*/ 1370270 w 1828800"/>
              <a:gd name="connsiteY55" fmla="*/ 1159468 h 3781425"/>
              <a:gd name="connsiteX56" fmla="*/ 1344033 w 1828800"/>
              <a:gd name="connsiteY56" fmla="*/ 1110276 h 3781425"/>
              <a:gd name="connsiteX57" fmla="*/ 1301398 w 1828800"/>
              <a:gd name="connsiteY57" fmla="*/ 1057804 h 3781425"/>
              <a:gd name="connsiteX58" fmla="*/ 1268601 w 1828800"/>
              <a:gd name="connsiteY58" fmla="*/ 1028289 h 3781425"/>
              <a:gd name="connsiteX59" fmla="*/ 1216127 w 1828800"/>
              <a:gd name="connsiteY59" fmla="*/ 992215 h 3781425"/>
              <a:gd name="connsiteX60" fmla="*/ 1166932 w 1828800"/>
              <a:gd name="connsiteY60" fmla="*/ 972538 h 3781425"/>
              <a:gd name="connsiteX61" fmla="*/ 1124297 w 1828800"/>
              <a:gd name="connsiteY61" fmla="*/ 959420 h 3781425"/>
              <a:gd name="connsiteX62" fmla="*/ 909415 w 1828800"/>
              <a:gd name="connsiteY62" fmla="*/ 411597 h 3781425"/>
              <a:gd name="connsiteX63" fmla="*/ 670366 w 1828800"/>
              <a:gd name="connsiteY63" fmla="*/ 644053 h 3781425"/>
              <a:gd name="connsiteX64" fmla="*/ 909415 w 1828800"/>
              <a:gd name="connsiteY64" fmla="*/ 879737 h 3781425"/>
              <a:gd name="connsiteX65" fmla="*/ 1148463 w 1828800"/>
              <a:gd name="connsiteY65" fmla="*/ 644053 h 3781425"/>
              <a:gd name="connsiteX66" fmla="*/ 1078741 w 1828800"/>
              <a:gd name="connsiteY66" fmla="*/ 479396 h 3781425"/>
              <a:gd name="connsiteX67" fmla="*/ 909415 w 1828800"/>
              <a:gd name="connsiteY67" fmla="*/ 411597 h 3781425"/>
              <a:gd name="connsiteX68" fmla="*/ 0 w 1828800"/>
              <a:gd name="connsiteY68" fmla="*/ 0 h 3781425"/>
              <a:gd name="connsiteX69" fmla="*/ 1828800 w 1828800"/>
              <a:gd name="connsiteY69" fmla="*/ 0 h 3781425"/>
              <a:gd name="connsiteX70" fmla="*/ 1828800 w 1828800"/>
              <a:gd name="connsiteY70" fmla="*/ 3781425 h 3781425"/>
              <a:gd name="connsiteX71" fmla="*/ 0 w 1828800"/>
              <a:gd name="connsiteY71" fmla="*/ 3781425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828800" h="3781425">
                <a:moveTo>
                  <a:pt x="727461" y="959420"/>
                </a:moveTo>
                <a:lnTo>
                  <a:pt x="668427" y="969259"/>
                </a:lnTo>
                <a:lnTo>
                  <a:pt x="612673" y="988935"/>
                </a:lnTo>
                <a:lnTo>
                  <a:pt x="563479" y="1021730"/>
                </a:lnTo>
                <a:lnTo>
                  <a:pt x="520844" y="1064363"/>
                </a:lnTo>
                <a:lnTo>
                  <a:pt x="484768" y="1113555"/>
                </a:lnTo>
                <a:lnTo>
                  <a:pt x="461810" y="1159468"/>
                </a:lnTo>
                <a:lnTo>
                  <a:pt x="248634" y="1871112"/>
                </a:lnTo>
                <a:lnTo>
                  <a:pt x="242074" y="1913745"/>
                </a:lnTo>
                <a:lnTo>
                  <a:pt x="245354" y="1956378"/>
                </a:lnTo>
                <a:lnTo>
                  <a:pt x="268311" y="1985893"/>
                </a:lnTo>
                <a:lnTo>
                  <a:pt x="297828" y="2008849"/>
                </a:lnTo>
                <a:lnTo>
                  <a:pt x="327345" y="2015408"/>
                </a:lnTo>
                <a:lnTo>
                  <a:pt x="369980" y="2015408"/>
                </a:lnTo>
                <a:lnTo>
                  <a:pt x="402777" y="1992452"/>
                </a:lnTo>
                <a:lnTo>
                  <a:pt x="432293" y="1956378"/>
                </a:lnTo>
                <a:lnTo>
                  <a:pt x="622512" y="1300485"/>
                </a:lnTo>
                <a:lnTo>
                  <a:pt x="674987" y="1300485"/>
                </a:lnTo>
                <a:lnTo>
                  <a:pt x="356862" y="2415503"/>
                </a:lnTo>
                <a:lnTo>
                  <a:pt x="658588" y="2415503"/>
                </a:lnTo>
                <a:lnTo>
                  <a:pt x="658588" y="3291120"/>
                </a:lnTo>
                <a:lnTo>
                  <a:pt x="674987" y="3333753"/>
                </a:lnTo>
                <a:lnTo>
                  <a:pt x="704503" y="3356709"/>
                </a:lnTo>
                <a:lnTo>
                  <a:pt x="740579" y="3369827"/>
                </a:lnTo>
                <a:lnTo>
                  <a:pt x="786494" y="3369827"/>
                </a:lnTo>
                <a:lnTo>
                  <a:pt x="825850" y="3359989"/>
                </a:lnTo>
                <a:lnTo>
                  <a:pt x="852087" y="3337032"/>
                </a:lnTo>
                <a:lnTo>
                  <a:pt x="871765" y="3310797"/>
                </a:lnTo>
                <a:lnTo>
                  <a:pt x="878324" y="3274723"/>
                </a:lnTo>
                <a:lnTo>
                  <a:pt x="878324" y="2415503"/>
                </a:lnTo>
                <a:lnTo>
                  <a:pt x="947197" y="2415503"/>
                </a:lnTo>
                <a:lnTo>
                  <a:pt x="947197" y="3264884"/>
                </a:lnTo>
                <a:lnTo>
                  <a:pt x="953756" y="3310797"/>
                </a:lnTo>
                <a:lnTo>
                  <a:pt x="970154" y="3340312"/>
                </a:lnTo>
                <a:lnTo>
                  <a:pt x="1002950" y="3359989"/>
                </a:lnTo>
                <a:lnTo>
                  <a:pt x="1032467" y="3369827"/>
                </a:lnTo>
                <a:lnTo>
                  <a:pt x="1088221" y="3369827"/>
                </a:lnTo>
                <a:lnTo>
                  <a:pt x="1127577" y="3353430"/>
                </a:lnTo>
                <a:lnTo>
                  <a:pt x="1150534" y="3327194"/>
                </a:lnTo>
                <a:lnTo>
                  <a:pt x="1166932" y="3291120"/>
                </a:lnTo>
                <a:lnTo>
                  <a:pt x="1170212" y="3264884"/>
                </a:lnTo>
                <a:lnTo>
                  <a:pt x="1170212" y="2415503"/>
                </a:lnTo>
                <a:lnTo>
                  <a:pt x="1471939" y="2415503"/>
                </a:lnTo>
                <a:lnTo>
                  <a:pt x="1147255" y="1300485"/>
                </a:lnTo>
                <a:lnTo>
                  <a:pt x="1203008" y="1300485"/>
                </a:lnTo>
                <a:lnTo>
                  <a:pt x="1396507" y="1956378"/>
                </a:lnTo>
                <a:lnTo>
                  <a:pt x="1419465" y="1989172"/>
                </a:lnTo>
                <a:lnTo>
                  <a:pt x="1455541" y="2012129"/>
                </a:lnTo>
                <a:lnTo>
                  <a:pt x="1488337" y="2018687"/>
                </a:lnTo>
                <a:lnTo>
                  <a:pt x="1527693" y="2015408"/>
                </a:lnTo>
                <a:lnTo>
                  <a:pt x="1557209" y="1992452"/>
                </a:lnTo>
                <a:lnTo>
                  <a:pt x="1576887" y="1959657"/>
                </a:lnTo>
                <a:lnTo>
                  <a:pt x="1586726" y="1923583"/>
                </a:lnTo>
                <a:lnTo>
                  <a:pt x="1586726" y="1887509"/>
                </a:lnTo>
                <a:lnTo>
                  <a:pt x="1393227" y="1231616"/>
                </a:lnTo>
                <a:lnTo>
                  <a:pt x="1370270" y="1159468"/>
                </a:lnTo>
                <a:lnTo>
                  <a:pt x="1344033" y="1110276"/>
                </a:lnTo>
                <a:lnTo>
                  <a:pt x="1301398" y="1057804"/>
                </a:lnTo>
                <a:lnTo>
                  <a:pt x="1268601" y="1028289"/>
                </a:lnTo>
                <a:lnTo>
                  <a:pt x="1216127" y="992215"/>
                </a:lnTo>
                <a:lnTo>
                  <a:pt x="1166932" y="972538"/>
                </a:lnTo>
                <a:lnTo>
                  <a:pt x="1124297" y="959420"/>
                </a:lnTo>
                <a:close/>
                <a:moveTo>
                  <a:pt x="909415" y="411597"/>
                </a:moveTo>
                <a:cubicBezTo>
                  <a:pt x="776610" y="411597"/>
                  <a:pt x="670366" y="514911"/>
                  <a:pt x="670366" y="644053"/>
                </a:cubicBezTo>
                <a:cubicBezTo>
                  <a:pt x="670366" y="776423"/>
                  <a:pt x="776610" y="879737"/>
                  <a:pt x="909415" y="879737"/>
                </a:cubicBezTo>
                <a:cubicBezTo>
                  <a:pt x="1038899" y="879737"/>
                  <a:pt x="1148463" y="776423"/>
                  <a:pt x="1148463" y="644053"/>
                </a:cubicBezTo>
                <a:cubicBezTo>
                  <a:pt x="1148463" y="582710"/>
                  <a:pt x="1121902" y="524596"/>
                  <a:pt x="1078741" y="479396"/>
                </a:cubicBezTo>
                <a:cubicBezTo>
                  <a:pt x="1032259" y="434197"/>
                  <a:pt x="972497" y="411597"/>
                  <a:pt x="909415" y="411597"/>
                </a:cubicBezTo>
                <a:close/>
                <a:moveTo>
                  <a:pt x="0" y="0"/>
                </a:moveTo>
                <a:lnTo>
                  <a:pt x="1828800" y="0"/>
                </a:lnTo>
                <a:lnTo>
                  <a:pt x="1828800" y="3781425"/>
                </a:lnTo>
                <a:lnTo>
                  <a:pt x="0" y="37814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7" name="69 Grupo"/>
          <p:cNvGrpSpPr/>
          <p:nvPr/>
        </p:nvGrpSpPr>
        <p:grpSpPr>
          <a:xfrm>
            <a:off x="3604674" y="986004"/>
            <a:ext cx="2366452" cy="2207229"/>
            <a:chOff x="3932162" y="1803353"/>
            <a:chExt cx="2917732" cy="5638500"/>
          </a:xfrm>
        </p:grpSpPr>
        <p:grpSp>
          <p:nvGrpSpPr>
            <p:cNvPr id="28" name="70 Grupo"/>
            <p:cNvGrpSpPr/>
            <p:nvPr/>
          </p:nvGrpSpPr>
          <p:grpSpPr>
            <a:xfrm>
              <a:off x="3932162" y="1803353"/>
              <a:ext cx="2917732" cy="5638500"/>
              <a:chOff x="591038" y="5385800"/>
              <a:chExt cx="4205156" cy="8126441"/>
            </a:xfrm>
          </p:grpSpPr>
          <p:graphicFrame>
            <p:nvGraphicFramePr>
              <p:cNvPr id="30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708269060"/>
                  </p:ext>
                </p:extLst>
              </p:nvPr>
            </p:nvGraphicFramePr>
            <p:xfrm>
              <a:off x="591038" y="5705916"/>
              <a:ext cx="4205156" cy="722404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1" name="Freeform 6"/>
              <p:cNvSpPr/>
              <p:nvPr/>
            </p:nvSpPr>
            <p:spPr>
              <a:xfrm>
                <a:off x="1749369" y="5385800"/>
                <a:ext cx="2000994" cy="8126441"/>
              </a:xfrm>
              <a:custGeom>
                <a:avLst/>
                <a:gdLst>
                  <a:gd name="connsiteX0" fmla="*/ 727461 w 1828800"/>
                  <a:gd name="connsiteY0" fmla="*/ 959420 h 3781425"/>
                  <a:gd name="connsiteX1" fmla="*/ 668427 w 1828800"/>
                  <a:gd name="connsiteY1" fmla="*/ 969259 h 3781425"/>
                  <a:gd name="connsiteX2" fmla="*/ 612673 w 1828800"/>
                  <a:gd name="connsiteY2" fmla="*/ 988935 h 3781425"/>
                  <a:gd name="connsiteX3" fmla="*/ 563479 w 1828800"/>
                  <a:gd name="connsiteY3" fmla="*/ 1021730 h 3781425"/>
                  <a:gd name="connsiteX4" fmla="*/ 520844 w 1828800"/>
                  <a:gd name="connsiteY4" fmla="*/ 1064363 h 3781425"/>
                  <a:gd name="connsiteX5" fmla="*/ 484768 w 1828800"/>
                  <a:gd name="connsiteY5" fmla="*/ 1113555 h 3781425"/>
                  <a:gd name="connsiteX6" fmla="*/ 461810 w 1828800"/>
                  <a:gd name="connsiteY6" fmla="*/ 1159468 h 3781425"/>
                  <a:gd name="connsiteX7" fmla="*/ 248634 w 1828800"/>
                  <a:gd name="connsiteY7" fmla="*/ 1871112 h 3781425"/>
                  <a:gd name="connsiteX8" fmla="*/ 242074 w 1828800"/>
                  <a:gd name="connsiteY8" fmla="*/ 1913745 h 3781425"/>
                  <a:gd name="connsiteX9" fmla="*/ 245354 w 1828800"/>
                  <a:gd name="connsiteY9" fmla="*/ 1956378 h 3781425"/>
                  <a:gd name="connsiteX10" fmla="*/ 268311 w 1828800"/>
                  <a:gd name="connsiteY10" fmla="*/ 1985893 h 3781425"/>
                  <a:gd name="connsiteX11" fmla="*/ 297828 w 1828800"/>
                  <a:gd name="connsiteY11" fmla="*/ 2008849 h 3781425"/>
                  <a:gd name="connsiteX12" fmla="*/ 327345 w 1828800"/>
                  <a:gd name="connsiteY12" fmla="*/ 2015408 h 3781425"/>
                  <a:gd name="connsiteX13" fmla="*/ 369980 w 1828800"/>
                  <a:gd name="connsiteY13" fmla="*/ 2015408 h 3781425"/>
                  <a:gd name="connsiteX14" fmla="*/ 402777 w 1828800"/>
                  <a:gd name="connsiteY14" fmla="*/ 1992452 h 3781425"/>
                  <a:gd name="connsiteX15" fmla="*/ 432293 w 1828800"/>
                  <a:gd name="connsiteY15" fmla="*/ 1956378 h 3781425"/>
                  <a:gd name="connsiteX16" fmla="*/ 622512 w 1828800"/>
                  <a:gd name="connsiteY16" fmla="*/ 1300485 h 3781425"/>
                  <a:gd name="connsiteX17" fmla="*/ 674987 w 1828800"/>
                  <a:gd name="connsiteY17" fmla="*/ 1300485 h 3781425"/>
                  <a:gd name="connsiteX18" fmla="*/ 356862 w 1828800"/>
                  <a:gd name="connsiteY18" fmla="*/ 2415503 h 3781425"/>
                  <a:gd name="connsiteX19" fmla="*/ 658588 w 1828800"/>
                  <a:gd name="connsiteY19" fmla="*/ 2415503 h 3781425"/>
                  <a:gd name="connsiteX20" fmla="*/ 658588 w 1828800"/>
                  <a:gd name="connsiteY20" fmla="*/ 3291120 h 3781425"/>
                  <a:gd name="connsiteX21" fmla="*/ 674987 w 1828800"/>
                  <a:gd name="connsiteY21" fmla="*/ 3333753 h 3781425"/>
                  <a:gd name="connsiteX22" fmla="*/ 704503 w 1828800"/>
                  <a:gd name="connsiteY22" fmla="*/ 3356709 h 3781425"/>
                  <a:gd name="connsiteX23" fmla="*/ 740579 w 1828800"/>
                  <a:gd name="connsiteY23" fmla="*/ 3369827 h 3781425"/>
                  <a:gd name="connsiteX24" fmla="*/ 786494 w 1828800"/>
                  <a:gd name="connsiteY24" fmla="*/ 3369827 h 3781425"/>
                  <a:gd name="connsiteX25" fmla="*/ 825850 w 1828800"/>
                  <a:gd name="connsiteY25" fmla="*/ 3359989 h 3781425"/>
                  <a:gd name="connsiteX26" fmla="*/ 852087 w 1828800"/>
                  <a:gd name="connsiteY26" fmla="*/ 3337032 h 3781425"/>
                  <a:gd name="connsiteX27" fmla="*/ 871765 w 1828800"/>
                  <a:gd name="connsiteY27" fmla="*/ 3310797 h 3781425"/>
                  <a:gd name="connsiteX28" fmla="*/ 878324 w 1828800"/>
                  <a:gd name="connsiteY28" fmla="*/ 3274723 h 3781425"/>
                  <a:gd name="connsiteX29" fmla="*/ 878324 w 1828800"/>
                  <a:gd name="connsiteY29" fmla="*/ 2415503 h 3781425"/>
                  <a:gd name="connsiteX30" fmla="*/ 947197 w 1828800"/>
                  <a:gd name="connsiteY30" fmla="*/ 2415503 h 3781425"/>
                  <a:gd name="connsiteX31" fmla="*/ 947197 w 1828800"/>
                  <a:gd name="connsiteY31" fmla="*/ 3264884 h 3781425"/>
                  <a:gd name="connsiteX32" fmla="*/ 953756 w 1828800"/>
                  <a:gd name="connsiteY32" fmla="*/ 3310797 h 3781425"/>
                  <a:gd name="connsiteX33" fmla="*/ 970154 w 1828800"/>
                  <a:gd name="connsiteY33" fmla="*/ 3340312 h 3781425"/>
                  <a:gd name="connsiteX34" fmla="*/ 1002950 w 1828800"/>
                  <a:gd name="connsiteY34" fmla="*/ 3359989 h 3781425"/>
                  <a:gd name="connsiteX35" fmla="*/ 1032467 w 1828800"/>
                  <a:gd name="connsiteY35" fmla="*/ 3369827 h 3781425"/>
                  <a:gd name="connsiteX36" fmla="*/ 1088221 w 1828800"/>
                  <a:gd name="connsiteY36" fmla="*/ 3369827 h 3781425"/>
                  <a:gd name="connsiteX37" fmla="*/ 1127577 w 1828800"/>
                  <a:gd name="connsiteY37" fmla="*/ 3353430 h 3781425"/>
                  <a:gd name="connsiteX38" fmla="*/ 1150534 w 1828800"/>
                  <a:gd name="connsiteY38" fmla="*/ 3327194 h 3781425"/>
                  <a:gd name="connsiteX39" fmla="*/ 1166932 w 1828800"/>
                  <a:gd name="connsiteY39" fmla="*/ 3291120 h 3781425"/>
                  <a:gd name="connsiteX40" fmla="*/ 1170212 w 1828800"/>
                  <a:gd name="connsiteY40" fmla="*/ 3264884 h 3781425"/>
                  <a:gd name="connsiteX41" fmla="*/ 1170212 w 1828800"/>
                  <a:gd name="connsiteY41" fmla="*/ 2415503 h 3781425"/>
                  <a:gd name="connsiteX42" fmla="*/ 1471939 w 1828800"/>
                  <a:gd name="connsiteY42" fmla="*/ 2415503 h 3781425"/>
                  <a:gd name="connsiteX43" fmla="*/ 1147255 w 1828800"/>
                  <a:gd name="connsiteY43" fmla="*/ 1300485 h 3781425"/>
                  <a:gd name="connsiteX44" fmla="*/ 1203008 w 1828800"/>
                  <a:gd name="connsiteY44" fmla="*/ 1300485 h 3781425"/>
                  <a:gd name="connsiteX45" fmla="*/ 1396507 w 1828800"/>
                  <a:gd name="connsiteY45" fmla="*/ 1956378 h 3781425"/>
                  <a:gd name="connsiteX46" fmla="*/ 1419465 w 1828800"/>
                  <a:gd name="connsiteY46" fmla="*/ 1989172 h 3781425"/>
                  <a:gd name="connsiteX47" fmla="*/ 1455541 w 1828800"/>
                  <a:gd name="connsiteY47" fmla="*/ 2012129 h 3781425"/>
                  <a:gd name="connsiteX48" fmla="*/ 1488337 w 1828800"/>
                  <a:gd name="connsiteY48" fmla="*/ 2018687 h 3781425"/>
                  <a:gd name="connsiteX49" fmla="*/ 1527693 w 1828800"/>
                  <a:gd name="connsiteY49" fmla="*/ 2015408 h 3781425"/>
                  <a:gd name="connsiteX50" fmla="*/ 1557209 w 1828800"/>
                  <a:gd name="connsiteY50" fmla="*/ 1992452 h 3781425"/>
                  <a:gd name="connsiteX51" fmla="*/ 1576887 w 1828800"/>
                  <a:gd name="connsiteY51" fmla="*/ 1959657 h 3781425"/>
                  <a:gd name="connsiteX52" fmla="*/ 1586726 w 1828800"/>
                  <a:gd name="connsiteY52" fmla="*/ 1923583 h 3781425"/>
                  <a:gd name="connsiteX53" fmla="*/ 1586726 w 1828800"/>
                  <a:gd name="connsiteY53" fmla="*/ 1887509 h 3781425"/>
                  <a:gd name="connsiteX54" fmla="*/ 1393227 w 1828800"/>
                  <a:gd name="connsiteY54" fmla="*/ 1231616 h 3781425"/>
                  <a:gd name="connsiteX55" fmla="*/ 1370270 w 1828800"/>
                  <a:gd name="connsiteY55" fmla="*/ 1159468 h 3781425"/>
                  <a:gd name="connsiteX56" fmla="*/ 1344033 w 1828800"/>
                  <a:gd name="connsiteY56" fmla="*/ 1110276 h 3781425"/>
                  <a:gd name="connsiteX57" fmla="*/ 1301398 w 1828800"/>
                  <a:gd name="connsiteY57" fmla="*/ 1057804 h 3781425"/>
                  <a:gd name="connsiteX58" fmla="*/ 1268601 w 1828800"/>
                  <a:gd name="connsiteY58" fmla="*/ 1028289 h 3781425"/>
                  <a:gd name="connsiteX59" fmla="*/ 1216127 w 1828800"/>
                  <a:gd name="connsiteY59" fmla="*/ 992215 h 3781425"/>
                  <a:gd name="connsiteX60" fmla="*/ 1166932 w 1828800"/>
                  <a:gd name="connsiteY60" fmla="*/ 972538 h 3781425"/>
                  <a:gd name="connsiteX61" fmla="*/ 1124297 w 1828800"/>
                  <a:gd name="connsiteY61" fmla="*/ 959420 h 3781425"/>
                  <a:gd name="connsiteX62" fmla="*/ 909415 w 1828800"/>
                  <a:gd name="connsiteY62" fmla="*/ 411597 h 3781425"/>
                  <a:gd name="connsiteX63" fmla="*/ 670366 w 1828800"/>
                  <a:gd name="connsiteY63" fmla="*/ 644053 h 3781425"/>
                  <a:gd name="connsiteX64" fmla="*/ 909415 w 1828800"/>
                  <a:gd name="connsiteY64" fmla="*/ 879737 h 3781425"/>
                  <a:gd name="connsiteX65" fmla="*/ 1148463 w 1828800"/>
                  <a:gd name="connsiteY65" fmla="*/ 644053 h 3781425"/>
                  <a:gd name="connsiteX66" fmla="*/ 1078741 w 1828800"/>
                  <a:gd name="connsiteY66" fmla="*/ 479396 h 3781425"/>
                  <a:gd name="connsiteX67" fmla="*/ 909415 w 1828800"/>
                  <a:gd name="connsiteY67" fmla="*/ 411597 h 3781425"/>
                  <a:gd name="connsiteX68" fmla="*/ 0 w 1828800"/>
                  <a:gd name="connsiteY68" fmla="*/ 0 h 3781425"/>
                  <a:gd name="connsiteX69" fmla="*/ 1828800 w 1828800"/>
                  <a:gd name="connsiteY69" fmla="*/ 0 h 3781425"/>
                  <a:gd name="connsiteX70" fmla="*/ 1828800 w 1828800"/>
                  <a:gd name="connsiteY70" fmla="*/ 3781425 h 3781425"/>
                  <a:gd name="connsiteX71" fmla="*/ 0 w 1828800"/>
                  <a:gd name="connsiteY71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828800" h="3781425">
                    <a:moveTo>
                      <a:pt x="727461" y="959420"/>
                    </a:moveTo>
                    <a:lnTo>
                      <a:pt x="668427" y="969259"/>
                    </a:lnTo>
                    <a:lnTo>
                      <a:pt x="612673" y="988935"/>
                    </a:lnTo>
                    <a:lnTo>
                      <a:pt x="563479" y="1021730"/>
                    </a:lnTo>
                    <a:lnTo>
                      <a:pt x="520844" y="1064363"/>
                    </a:lnTo>
                    <a:lnTo>
                      <a:pt x="484768" y="1113555"/>
                    </a:lnTo>
                    <a:lnTo>
                      <a:pt x="461810" y="1159468"/>
                    </a:lnTo>
                    <a:lnTo>
                      <a:pt x="248634" y="1871112"/>
                    </a:lnTo>
                    <a:lnTo>
                      <a:pt x="242074" y="1913745"/>
                    </a:lnTo>
                    <a:lnTo>
                      <a:pt x="245354" y="1956378"/>
                    </a:lnTo>
                    <a:lnTo>
                      <a:pt x="268311" y="1985893"/>
                    </a:lnTo>
                    <a:lnTo>
                      <a:pt x="297828" y="2008849"/>
                    </a:lnTo>
                    <a:lnTo>
                      <a:pt x="327345" y="2015408"/>
                    </a:lnTo>
                    <a:lnTo>
                      <a:pt x="369980" y="2015408"/>
                    </a:lnTo>
                    <a:lnTo>
                      <a:pt x="402777" y="1992452"/>
                    </a:lnTo>
                    <a:lnTo>
                      <a:pt x="432293" y="1956378"/>
                    </a:lnTo>
                    <a:lnTo>
                      <a:pt x="622512" y="1300485"/>
                    </a:lnTo>
                    <a:lnTo>
                      <a:pt x="674987" y="1300485"/>
                    </a:lnTo>
                    <a:lnTo>
                      <a:pt x="356862" y="2415503"/>
                    </a:lnTo>
                    <a:lnTo>
                      <a:pt x="658588" y="2415503"/>
                    </a:lnTo>
                    <a:lnTo>
                      <a:pt x="658588" y="3291120"/>
                    </a:lnTo>
                    <a:lnTo>
                      <a:pt x="674987" y="3333753"/>
                    </a:lnTo>
                    <a:lnTo>
                      <a:pt x="704503" y="3356709"/>
                    </a:lnTo>
                    <a:lnTo>
                      <a:pt x="740579" y="3369827"/>
                    </a:lnTo>
                    <a:lnTo>
                      <a:pt x="786494" y="3369827"/>
                    </a:lnTo>
                    <a:lnTo>
                      <a:pt x="825850" y="3359989"/>
                    </a:lnTo>
                    <a:lnTo>
                      <a:pt x="852087" y="3337032"/>
                    </a:lnTo>
                    <a:lnTo>
                      <a:pt x="871765" y="3310797"/>
                    </a:lnTo>
                    <a:lnTo>
                      <a:pt x="878324" y="3274723"/>
                    </a:lnTo>
                    <a:lnTo>
                      <a:pt x="878324" y="2415503"/>
                    </a:lnTo>
                    <a:lnTo>
                      <a:pt x="947197" y="2415503"/>
                    </a:lnTo>
                    <a:lnTo>
                      <a:pt x="947197" y="3264884"/>
                    </a:lnTo>
                    <a:lnTo>
                      <a:pt x="953756" y="3310797"/>
                    </a:lnTo>
                    <a:lnTo>
                      <a:pt x="970154" y="3340312"/>
                    </a:lnTo>
                    <a:lnTo>
                      <a:pt x="1002950" y="3359989"/>
                    </a:lnTo>
                    <a:lnTo>
                      <a:pt x="1032467" y="3369827"/>
                    </a:lnTo>
                    <a:lnTo>
                      <a:pt x="1088221" y="3369827"/>
                    </a:lnTo>
                    <a:lnTo>
                      <a:pt x="1127577" y="3353430"/>
                    </a:lnTo>
                    <a:lnTo>
                      <a:pt x="1150534" y="3327194"/>
                    </a:lnTo>
                    <a:lnTo>
                      <a:pt x="1166932" y="3291120"/>
                    </a:lnTo>
                    <a:lnTo>
                      <a:pt x="1170212" y="3264884"/>
                    </a:lnTo>
                    <a:lnTo>
                      <a:pt x="1170212" y="2415503"/>
                    </a:lnTo>
                    <a:lnTo>
                      <a:pt x="1471939" y="2415503"/>
                    </a:lnTo>
                    <a:lnTo>
                      <a:pt x="1147255" y="1300485"/>
                    </a:lnTo>
                    <a:lnTo>
                      <a:pt x="1203008" y="1300485"/>
                    </a:lnTo>
                    <a:lnTo>
                      <a:pt x="1396507" y="1956378"/>
                    </a:lnTo>
                    <a:lnTo>
                      <a:pt x="1419465" y="1989172"/>
                    </a:lnTo>
                    <a:lnTo>
                      <a:pt x="1455541" y="2012129"/>
                    </a:lnTo>
                    <a:lnTo>
                      <a:pt x="1488337" y="2018687"/>
                    </a:lnTo>
                    <a:lnTo>
                      <a:pt x="1527693" y="2015408"/>
                    </a:lnTo>
                    <a:lnTo>
                      <a:pt x="1557209" y="1992452"/>
                    </a:lnTo>
                    <a:lnTo>
                      <a:pt x="1576887" y="1959657"/>
                    </a:lnTo>
                    <a:lnTo>
                      <a:pt x="1586726" y="1923583"/>
                    </a:lnTo>
                    <a:lnTo>
                      <a:pt x="1586726" y="1887509"/>
                    </a:lnTo>
                    <a:lnTo>
                      <a:pt x="1393227" y="1231616"/>
                    </a:lnTo>
                    <a:lnTo>
                      <a:pt x="1370270" y="1159468"/>
                    </a:lnTo>
                    <a:lnTo>
                      <a:pt x="1344033" y="1110276"/>
                    </a:lnTo>
                    <a:lnTo>
                      <a:pt x="1301398" y="1057804"/>
                    </a:lnTo>
                    <a:lnTo>
                      <a:pt x="1268601" y="1028289"/>
                    </a:lnTo>
                    <a:lnTo>
                      <a:pt x="1216127" y="992215"/>
                    </a:lnTo>
                    <a:lnTo>
                      <a:pt x="1166932" y="972538"/>
                    </a:lnTo>
                    <a:lnTo>
                      <a:pt x="1124297" y="959420"/>
                    </a:lnTo>
                    <a:close/>
                    <a:moveTo>
                      <a:pt x="909415" y="411597"/>
                    </a:moveTo>
                    <a:cubicBezTo>
                      <a:pt x="776610" y="411597"/>
                      <a:pt x="670366" y="514911"/>
                      <a:pt x="670366" y="644053"/>
                    </a:cubicBezTo>
                    <a:cubicBezTo>
                      <a:pt x="670366" y="776423"/>
                      <a:pt x="776610" y="879737"/>
                      <a:pt x="909415" y="879737"/>
                    </a:cubicBezTo>
                    <a:cubicBezTo>
                      <a:pt x="1038899" y="879737"/>
                      <a:pt x="1148463" y="776423"/>
                      <a:pt x="1148463" y="644053"/>
                    </a:cubicBezTo>
                    <a:cubicBezTo>
                      <a:pt x="1148463" y="582710"/>
                      <a:pt x="1121902" y="524596"/>
                      <a:pt x="1078741" y="479396"/>
                    </a:cubicBezTo>
                    <a:cubicBezTo>
                      <a:pt x="1032259" y="434197"/>
                      <a:pt x="972497" y="411597"/>
                      <a:pt x="909415" y="41159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" name="71 Rectángulo"/>
            <p:cNvSpPr/>
            <p:nvPr/>
          </p:nvSpPr>
          <p:spPr>
            <a:xfrm>
              <a:off x="4422107" y="1807256"/>
              <a:ext cx="268130" cy="424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33A3D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71 Rectángulo"/>
          <p:cNvSpPr/>
          <p:nvPr/>
        </p:nvSpPr>
        <p:spPr>
          <a:xfrm>
            <a:off x="3679442" y="2667035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9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33" name="71 Rectángulo"/>
          <p:cNvSpPr/>
          <p:nvPr/>
        </p:nvSpPr>
        <p:spPr>
          <a:xfrm>
            <a:off x="3672768" y="2082334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F413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40%</a:t>
            </a:r>
          </a:p>
        </p:txBody>
      </p:sp>
      <p:sp>
        <p:nvSpPr>
          <p:cNvPr id="34" name="71 Rectángulo"/>
          <p:cNvSpPr/>
          <p:nvPr/>
        </p:nvSpPr>
        <p:spPr>
          <a:xfrm>
            <a:off x="3679442" y="1439800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1E7DAD"/>
                </a:solidFill>
                <a:latin typeface="Calibri Light" panose="020F0302020204030204" pitchFamily="34" charset="0"/>
              </a:rPr>
              <a:t>51%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E7DAD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grpSp>
        <p:nvGrpSpPr>
          <p:cNvPr id="35" name="75 Grupo"/>
          <p:cNvGrpSpPr/>
          <p:nvPr/>
        </p:nvGrpSpPr>
        <p:grpSpPr>
          <a:xfrm>
            <a:off x="6616624" y="1014114"/>
            <a:ext cx="2032350" cy="2164265"/>
            <a:chOff x="362497" y="1553214"/>
            <a:chExt cx="1996604" cy="1912356"/>
          </a:xfrm>
        </p:grpSpPr>
        <p:graphicFrame>
          <p:nvGraphicFramePr>
            <p:cNvPr id="36" name="Chart 3"/>
            <p:cNvGraphicFramePr/>
            <p:nvPr>
              <p:extLst>
                <p:ext uri="{D42A27DB-BD31-4B8C-83A1-F6EECF244321}">
                  <p14:modId xmlns:p14="http://schemas.microsoft.com/office/powerpoint/2010/main" val="1537539077"/>
                </p:ext>
              </p:extLst>
            </p:nvPr>
          </p:nvGraphicFramePr>
          <p:xfrm>
            <a:off x="362497" y="1582802"/>
            <a:ext cx="1996604" cy="18238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7" name="Freeform 7"/>
            <p:cNvSpPr/>
            <p:nvPr/>
          </p:nvSpPr>
          <p:spPr>
            <a:xfrm>
              <a:off x="881560" y="1553214"/>
              <a:ext cx="982903" cy="1912356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0190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9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4427984" y="853834"/>
            <a:ext cx="771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Female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0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7236296" y="858198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Male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1" name="71 Rectángulo"/>
          <p:cNvSpPr/>
          <p:nvPr/>
        </p:nvSpPr>
        <p:spPr>
          <a:xfrm>
            <a:off x="6489238" y="2694545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7%</a:t>
            </a:r>
          </a:p>
        </p:txBody>
      </p:sp>
      <p:sp>
        <p:nvSpPr>
          <p:cNvPr id="42" name="71 Rectángulo"/>
          <p:cNvSpPr/>
          <p:nvPr/>
        </p:nvSpPr>
        <p:spPr>
          <a:xfrm>
            <a:off x="6455442" y="2066654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F413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17%</a:t>
            </a:r>
          </a:p>
        </p:txBody>
      </p:sp>
      <p:sp>
        <p:nvSpPr>
          <p:cNvPr id="43" name="71 Rectángulo"/>
          <p:cNvSpPr/>
          <p:nvPr/>
        </p:nvSpPr>
        <p:spPr>
          <a:xfrm>
            <a:off x="6455443" y="1506270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1E7DAD"/>
                </a:solidFill>
                <a:latin typeface="Calibri Light" panose="020F0302020204030204" pitchFamily="34" charset="0"/>
              </a:rPr>
              <a:t>76%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E7DAD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graphicFrame>
        <p:nvGraphicFramePr>
          <p:cNvPr id="38" name="11 Gráfico"/>
          <p:cNvGraphicFramePr/>
          <p:nvPr>
            <p:extLst>
              <p:ext uri="{D42A27DB-BD31-4B8C-83A1-F6EECF244321}">
                <p14:modId xmlns:p14="http://schemas.microsoft.com/office/powerpoint/2010/main" val="1684629009"/>
              </p:ext>
            </p:extLst>
          </p:nvPr>
        </p:nvGraphicFramePr>
        <p:xfrm>
          <a:off x="3140056" y="3208741"/>
          <a:ext cx="5539918" cy="245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8" name="17 Rectángulo"/>
          <p:cNvSpPr/>
          <p:nvPr/>
        </p:nvSpPr>
        <p:spPr>
          <a:xfrm>
            <a:off x="7481250" y="2792316"/>
            <a:ext cx="2192602" cy="22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s-PE" sz="1400" b="1" dirty="0">
              <a:solidFill>
                <a:schemeClr val="accent4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4" name="Conector recto 23"/>
          <p:cNvCxnSpPr/>
          <p:nvPr/>
        </p:nvCxnSpPr>
        <p:spPr>
          <a:xfrm>
            <a:off x="3051050" y="3118444"/>
            <a:ext cx="5717930" cy="113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4102940" y="5631317"/>
            <a:ext cx="771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Female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7380498" y="5631430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Male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45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071392" y="289983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143400" y="289983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4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47890">
                        <a14:foregroundMark x1="13502" y1="4339" x2="13502" y2="4339"/>
                        <a14:foregroundMark x1="12869" y1="29545" x2="12869" y2="29545"/>
                        <a14:foregroundMark x1="10127" y1="59711" x2="10127" y2="59711"/>
                        <a14:foregroundMark x1="19831" y1="76033" x2="19831" y2="76033"/>
                        <a14:foregroundMark x1="30802" y1="81405" x2="30802" y2="81405"/>
                        <a14:foregroundMark x1="29536" y1="53926" x2="29536" y2="53926"/>
                        <a14:foregroundMark x1="9494" y1="46694" x2="9494" y2="46694"/>
                        <a14:foregroundMark x1="34388" y1="30992" x2="34388" y2="30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2"/>
          <a:stretch/>
        </p:blipFill>
        <p:spPr bwMode="auto">
          <a:xfrm flipH="1">
            <a:off x="8400078" y="260648"/>
            <a:ext cx="210765" cy="52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151702" y="265402"/>
            <a:ext cx="243644" cy="5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9 CuadroTexto">
            <a:extLst>
              <a:ext uri="{FF2B5EF4-FFF2-40B4-BE49-F238E27FC236}">
                <a16:creationId xmlns:a16="http://schemas.microsoft.com/office/drawing/2014/main" id="{5AE82A0C-C7DF-7A09-1CCB-8F3F2291C161}"/>
              </a:ext>
            </a:extLst>
          </p:cNvPr>
          <p:cNvSpPr txBox="1"/>
          <p:nvPr/>
        </p:nvSpPr>
        <p:spPr>
          <a:xfrm>
            <a:off x="675220" y="1180682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9 CuadroTexto">
            <a:extLst>
              <a:ext uri="{FF2B5EF4-FFF2-40B4-BE49-F238E27FC236}">
                <a16:creationId xmlns:a16="http://schemas.microsoft.com/office/drawing/2014/main" id="{131DE363-A859-AC2A-F377-84C0887EAF5F}"/>
              </a:ext>
            </a:extLst>
          </p:cNvPr>
          <p:cNvSpPr txBox="1"/>
          <p:nvPr/>
        </p:nvSpPr>
        <p:spPr>
          <a:xfrm>
            <a:off x="5041514" y="3182321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9" name="9 CuadroTexto">
            <a:extLst>
              <a:ext uri="{FF2B5EF4-FFF2-40B4-BE49-F238E27FC236}">
                <a16:creationId xmlns:a16="http://schemas.microsoft.com/office/drawing/2014/main" id="{AC1F1BA1-E141-BC74-BDAE-20E722D88DFC}"/>
              </a:ext>
            </a:extLst>
          </p:cNvPr>
          <p:cNvSpPr txBox="1"/>
          <p:nvPr/>
        </p:nvSpPr>
        <p:spPr>
          <a:xfrm>
            <a:off x="5079762" y="462727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09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473563"/>
              </p:ext>
            </p:extLst>
          </p:nvPr>
        </p:nvGraphicFramePr>
        <p:xfrm>
          <a:off x="5208604" y="3403906"/>
          <a:ext cx="2764688" cy="250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078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full (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include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self-employed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Part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-time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Unemployed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Student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70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Housewife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Retired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/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Disabled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5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50467"/>
              </p:ext>
            </p:extLst>
          </p:nvPr>
        </p:nvGraphicFramePr>
        <p:xfrm>
          <a:off x="912049" y="3301330"/>
          <a:ext cx="3661337" cy="260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59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/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Only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basic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(n=4**)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12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Primary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89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Secondary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School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38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 University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61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Higher level of education (Masters, PHD, etc.)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0" name="16 Gráfico"/>
          <p:cNvGraphicFramePr/>
          <p:nvPr>
            <p:extLst>
              <p:ext uri="{D42A27DB-BD31-4B8C-83A1-F6EECF244321}">
                <p14:modId xmlns:p14="http://schemas.microsoft.com/office/powerpoint/2010/main" val="3990134363"/>
              </p:ext>
            </p:extLst>
          </p:nvPr>
        </p:nvGraphicFramePr>
        <p:xfrm>
          <a:off x="5079949" y="3494532"/>
          <a:ext cx="3767997" cy="285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14 Gráfico"/>
          <p:cNvGraphicFramePr/>
          <p:nvPr>
            <p:extLst>
              <p:ext uri="{D42A27DB-BD31-4B8C-83A1-F6EECF244321}">
                <p14:modId xmlns:p14="http://schemas.microsoft.com/office/powerpoint/2010/main" val="3785766571"/>
              </p:ext>
            </p:extLst>
          </p:nvPr>
        </p:nvGraphicFramePr>
        <p:xfrm>
          <a:off x="789336" y="3427236"/>
          <a:ext cx="3559179" cy="264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55659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Safe/ confidence walking alone at night in their neighborhood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75330" y="6315937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Q10.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Do you feel safe/confident walking alone at night in your neighborhood?</a:t>
            </a:r>
            <a:endParaRPr lang="en-US" sz="1100" dirty="0"/>
          </a:p>
        </p:txBody>
      </p:sp>
      <p:sp>
        <p:nvSpPr>
          <p:cNvPr id="6" name="Rectángulo 5"/>
          <p:cNvSpPr/>
          <p:nvPr/>
        </p:nvSpPr>
        <p:spPr>
          <a:xfrm>
            <a:off x="949750" y="5966958"/>
            <a:ext cx="27799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: U.S. Survey 2024: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1,007 </a:t>
            </a:r>
            <a:r>
              <a:rPr lang="es-PE" sz="1100" b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Respondents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42" name="17 Grupo"/>
          <p:cNvGrpSpPr/>
          <p:nvPr/>
        </p:nvGrpSpPr>
        <p:grpSpPr>
          <a:xfrm>
            <a:off x="275946" y="3115504"/>
            <a:ext cx="526208" cy="526208"/>
            <a:chOff x="2087108" y="618179"/>
            <a:chExt cx="869113" cy="86911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3" name="18 Lágrima"/>
            <p:cNvSpPr/>
            <p:nvPr/>
          </p:nvSpPr>
          <p:spPr>
            <a:xfrm rot="7948615">
              <a:off x="2087108" y="618179"/>
              <a:ext cx="869113" cy="869113"/>
            </a:xfrm>
            <a:prstGeom prst="teardrop">
              <a:avLst/>
            </a:prstGeom>
            <a:solidFill>
              <a:srgbClr val="1E7D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Calibri Light" panose="020F0302020204030204" pitchFamily="34" charset="0"/>
              </a:endParaRPr>
            </a:p>
          </p:txBody>
        </p:sp>
        <p:pic>
          <p:nvPicPr>
            <p:cNvPr id="44" name="19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205" y="845671"/>
              <a:ext cx="502918" cy="502918"/>
            </a:xfrm>
            <a:prstGeom prst="rect">
              <a:avLst/>
            </a:prstGeom>
            <a:solidFill>
              <a:srgbClr val="1E7DAD"/>
            </a:solidFill>
          </p:spPr>
        </p:pic>
      </p:grpSp>
      <p:sp>
        <p:nvSpPr>
          <p:cNvPr id="45" name="20 Lágrima"/>
          <p:cNvSpPr/>
          <p:nvPr/>
        </p:nvSpPr>
        <p:spPr>
          <a:xfrm rot="7948615">
            <a:off x="4615535" y="3129071"/>
            <a:ext cx="526208" cy="526208"/>
          </a:xfrm>
          <a:prstGeom prst="teardrop">
            <a:avLst/>
          </a:prstGeom>
          <a:solidFill>
            <a:srgbClr val="1E7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 Light" panose="020F0302020204030204" pitchFamily="34" charset="0"/>
            </a:endParaRPr>
          </a:p>
        </p:txBody>
      </p:sp>
      <p:pic>
        <p:nvPicPr>
          <p:cNvPr id="46" name="22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086" y="3226021"/>
            <a:ext cx="343267" cy="343267"/>
          </a:xfrm>
          <a:prstGeom prst="rect">
            <a:avLst/>
          </a:prstGeom>
          <a:solidFill>
            <a:srgbClr val="1E7DAD"/>
          </a:solidFill>
        </p:spPr>
      </p:pic>
      <p:graphicFrame>
        <p:nvGraphicFramePr>
          <p:cNvPr id="47" name="Tabla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53839"/>
              </p:ext>
            </p:extLst>
          </p:nvPr>
        </p:nvGraphicFramePr>
        <p:xfrm>
          <a:off x="6444207" y="333226"/>
          <a:ext cx="2150781" cy="287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927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716927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716927">
                  <a:extLst>
                    <a:ext uri="{9D8B030D-6E8A-4147-A177-3AD203B41FA5}">
                      <a16:colId xmlns:a16="http://schemas.microsoft.com/office/drawing/2014/main" val="2995498641"/>
                    </a:ext>
                  </a:extLst>
                </a:gridCol>
              </a:tblGrid>
              <a:tr h="287462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7D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1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DK/NR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cxnSp>
        <p:nvCxnSpPr>
          <p:cNvPr id="19" name="Conector recto 18"/>
          <p:cNvCxnSpPr/>
          <p:nvPr/>
        </p:nvCxnSpPr>
        <p:spPr>
          <a:xfrm>
            <a:off x="356027" y="2974402"/>
            <a:ext cx="8469901" cy="243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33 Gráfico"/>
          <p:cNvGraphicFramePr/>
          <p:nvPr>
            <p:extLst>
              <p:ext uri="{D42A27DB-BD31-4B8C-83A1-F6EECF244321}">
                <p14:modId xmlns:p14="http://schemas.microsoft.com/office/powerpoint/2010/main" val="469578583"/>
              </p:ext>
            </p:extLst>
          </p:nvPr>
        </p:nvGraphicFramePr>
        <p:xfrm>
          <a:off x="2644859" y="904771"/>
          <a:ext cx="4143208" cy="2043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1806497" y="1602879"/>
            <a:ext cx="1413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age group </a:t>
            </a:r>
            <a:endParaRPr lang="es-PE" dirty="0"/>
          </a:p>
        </p:txBody>
      </p:sp>
      <p:sp>
        <p:nvSpPr>
          <p:cNvPr id="24" name="Rectángulo 23"/>
          <p:cNvSpPr/>
          <p:nvPr/>
        </p:nvSpPr>
        <p:spPr>
          <a:xfrm rot="16200000">
            <a:off x="-374525" y="4544071"/>
            <a:ext cx="1830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education level</a:t>
            </a:r>
            <a:endParaRPr lang="es-PE" dirty="0"/>
          </a:p>
        </p:txBody>
      </p:sp>
      <p:sp>
        <p:nvSpPr>
          <p:cNvPr id="25" name="Rectángulo 24"/>
          <p:cNvSpPr/>
          <p:nvPr/>
        </p:nvSpPr>
        <p:spPr>
          <a:xfrm rot="16200000">
            <a:off x="4075513" y="4537412"/>
            <a:ext cx="1610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employment</a:t>
            </a:r>
            <a:endParaRPr lang="es-PE" dirty="0"/>
          </a:p>
        </p:txBody>
      </p:sp>
      <p:sp>
        <p:nvSpPr>
          <p:cNvPr id="3" name="9 CuadroTexto">
            <a:extLst>
              <a:ext uri="{FF2B5EF4-FFF2-40B4-BE49-F238E27FC236}">
                <a16:creationId xmlns:a16="http://schemas.microsoft.com/office/drawing/2014/main" id="{D82BB926-C397-8042-2179-1E368819E5FB}"/>
              </a:ext>
            </a:extLst>
          </p:cNvPr>
          <p:cNvSpPr txBox="1"/>
          <p:nvPr/>
        </p:nvSpPr>
        <p:spPr>
          <a:xfrm>
            <a:off x="3729258" y="568080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9 CuadroTexto">
            <a:extLst>
              <a:ext uri="{FF2B5EF4-FFF2-40B4-BE49-F238E27FC236}">
                <a16:creationId xmlns:a16="http://schemas.microsoft.com/office/drawing/2014/main" id="{BF88758C-F7EE-A617-432B-DAC6A318357D}"/>
              </a:ext>
            </a:extLst>
          </p:cNvPr>
          <p:cNvSpPr txBox="1"/>
          <p:nvPr/>
        </p:nvSpPr>
        <p:spPr>
          <a:xfrm>
            <a:off x="1622025" y="3037612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9" name="9 CuadroTexto">
            <a:extLst>
              <a:ext uri="{FF2B5EF4-FFF2-40B4-BE49-F238E27FC236}">
                <a16:creationId xmlns:a16="http://schemas.microsoft.com/office/drawing/2014/main" id="{80BEE3CC-E35E-4509-7182-3A70359DDF37}"/>
              </a:ext>
            </a:extLst>
          </p:cNvPr>
          <p:cNvSpPr txBox="1"/>
          <p:nvPr/>
        </p:nvSpPr>
        <p:spPr>
          <a:xfrm>
            <a:off x="5896703" y="3090446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 U.S. Only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52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55659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Safe/ confidence walking alone at night in their neighborhood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75330" y="6315937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Q10.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Do you feel safe/confident walking alone at night in your neighborhood?</a:t>
            </a:r>
            <a:endParaRPr lang="en-US" sz="1100" dirty="0"/>
          </a:p>
        </p:txBody>
      </p:sp>
      <p:sp>
        <p:nvSpPr>
          <p:cNvPr id="5" name="56 Rectángulo"/>
          <p:cNvSpPr/>
          <p:nvPr/>
        </p:nvSpPr>
        <p:spPr>
          <a:xfrm>
            <a:off x="1975266" y="6618158"/>
            <a:ext cx="66291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/>
              <a:t>Note: The total percentage may not always add up to 100 due to rounding and/or multiple response questions.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64851" y="5958274"/>
            <a:ext cx="23743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Source: WIN 2024. Base: 33866 </a:t>
            </a:r>
            <a:r>
              <a:rPr lang="es-PE" sz="11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cases. 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Chart 25"/>
          <p:cNvGraphicFramePr/>
          <p:nvPr>
            <p:extLst>
              <p:ext uri="{D42A27DB-BD31-4B8C-83A1-F6EECF244321}">
                <p14:modId xmlns:p14="http://schemas.microsoft.com/office/powerpoint/2010/main" val="571790802"/>
              </p:ext>
            </p:extLst>
          </p:nvPr>
        </p:nvGraphicFramePr>
        <p:xfrm>
          <a:off x="3976402" y="980050"/>
          <a:ext cx="5348126" cy="494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6"/>
          <p:cNvGraphicFramePr/>
          <p:nvPr>
            <p:extLst>
              <p:ext uri="{D42A27DB-BD31-4B8C-83A1-F6EECF244321}">
                <p14:modId xmlns:p14="http://schemas.microsoft.com/office/powerpoint/2010/main" val="1278059642"/>
              </p:ext>
            </p:extLst>
          </p:nvPr>
        </p:nvGraphicFramePr>
        <p:xfrm>
          <a:off x="-36512" y="1042249"/>
          <a:ext cx="4208016" cy="4947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10"/>
          <p:cNvSpPr/>
          <p:nvPr/>
        </p:nvSpPr>
        <p:spPr>
          <a:xfrm rot="16200000">
            <a:off x="-126833" y="2903022"/>
            <a:ext cx="115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country</a:t>
            </a:r>
            <a:endParaRPr lang="es-PE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368826"/>
              </p:ext>
            </p:extLst>
          </p:nvPr>
        </p:nvGraphicFramePr>
        <p:xfrm>
          <a:off x="6444207" y="333226"/>
          <a:ext cx="2150781" cy="287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927">
                  <a:extLst>
                    <a:ext uri="{9D8B030D-6E8A-4147-A177-3AD203B41FA5}">
                      <a16:colId xmlns:a16="http://schemas.microsoft.com/office/drawing/2014/main" val="1320908439"/>
                    </a:ext>
                  </a:extLst>
                </a:gridCol>
                <a:gridCol w="716927">
                  <a:extLst>
                    <a:ext uri="{9D8B030D-6E8A-4147-A177-3AD203B41FA5}">
                      <a16:colId xmlns:a16="http://schemas.microsoft.com/office/drawing/2014/main" val="973571032"/>
                    </a:ext>
                  </a:extLst>
                </a:gridCol>
                <a:gridCol w="716927">
                  <a:extLst>
                    <a:ext uri="{9D8B030D-6E8A-4147-A177-3AD203B41FA5}">
                      <a16:colId xmlns:a16="http://schemas.microsoft.com/office/drawing/2014/main" val="2995498641"/>
                    </a:ext>
                  </a:extLst>
                </a:gridCol>
              </a:tblGrid>
              <a:tr h="287462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7D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NO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1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DK/NR</a:t>
                      </a:r>
                      <a:endParaRPr lang="es-PE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1446"/>
                  </a:ext>
                </a:extLst>
              </a:tr>
            </a:tbl>
          </a:graphicData>
        </a:graphic>
      </p:graphicFrame>
      <p:sp>
        <p:nvSpPr>
          <p:cNvPr id="18" name="TextBox 74"/>
          <p:cNvSpPr txBox="1"/>
          <p:nvPr/>
        </p:nvSpPr>
        <p:spPr>
          <a:xfrm flipH="1">
            <a:off x="1545202" y="852895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MALE</a:t>
            </a:r>
            <a:endParaRPr lang="en-US" sz="1400" b="1" dirty="0">
              <a:latin typeface="Calibri Light" panose="020F0302020204030204" pitchFamily="34" charset="0"/>
            </a:endParaRPr>
          </a:p>
        </p:txBody>
      </p:sp>
      <p:sp>
        <p:nvSpPr>
          <p:cNvPr id="19" name="TextBox 74"/>
          <p:cNvSpPr txBox="1"/>
          <p:nvPr/>
        </p:nvSpPr>
        <p:spPr>
          <a:xfrm flipH="1">
            <a:off x="6067909" y="87225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FEMALE</a:t>
            </a:r>
            <a:endParaRPr lang="en-US" sz="1400" b="1" dirty="0">
              <a:latin typeface="Calibri Light" panose="020F0302020204030204" pitchFamily="34" charset="0"/>
            </a:endParaRPr>
          </a:p>
        </p:txBody>
      </p:sp>
      <p:pic>
        <p:nvPicPr>
          <p:cNvPr id="20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7395105" y="650023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7890">
                        <a14:foregroundMark x1="13502" y1="4339" x2="13502" y2="4339"/>
                        <a14:foregroundMark x1="12869" y1="29545" x2="12869" y2="29545"/>
                        <a14:foregroundMark x1="10127" y1="59711" x2="10127" y2="59711"/>
                        <a14:foregroundMark x1="19831" y1="76033" x2="19831" y2="76033"/>
                        <a14:foregroundMark x1="30802" y1="81405" x2="30802" y2="81405"/>
                        <a14:foregroundMark x1="29536" y1="53926" x2="29536" y2="53926"/>
                        <a14:foregroundMark x1="9494" y1="46694" x2="9494" y2="46694"/>
                        <a14:foregroundMark x1="34388" y1="30992" x2="34388" y2="30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2"/>
          <a:stretch/>
        </p:blipFill>
        <p:spPr bwMode="auto">
          <a:xfrm flipH="1">
            <a:off x="2780992" y="620688"/>
            <a:ext cx="204370" cy="5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7420718" y="686915"/>
            <a:ext cx="231255" cy="4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13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55659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Safe/ confidence walking alone at night in their neighborhood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75330" y="6315937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Q10.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Do you feel safe/confident walking alone at night in your neighborhood?</a:t>
            </a:r>
            <a:endParaRPr lang="en-US" sz="1100" dirty="0"/>
          </a:p>
        </p:txBody>
      </p:sp>
      <p:sp>
        <p:nvSpPr>
          <p:cNvPr id="5" name="56 Rectángulo"/>
          <p:cNvSpPr/>
          <p:nvPr/>
        </p:nvSpPr>
        <p:spPr>
          <a:xfrm>
            <a:off x="1975266" y="6618158"/>
            <a:ext cx="66291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/>
              <a:t>Note: The total percentage may not always add up to 100 due to rounding and/or multiple response questions.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64851" y="5958274"/>
            <a:ext cx="23743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Source: WIN 2024. Base: 33866 </a:t>
            </a:r>
            <a:r>
              <a:rPr lang="es-PE" sz="11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</a:rPr>
              <a:t>cases. 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 rot="16200000">
            <a:off x="66863" y="2867994"/>
            <a:ext cx="1152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country</a:t>
            </a:r>
            <a:endParaRPr lang="es-PE" dirty="0"/>
          </a:p>
        </p:txBody>
      </p:sp>
      <p:graphicFrame>
        <p:nvGraphicFramePr>
          <p:cNvPr id="12" name="Chart 25"/>
          <p:cNvGraphicFramePr/>
          <p:nvPr>
            <p:extLst>
              <p:ext uri="{D42A27DB-BD31-4B8C-83A1-F6EECF244321}">
                <p14:modId xmlns:p14="http://schemas.microsoft.com/office/powerpoint/2010/main" val="3040237131"/>
              </p:ext>
            </p:extLst>
          </p:nvPr>
        </p:nvGraphicFramePr>
        <p:xfrm>
          <a:off x="4120418" y="1038066"/>
          <a:ext cx="5348126" cy="498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6"/>
          <p:cNvGraphicFramePr/>
          <p:nvPr>
            <p:extLst>
              <p:ext uri="{D42A27DB-BD31-4B8C-83A1-F6EECF244321}">
                <p14:modId xmlns:p14="http://schemas.microsoft.com/office/powerpoint/2010/main" val="3128922582"/>
              </p:ext>
            </p:extLst>
          </p:nvPr>
        </p:nvGraphicFramePr>
        <p:xfrm>
          <a:off x="112193" y="1053116"/>
          <a:ext cx="4208016" cy="4968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74"/>
          <p:cNvSpPr txBox="1"/>
          <p:nvPr/>
        </p:nvSpPr>
        <p:spPr>
          <a:xfrm flipH="1">
            <a:off x="1594882" y="956139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MALE</a:t>
            </a:r>
            <a:endParaRPr lang="en-US" sz="1400" b="1" dirty="0">
              <a:latin typeface="Calibri Light" panose="020F0302020204030204" pitchFamily="34" charset="0"/>
            </a:endParaRPr>
          </a:p>
        </p:txBody>
      </p:sp>
      <p:sp>
        <p:nvSpPr>
          <p:cNvPr id="21" name="TextBox 74"/>
          <p:cNvSpPr txBox="1"/>
          <p:nvPr/>
        </p:nvSpPr>
        <p:spPr>
          <a:xfrm flipH="1">
            <a:off x="6117589" y="97550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FEMALE</a:t>
            </a:r>
            <a:endParaRPr lang="en-US" sz="1400" b="1" dirty="0">
              <a:latin typeface="Calibri Light" panose="020F0302020204030204" pitchFamily="34" charset="0"/>
            </a:endParaRPr>
          </a:p>
        </p:txBody>
      </p:sp>
      <p:pic>
        <p:nvPicPr>
          <p:cNvPr id="22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7444785" y="753267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7890">
                        <a14:foregroundMark x1="13502" y1="4339" x2="13502" y2="4339"/>
                        <a14:foregroundMark x1="12869" y1="29545" x2="12869" y2="29545"/>
                        <a14:foregroundMark x1="10127" y1="59711" x2="10127" y2="59711"/>
                        <a14:foregroundMark x1="19831" y1="76033" x2="19831" y2="76033"/>
                        <a14:foregroundMark x1="30802" y1="81405" x2="30802" y2="81405"/>
                        <a14:foregroundMark x1="29536" y1="53926" x2="29536" y2="53926"/>
                        <a14:foregroundMark x1="9494" y1="46694" x2="9494" y2="46694"/>
                        <a14:foregroundMark x1="34388" y1="30992" x2="34388" y2="30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2"/>
          <a:stretch/>
        </p:blipFill>
        <p:spPr bwMode="auto">
          <a:xfrm flipH="1">
            <a:off x="2830672" y="723932"/>
            <a:ext cx="204370" cy="5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7431849" y="743417"/>
            <a:ext cx="231255" cy="4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C79DB8-A7EB-47B3-C774-6BC78175DCE5}"/>
              </a:ext>
            </a:extLst>
          </p:cNvPr>
          <p:cNvSpPr/>
          <p:nvPr/>
        </p:nvSpPr>
        <p:spPr>
          <a:xfrm>
            <a:off x="755576" y="5373216"/>
            <a:ext cx="8064896" cy="26161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488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23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45262"/>
              </p:ext>
            </p:extLst>
          </p:nvPr>
        </p:nvGraphicFramePr>
        <p:xfrm>
          <a:off x="461247" y="1645279"/>
          <a:ext cx="7632649" cy="3608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2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1601">
                <a:tc>
                  <a:txBody>
                    <a:bodyPr/>
                    <a:lstStyle/>
                    <a:p>
                      <a:pPr algn="l"/>
                      <a:endParaRPr lang="es-PE" sz="1400" dirty="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601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601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601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541252"/>
                  </a:ext>
                </a:extLst>
              </a:tr>
              <a:tr h="721601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12320"/>
                  </a:ext>
                </a:extLst>
              </a:tr>
            </a:tbl>
          </a:graphicData>
        </a:graphic>
      </p:graphicFrame>
      <p:graphicFrame>
        <p:nvGraphicFramePr>
          <p:cNvPr id="81" name="Chart 25"/>
          <p:cNvGraphicFramePr/>
          <p:nvPr>
            <p:extLst>
              <p:ext uri="{D42A27DB-BD31-4B8C-83A1-F6EECF244321}">
                <p14:modId xmlns:p14="http://schemas.microsoft.com/office/powerpoint/2010/main" val="925205115"/>
              </p:ext>
            </p:extLst>
          </p:nvPr>
        </p:nvGraphicFramePr>
        <p:xfrm>
          <a:off x="6510934" y="1423574"/>
          <a:ext cx="1887634" cy="392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0" name="Chart 25"/>
          <p:cNvGraphicFramePr/>
          <p:nvPr>
            <p:extLst>
              <p:ext uri="{D42A27DB-BD31-4B8C-83A1-F6EECF244321}">
                <p14:modId xmlns:p14="http://schemas.microsoft.com/office/powerpoint/2010/main" val="78668837"/>
              </p:ext>
            </p:extLst>
          </p:nvPr>
        </p:nvGraphicFramePr>
        <p:xfrm>
          <a:off x="3982965" y="1438468"/>
          <a:ext cx="1887634" cy="393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9" name="Chart 25"/>
          <p:cNvGraphicFramePr/>
          <p:nvPr>
            <p:extLst>
              <p:ext uri="{D42A27DB-BD31-4B8C-83A1-F6EECF244321}">
                <p14:modId xmlns:p14="http://schemas.microsoft.com/office/powerpoint/2010/main" val="3413572409"/>
              </p:ext>
            </p:extLst>
          </p:nvPr>
        </p:nvGraphicFramePr>
        <p:xfrm>
          <a:off x="1311882" y="1443470"/>
          <a:ext cx="1887634" cy="3927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5 Elipse"/>
          <p:cNvSpPr/>
          <p:nvPr/>
        </p:nvSpPr>
        <p:spPr>
          <a:xfrm>
            <a:off x="3220402" y="1729411"/>
            <a:ext cx="477639" cy="479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0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830124" y="6449277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Q5. To what extent has gender equality achieved in your country in the following fields?</a:t>
            </a:r>
          </a:p>
        </p:txBody>
      </p:sp>
      <p:graphicFrame>
        <p:nvGraphicFramePr>
          <p:cNvPr id="254" name="25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094348"/>
              </p:ext>
            </p:extLst>
          </p:nvPr>
        </p:nvGraphicFramePr>
        <p:xfrm>
          <a:off x="601696" y="1560177"/>
          <a:ext cx="1018174" cy="3598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9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At work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Politics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75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 Light" panose="020F0302020204030204" pitchFamily="34" charset="0"/>
                        </a:rPr>
                        <a:t>At home </a:t>
                      </a:r>
                      <a:endParaRPr lang="es-PE" sz="1400" dirty="0"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754"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Calibri Light" panose="020F0302020204030204" pitchFamily="34" charset="0"/>
                        </a:rPr>
                        <a:t>Arts</a:t>
                      </a:r>
                      <a:endParaRPr lang="es-PE" sz="1400" dirty="0"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48889"/>
                  </a:ext>
                </a:extLst>
              </a:tr>
              <a:tr h="719754">
                <a:tc>
                  <a:txBody>
                    <a:bodyPr/>
                    <a:lstStyle/>
                    <a:p>
                      <a:r>
                        <a:rPr lang="es-ES" sz="1400" dirty="0" err="1">
                          <a:latin typeface="Calibri Light" panose="020F0302020204030204" pitchFamily="34" charset="0"/>
                        </a:rPr>
                        <a:t>Sports</a:t>
                      </a:r>
                      <a:endParaRPr lang="es-PE" sz="1400" dirty="0"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732102"/>
                  </a:ext>
                </a:extLst>
              </a:tr>
            </a:tbl>
          </a:graphicData>
        </a:graphic>
      </p:graphicFrame>
      <p:sp>
        <p:nvSpPr>
          <p:cNvPr id="255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884188" y="714283"/>
            <a:ext cx="253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56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5622297" y="754842"/>
            <a:ext cx="992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gender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258" name="1 Conector recto"/>
          <p:cNvCxnSpPr/>
          <p:nvPr/>
        </p:nvCxnSpPr>
        <p:spPr>
          <a:xfrm>
            <a:off x="3897142" y="1258434"/>
            <a:ext cx="0" cy="40503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314 Rectángulo"/>
          <p:cNvSpPr/>
          <p:nvPr/>
        </p:nvSpPr>
        <p:spPr>
          <a:xfrm>
            <a:off x="1921411" y="5455885"/>
            <a:ext cx="576064" cy="3128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TTB</a:t>
            </a:r>
          </a:p>
        </p:txBody>
      </p:sp>
      <p:sp>
        <p:nvSpPr>
          <p:cNvPr id="316" name="315 CuadroTexto"/>
          <p:cNvSpPr txBox="1"/>
          <p:nvPr/>
        </p:nvSpPr>
        <p:spPr>
          <a:xfrm>
            <a:off x="2506742" y="5379996"/>
            <a:ext cx="2358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err="1"/>
              <a:t>Definitely</a:t>
            </a:r>
            <a:r>
              <a:rPr lang="es-PE" sz="1100" dirty="0"/>
              <a:t> </a:t>
            </a:r>
            <a:r>
              <a:rPr lang="es-PE" sz="1100" dirty="0" err="1"/>
              <a:t>achieved</a:t>
            </a:r>
            <a:r>
              <a:rPr lang="es-PE" sz="1100" dirty="0"/>
              <a:t>/</a:t>
            </a:r>
          </a:p>
          <a:p>
            <a:r>
              <a:rPr lang="es-PE" sz="1100" dirty="0"/>
              <a:t>To </a:t>
            </a:r>
            <a:r>
              <a:rPr lang="es-PE" sz="1100" dirty="0" err="1"/>
              <a:t>some</a:t>
            </a:r>
            <a:r>
              <a:rPr lang="es-PE" sz="1100" dirty="0"/>
              <a:t> </a:t>
            </a:r>
            <a:r>
              <a:rPr lang="es-PE" sz="1100" dirty="0" err="1"/>
              <a:t>extent</a:t>
            </a:r>
            <a:r>
              <a:rPr lang="es-PE" sz="1100" dirty="0"/>
              <a:t> </a:t>
            </a:r>
            <a:r>
              <a:rPr lang="es-PE" sz="1100" dirty="0" err="1"/>
              <a:t>achieved</a:t>
            </a:r>
            <a:endParaRPr lang="es-PE" sz="1100" dirty="0"/>
          </a:p>
        </p:txBody>
      </p:sp>
      <p:sp>
        <p:nvSpPr>
          <p:cNvPr id="317" name="316 CuadroTexto"/>
          <p:cNvSpPr txBox="1"/>
          <p:nvPr/>
        </p:nvSpPr>
        <p:spPr>
          <a:xfrm>
            <a:off x="5403907" y="5368353"/>
            <a:ext cx="2358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err="1"/>
              <a:t>Not</a:t>
            </a:r>
            <a:r>
              <a:rPr lang="es-PE" sz="1100" dirty="0"/>
              <a:t> </a:t>
            </a:r>
            <a:r>
              <a:rPr lang="es-PE" sz="1100" dirty="0" err="1"/>
              <a:t>really</a:t>
            </a:r>
            <a:r>
              <a:rPr lang="es-PE" sz="1100" dirty="0"/>
              <a:t> </a:t>
            </a:r>
            <a:r>
              <a:rPr lang="es-PE" sz="1100" dirty="0" err="1"/>
              <a:t>achieved</a:t>
            </a:r>
            <a:r>
              <a:rPr lang="es-PE" sz="1100" dirty="0"/>
              <a:t>/</a:t>
            </a:r>
          </a:p>
          <a:p>
            <a:r>
              <a:rPr lang="es-PE" sz="1100" dirty="0" err="1"/>
              <a:t>Not</a:t>
            </a:r>
            <a:r>
              <a:rPr lang="es-PE" sz="1100" dirty="0"/>
              <a:t> at </a:t>
            </a:r>
            <a:r>
              <a:rPr lang="es-PE" sz="1100" dirty="0" err="1"/>
              <a:t>all</a:t>
            </a:r>
            <a:r>
              <a:rPr lang="es-PE" sz="1100" dirty="0"/>
              <a:t> </a:t>
            </a:r>
            <a:r>
              <a:rPr lang="es-PE" sz="1100" dirty="0" err="1"/>
              <a:t>achieved</a:t>
            </a:r>
            <a:endParaRPr lang="es-PE" sz="1100" dirty="0"/>
          </a:p>
        </p:txBody>
      </p:sp>
      <p:sp>
        <p:nvSpPr>
          <p:cNvPr id="318" name="317 Rectángulo"/>
          <p:cNvSpPr/>
          <p:nvPr/>
        </p:nvSpPr>
        <p:spPr>
          <a:xfrm>
            <a:off x="4827843" y="5452475"/>
            <a:ext cx="576064" cy="312844"/>
          </a:xfrm>
          <a:prstGeom prst="rect">
            <a:avLst/>
          </a:prstGeom>
          <a:solidFill>
            <a:srgbClr val="D24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BTB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137380" y="1111768"/>
            <a:ext cx="6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/>
              <a:t>NET INDEX</a:t>
            </a:r>
          </a:p>
        </p:txBody>
      </p:sp>
      <p:sp>
        <p:nvSpPr>
          <p:cNvPr id="42" name="TextBox 24"/>
          <p:cNvSpPr txBox="1"/>
          <p:nvPr/>
        </p:nvSpPr>
        <p:spPr>
          <a:xfrm flipH="1">
            <a:off x="3265837" y="1806389"/>
            <a:ext cx="39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 Light" panose="020F0302020204030204" pitchFamily="34" charset="0"/>
                <a:ea typeface="Roboto Light" charset="0"/>
                <a:cs typeface="Calibri Light"/>
              </a:rPr>
              <a:t>42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893161" y="2121977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21%</a:t>
            </a:r>
            <a:endParaRPr lang="es-PE" sz="1000" i="1" dirty="0"/>
          </a:p>
        </p:txBody>
      </p:sp>
      <p:sp>
        <p:nvSpPr>
          <p:cNvPr id="54" name="53 Rectángulo"/>
          <p:cNvSpPr/>
          <p:nvPr/>
        </p:nvSpPr>
        <p:spPr>
          <a:xfrm>
            <a:off x="1895080" y="2858777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19%</a:t>
            </a:r>
            <a:endParaRPr lang="es-PE" sz="1000" i="1" dirty="0"/>
          </a:p>
        </p:txBody>
      </p:sp>
      <p:sp>
        <p:nvSpPr>
          <p:cNvPr id="55" name="54 Rectángulo"/>
          <p:cNvSpPr/>
          <p:nvPr/>
        </p:nvSpPr>
        <p:spPr>
          <a:xfrm>
            <a:off x="1893161" y="3588948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14%</a:t>
            </a:r>
            <a:endParaRPr lang="es-PE" sz="1000" i="1" dirty="0"/>
          </a:p>
        </p:txBody>
      </p:sp>
      <p:sp>
        <p:nvSpPr>
          <p:cNvPr id="56" name="55 Rectángulo"/>
          <p:cNvSpPr/>
          <p:nvPr/>
        </p:nvSpPr>
        <p:spPr>
          <a:xfrm>
            <a:off x="4646252" y="2120637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15%</a:t>
            </a:r>
            <a:endParaRPr lang="es-PE" sz="1000" i="1" dirty="0"/>
          </a:p>
        </p:txBody>
      </p:sp>
      <p:sp>
        <p:nvSpPr>
          <p:cNvPr id="57" name="56 Rectángulo"/>
          <p:cNvSpPr/>
          <p:nvPr/>
        </p:nvSpPr>
        <p:spPr>
          <a:xfrm>
            <a:off x="4656682" y="2857437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14%</a:t>
            </a:r>
            <a:endParaRPr lang="es-PE" sz="1000" i="1" dirty="0"/>
          </a:p>
        </p:txBody>
      </p:sp>
      <p:sp>
        <p:nvSpPr>
          <p:cNvPr id="58" name="57 Rectángulo"/>
          <p:cNvSpPr/>
          <p:nvPr/>
        </p:nvSpPr>
        <p:spPr>
          <a:xfrm>
            <a:off x="4651705" y="3587607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12%</a:t>
            </a:r>
            <a:endParaRPr lang="es-PE" sz="1000" i="1" dirty="0"/>
          </a:p>
        </p:txBody>
      </p:sp>
      <p:sp>
        <p:nvSpPr>
          <p:cNvPr id="59" name="58 Rectángulo"/>
          <p:cNvSpPr/>
          <p:nvPr/>
        </p:nvSpPr>
        <p:spPr>
          <a:xfrm>
            <a:off x="7176485" y="2143604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26%</a:t>
            </a:r>
            <a:endParaRPr lang="es-PE" sz="1000" i="1" dirty="0"/>
          </a:p>
        </p:txBody>
      </p:sp>
      <p:sp>
        <p:nvSpPr>
          <p:cNvPr id="60" name="59 Rectángulo"/>
          <p:cNvSpPr/>
          <p:nvPr/>
        </p:nvSpPr>
        <p:spPr>
          <a:xfrm>
            <a:off x="7161101" y="2867526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23%</a:t>
            </a:r>
            <a:endParaRPr lang="es-PE" sz="1000" i="1" dirty="0"/>
          </a:p>
        </p:txBody>
      </p:sp>
      <p:sp>
        <p:nvSpPr>
          <p:cNvPr id="61" name="60 Rectángulo"/>
          <p:cNvSpPr/>
          <p:nvPr/>
        </p:nvSpPr>
        <p:spPr>
          <a:xfrm>
            <a:off x="7193962" y="3553194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16%</a:t>
            </a:r>
            <a:endParaRPr lang="es-PE" sz="1000" i="1" dirty="0"/>
          </a:p>
        </p:txBody>
      </p:sp>
      <p:sp>
        <p:nvSpPr>
          <p:cNvPr id="53" name="314 Rectángulo"/>
          <p:cNvSpPr/>
          <p:nvPr/>
        </p:nvSpPr>
        <p:spPr>
          <a:xfrm>
            <a:off x="7342428" y="293493"/>
            <a:ext cx="469931" cy="2803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dirty="0"/>
              <a:t>TTB</a:t>
            </a:r>
          </a:p>
        </p:txBody>
      </p:sp>
      <p:sp>
        <p:nvSpPr>
          <p:cNvPr id="64" name="5 Elipse"/>
          <p:cNvSpPr/>
          <p:nvPr/>
        </p:nvSpPr>
        <p:spPr>
          <a:xfrm>
            <a:off x="6596167" y="260647"/>
            <a:ext cx="443632" cy="3929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sp>
        <p:nvSpPr>
          <p:cNvPr id="73" name="TextBox 24"/>
          <p:cNvSpPr txBox="1"/>
          <p:nvPr/>
        </p:nvSpPr>
        <p:spPr>
          <a:xfrm>
            <a:off x="6584125" y="236445"/>
            <a:ext cx="48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NET INDEX</a:t>
            </a:r>
          </a:p>
        </p:txBody>
      </p:sp>
      <p:sp>
        <p:nvSpPr>
          <p:cNvPr id="74" name="Igual que 73"/>
          <p:cNvSpPr/>
          <p:nvPr/>
        </p:nvSpPr>
        <p:spPr>
          <a:xfrm>
            <a:off x="7081865" y="358712"/>
            <a:ext cx="222910" cy="215153"/>
          </a:xfrm>
          <a:prstGeom prst="mathEqual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 dirty="0">
              <a:solidFill>
                <a:schemeClr val="tx1"/>
              </a:solidFill>
            </a:endParaRPr>
          </a:p>
        </p:txBody>
      </p:sp>
      <p:sp>
        <p:nvSpPr>
          <p:cNvPr id="75" name="Menos 74"/>
          <p:cNvSpPr/>
          <p:nvPr/>
        </p:nvSpPr>
        <p:spPr>
          <a:xfrm>
            <a:off x="7850012" y="436232"/>
            <a:ext cx="178371" cy="65777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/>
          </a:p>
        </p:txBody>
      </p:sp>
      <p:sp>
        <p:nvSpPr>
          <p:cNvPr id="76" name="314 Rectángulo"/>
          <p:cNvSpPr/>
          <p:nvPr/>
        </p:nvSpPr>
        <p:spPr>
          <a:xfrm>
            <a:off x="8081450" y="296046"/>
            <a:ext cx="469931" cy="280372"/>
          </a:xfrm>
          <a:prstGeom prst="rect">
            <a:avLst/>
          </a:prstGeom>
          <a:solidFill>
            <a:srgbClr val="D24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dirty="0"/>
              <a:t>BTB</a:t>
            </a:r>
          </a:p>
        </p:txBody>
      </p:sp>
      <p:sp>
        <p:nvSpPr>
          <p:cNvPr id="77" name="Rectángulo 76"/>
          <p:cNvSpPr/>
          <p:nvPr/>
        </p:nvSpPr>
        <p:spPr>
          <a:xfrm>
            <a:off x="6575134" y="188641"/>
            <a:ext cx="2029314" cy="46494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8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4176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Level of achievement in Gender Equality - 2024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 – Net Index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62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5621" y="5983492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1,007 U.S. </a:t>
            </a:r>
            <a:r>
              <a:rPr lang="es-PE" sz="1100" b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Respondents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The percentages of Dk / Nr have not been plotted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63" name="54 Rectángulo"/>
          <p:cNvSpPr/>
          <p:nvPr/>
        </p:nvSpPr>
        <p:spPr>
          <a:xfrm>
            <a:off x="1893161" y="4325748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24%</a:t>
            </a:r>
            <a:endParaRPr lang="es-PE" sz="1000" i="1" dirty="0"/>
          </a:p>
        </p:txBody>
      </p:sp>
      <p:sp>
        <p:nvSpPr>
          <p:cNvPr id="82" name="54 Rectángulo"/>
          <p:cNvSpPr/>
          <p:nvPr/>
        </p:nvSpPr>
        <p:spPr>
          <a:xfrm>
            <a:off x="1893161" y="5062548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21%</a:t>
            </a:r>
            <a:endParaRPr lang="es-PE" sz="1000" i="1" dirty="0"/>
          </a:p>
        </p:txBody>
      </p:sp>
      <p:sp>
        <p:nvSpPr>
          <p:cNvPr id="86" name="5 Elipse"/>
          <p:cNvSpPr/>
          <p:nvPr/>
        </p:nvSpPr>
        <p:spPr>
          <a:xfrm>
            <a:off x="3236370" y="2448313"/>
            <a:ext cx="477639" cy="479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7" name="5 Elipse"/>
          <p:cNvSpPr/>
          <p:nvPr/>
        </p:nvSpPr>
        <p:spPr>
          <a:xfrm>
            <a:off x="3236370" y="3167215"/>
            <a:ext cx="477639" cy="479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8" name="5 Elipse"/>
          <p:cNvSpPr/>
          <p:nvPr/>
        </p:nvSpPr>
        <p:spPr>
          <a:xfrm>
            <a:off x="3236370" y="3890927"/>
            <a:ext cx="477639" cy="479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9" name="5 Elipse"/>
          <p:cNvSpPr/>
          <p:nvPr/>
        </p:nvSpPr>
        <p:spPr>
          <a:xfrm>
            <a:off x="3223928" y="4614639"/>
            <a:ext cx="477639" cy="479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0" name="57 Rectángulo"/>
          <p:cNvSpPr/>
          <p:nvPr/>
        </p:nvSpPr>
        <p:spPr>
          <a:xfrm>
            <a:off x="4659121" y="4317654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18%</a:t>
            </a:r>
            <a:endParaRPr lang="es-PE" sz="1000" i="1" dirty="0"/>
          </a:p>
        </p:txBody>
      </p:sp>
      <p:sp>
        <p:nvSpPr>
          <p:cNvPr id="91" name="57 Rectángulo"/>
          <p:cNvSpPr/>
          <p:nvPr/>
        </p:nvSpPr>
        <p:spPr>
          <a:xfrm>
            <a:off x="4651705" y="5032975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16%</a:t>
            </a:r>
            <a:endParaRPr lang="es-PE" sz="1000" i="1" dirty="0"/>
          </a:p>
        </p:txBody>
      </p:sp>
      <p:sp>
        <p:nvSpPr>
          <p:cNvPr id="92" name="58 Rectángulo"/>
          <p:cNvSpPr/>
          <p:nvPr/>
        </p:nvSpPr>
        <p:spPr>
          <a:xfrm>
            <a:off x="7161101" y="4327602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31%</a:t>
            </a:r>
            <a:endParaRPr lang="es-PE" sz="1000" i="1" dirty="0"/>
          </a:p>
        </p:txBody>
      </p:sp>
      <p:sp>
        <p:nvSpPr>
          <p:cNvPr id="93" name="58 Rectángulo"/>
          <p:cNvSpPr/>
          <p:nvPr/>
        </p:nvSpPr>
        <p:spPr>
          <a:xfrm>
            <a:off x="7161100" y="5030318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26%</a:t>
            </a:r>
            <a:endParaRPr lang="es-PE" sz="1000" i="1" dirty="0"/>
          </a:p>
        </p:txBody>
      </p:sp>
      <p:sp>
        <p:nvSpPr>
          <p:cNvPr id="94" name="5 Elipse"/>
          <p:cNvSpPr/>
          <p:nvPr/>
        </p:nvSpPr>
        <p:spPr>
          <a:xfrm>
            <a:off x="8361542" y="1713750"/>
            <a:ext cx="477639" cy="479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5" name="1 CuadroTexto"/>
          <p:cNvSpPr txBox="1"/>
          <p:nvPr/>
        </p:nvSpPr>
        <p:spPr>
          <a:xfrm>
            <a:off x="8278520" y="1096107"/>
            <a:ext cx="6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/>
              <a:t>NET INDEX</a:t>
            </a:r>
          </a:p>
        </p:txBody>
      </p:sp>
      <p:sp>
        <p:nvSpPr>
          <p:cNvPr id="96" name="5 Elipse"/>
          <p:cNvSpPr/>
          <p:nvPr/>
        </p:nvSpPr>
        <p:spPr>
          <a:xfrm>
            <a:off x="8377510" y="2432652"/>
            <a:ext cx="477639" cy="479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7" name="5 Elipse"/>
          <p:cNvSpPr/>
          <p:nvPr/>
        </p:nvSpPr>
        <p:spPr>
          <a:xfrm>
            <a:off x="8377510" y="3151554"/>
            <a:ext cx="477639" cy="479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8" name="5 Elipse"/>
          <p:cNvSpPr/>
          <p:nvPr/>
        </p:nvSpPr>
        <p:spPr>
          <a:xfrm>
            <a:off x="8377510" y="3875266"/>
            <a:ext cx="477639" cy="479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9" name="5 Elipse"/>
          <p:cNvSpPr/>
          <p:nvPr/>
        </p:nvSpPr>
        <p:spPr>
          <a:xfrm>
            <a:off x="8365068" y="4598978"/>
            <a:ext cx="477639" cy="479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0" name="5 Elipse"/>
          <p:cNvSpPr/>
          <p:nvPr/>
        </p:nvSpPr>
        <p:spPr>
          <a:xfrm>
            <a:off x="5899492" y="1723271"/>
            <a:ext cx="477639" cy="479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1" name="1 CuadroTexto"/>
          <p:cNvSpPr txBox="1"/>
          <p:nvPr/>
        </p:nvSpPr>
        <p:spPr>
          <a:xfrm>
            <a:off x="5816470" y="1105628"/>
            <a:ext cx="6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dirty="0"/>
              <a:t>NET INDEX</a:t>
            </a:r>
          </a:p>
        </p:txBody>
      </p:sp>
      <p:sp>
        <p:nvSpPr>
          <p:cNvPr id="102" name="5 Elipse"/>
          <p:cNvSpPr/>
          <p:nvPr/>
        </p:nvSpPr>
        <p:spPr>
          <a:xfrm>
            <a:off x="5915460" y="2442173"/>
            <a:ext cx="477639" cy="479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3" name="5 Elipse"/>
          <p:cNvSpPr/>
          <p:nvPr/>
        </p:nvSpPr>
        <p:spPr>
          <a:xfrm>
            <a:off x="5915460" y="3161075"/>
            <a:ext cx="477639" cy="479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4" name="5 Elipse"/>
          <p:cNvSpPr/>
          <p:nvPr/>
        </p:nvSpPr>
        <p:spPr>
          <a:xfrm>
            <a:off x="5915460" y="3884787"/>
            <a:ext cx="477639" cy="479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5" name="5 Elipse"/>
          <p:cNvSpPr/>
          <p:nvPr/>
        </p:nvSpPr>
        <p:spPr>
          <a:xfrm>
            <a:off x="5903018" y="4608499"/>
            <a:ext cx="477639" cy="4795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6" name="TextBox 24"/>
          <p:cNvSpPr txBox="1"/>
          <p:nvPr/>
        </p:nvSpPr>
        <p:spPr>
          <a:xfrm flipH="1">
            <a:off x="3278223" y="2529391"/>
            <a:ext cx="39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 Light" panose="020F0302020204030204" pitchFamily="34" charset="0"/>
                <a:ea typeface="Roboto Light" charset="0"/>
                <a:cs typeface="Calibri Light"/>
              </a:rPr>
              <a:t>16</a:t>
            </a:r>
          </a:p>
        </p:txBody>
      </p:sp>
      <p:sp>
        <p:nvSpPr>
          <p:cNvPr id="107" name="TextBox 24"/>
          <p:cNvSpPr txBox="1"/>
          <p:nvPr/>
        </p:nvSpPr>
        <p:spPr>
          <a:xfrm flipH="1">
            <a:off x="3275783" y="3239276"/>
            <a:ext cx="39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 Light" panose="020F0302020204030204" pitchFamily="34" charset="0"/>
                <a:ea typeface="Roboto Light" charset="0"/>
                <a:cs typeface="Calibri Light"/>
              </a:rPr>
              <a:t>54</a:t>
            </a:r>
          </a:p>
        </p:txBody>
      </p:sp>
      <p:sp>
        <p:nvSpPr>
          <p:cNvPr id="108" name="TextBox 24"/>
          <p:cNvSpPr txBox="1"/>
          <p:nvPr/>
        </p:nvSpPr>
        <p:spPr>
          <a:xfrm flipH="1">
            <a:off x="3275783" y="3962902"/>
            <a:ext cx="39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 Light" panose="020F0302020204030204" pitchFamily="34" charset="0"/>
                <a:ea typeface="Roboto Light" charset="0"/>
                <a:cs typeface="Calibri Light"/>
              </a:rPr>
              <a:t>42</a:t>
            </a:r>
          </a:p>
        </p:txBody>
      </p:sp>
      <p:sp>
        <p:nvSpPr>
          <p:cNvPr id="109" name="TextBox 24"/>
          <p:cNvSpPr txBox="1"/>
          <p:nvPr/>
        </p:nvSpPr>
        <p:spPr>
          <a:xfrm flipH="1">
            <a:off x="3263173" y="4699690"/>
            <a:ext cx="39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 Light" panose="020F0302020204030204" pitchFamily="34" charset="0"/>
                <a:ea typeface="Roboto Light" charset="0"/>
                <a:cs typeface="Calibri Light"/>
              </a:rPr>
              <a:t>19</a:t>
            </a:r>
          </a:p>
        </p:txBody>
      </p:sp>
      <p:sp>
        <p:nvSpPr>
          <p:cNvPr id="110" name="TextBox 24"/>
          <p:cNvSpPr txBox="1"/>
          <p:nvPr/>
        </p:nvSpPr>
        <p:spPr>
          <a:xfrm flipH="1">
            <a:off x="5942614" y="1804349"/>
            <a:ext cx="39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 Light" panose="020F0302020204030204" pitchFamily="34" charset="0"/>
                <a:ea typeface="Roboto Light" charset="0"/>
                <a:cs typeface="Calibri Light"/>
              </a:rPr>
              <a:t>52</a:t>
            </a:r>
          </a:p>
        </p:txBody>
      </p:sp>
      <p:sp>
        <p:nvSpPr>
          <p:cNvPr id="111" name="TextBox 24"/>
          <p:cNvSpPr txBox="1"/>
          <p:nvPr/>
        </p:nvSpPr>
        <p:spPr>
          <a:xfrm flipH="1">
            <a:off x="5955674" y="2517594"/>
            <a:ext cx="39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 Light" panose="020F0302020204030204" pitchFamily="34" charset="0"/>
                <a:ea typeface="Roboto Light" charset="0"/>
                <a:cs typeface="Calibri Light"/>
              </a:rPr>
              <a:t>30</a:t>
            </a:r>
          </a:p>
        </p:txBody>
      </p:sp>
      <p:sp>
        <p:nvSpPr>
          <p:cNvPr id="112" name="TextBox 24"/>
          <p:cNvSpPr txBox="1"/>
          <p:nvPr/>
        </p:nvSpPr>
        <p:spPr>
          <a:xfrm flipH="1">
            <a:off x="5942614" y="3224869"/>
            <a:ext cx="39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 Light" panose="020F0302020204030204" pitchFamily="34" charset="0"/>
                <a:ea typeface="Roboto Light" charset="0"/>
                <a:cs typeface="Calibri Light"/>
              </a:rPr>
              <a:t>61</a:t>
            </a:r>
          </a:p>
        </p:txBody>
      </p:sp>
      <p:sp>
        <p:nvSpPr>
          <p:cNvPr id="113" name="TextBox 24"/>
          <p:cNvSpPr txBox="1"/>
          <p:nvPr/>
        </p:nvSpPr>
        <p:spPr>
          <a:xfrm flipH="1">
            <a:off x="5942614" y="3962902"/>
            <a:ext cx="39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 Light" panose="020F0302020204030204" pitchFamily="34" charset="0"/>
                <a:ea typeface="Roboto Light" charset="0"/>
                <a:cs typeface="Calibri Light"/>
              </a:rPr>
              <a:t>49</a:t>
            </a:r>
          </a:p>
        </p:txBody>
      </p:sp>
      <p:sp>
        <p:nvSpPr>
          <p:cNvPr id="114" name="TextBox 24"/>
          <p:cNvSpPr txBox="1"/>
          <p:nvPr/>
        </p:nvSpPr>
        <p:spPr>
          <a:xfrm flipH="1">
            <a:off x="5939286" y="4685720"/>
            <a:ext cx="39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 Light" panose="020F0302020204030204" pitchFamily="34" charset="0"/>
                <a:ea typeface="Roboto Light" charset="0"/>
                <a:cs typeface="Calibri Light"/>
              </a:rPr>
              <a:t>32</a:t>
            </a:r>
          </a:p>
        </p:txBody>
      </p:sp>
      <p:sp>
        <p:nvSpPr>
          <p:cNvPr id="115" name="TextBox 24"/>
          <p:cNvSpPr txBox="1"/>
          <p:nvPr/>
        </p:nvSpPr>
        <p:spPr>
          <a:xfrm flipH="1">
            <a:off x="8395875" y="1799637"/>
            <a:ext cx="39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 Light" panose="020F0302020204030204" pitchFamily="34" charset="0"/>
                <a:ea typeface="Roboto Light" charset="0"/>
                <a:cs typeface="Calibri Light"/>
              </a:rPr>
              <a:t>32</a:t>
            </a:r>
          </a:p>
        </p:txBody>
      </p:sp>
      <p:sp>
        <p:nvSpPr>
          <p:cNvPr id="116" name="TextBox 24"/>
          <p:cNvSpPr txBox="1"/>
          <p:nvPr/>
        </p:nvSpPr>
        <p:spPr>
          <a:xfrm flipH="1">
            <a:off x="8432441" y="2508058"/>
            <a:ext cx="39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 Light" panose="020F0302020204030204" pitchFamily="34" charset="0"/>
                <a:ea typeface="Roboto Light" charset="0"/>
                <a:cs typeface="Calibri Light"/>
              </a:rPr>
              <a:t>2</a:t>
            </a:r>
          </a:p>
        </p:txBody>
      </p:sp>
      <p:sp>
        <p:nvSpPr>
          <p:cNvPr id="117" name="TextBox 24"/>
          <p:cNvSpPr txBox="1"/>
          <p:nvPr/>
        </p:nvSpPr>
        <p:spPr>
          <a:xfrm flipH="1">
            <a:off x="8426412" y="3236199"/>
            <a:ext cx="39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 Light" panose="020F0302020204030204" pitchFamily="34" charset="0"/>
                <a:ea typeface="Roboto Light" charset="0"/>
                <a:cs typeface="Calibri Light"/>
              </a:rPr>
              <a:t>48</a:t>
            </a:r>
          </a:p>
        </p:txBody>
      </p:sp>
      <p:sp>
        <p:nvSpPr>
          <p:cNvPr id="118" name="TextBox 24"/>
          <p:cNvSpPr txBox="1"/>
          <p:nvPr/>
        </p:nvSpPr>
        <p:spPr>
          <a:xfrm flipH="1">
            <a:off x="8413275" y="3961153"/>
            <a:ext cx="39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 Light" panose="020F0302020204030204" pitchFamily="34" charset="0"/>
                <a:ea typeface="Roboto Light" charset="0"/>
                <a:cs typeface="Calibri Light"/>
              </a:rPr>
              <a:t>34</a:t>
            </a:r>
          </a:p>
        </p:txBody>
      </p:sp>
      <p:sp>
        <p:nvSpPr>
          <p:cNvPr id="119" name="TextBox 24"/>
          <p:cNvSpPr txBox="1"/>
          <p:nvPr/>
        </p:nvSpPr>
        <p:spPr>
          <a:xfrm flipH="1">
            <a:off x="8417126" y="4684029"/>
            <a:ext cx="39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 Light" panose="020F0302020204030204" pitchFamily="34" charset="0"/>
                <a:ea typeface="Roboto Light" charset="0"/>
                <a:cs typeface="Calibri Light"/>
              </a:rPr>
              <a:t>6</a:t>
            </a:r>
          </a:p>
        </p:txBody>
      </p:sp>
      <p:pic>
        <p:nvPicPr>
          <p:cNvPr id="85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7308304" y="1177822"/>
            <a:ext cx="231255" cy="4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47890">
                        <a14:foregroundMark x1="13502" y1="4339" x2="13502" y2="4339"/>
                        <a14:foregroundMark x1="12869" y1="29545" x2="12869" y2="29545"/>
                        <a14:foregroundMark x1="10127" y1="59711" x2="10127" y2="59711"/>
                        <a14:foregroundMark x1="19831" y1="76033" x2="19831" y2="76033"/>
                        <a14:foregroundMark x1="30802" y1="81405" x2="30802" y2="81405"/>
                        <a14:foregroundMark x1="29536" y1="53926" x2="29536" y2="53926"/>
                        <a14:foregroundMark x1="9494" y1="46694" x2="9494" y2="46694"/>
                        <a14:foregroundMark x1="34388" y1="30992" x2="34388" y2="30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2"/>
          <a:stretch/>
        </p:blipFill>
        <p:spPr bwMode="auto">
          <a:xfrm flipH="1">
            <a:off x="4788024" y="1191874"/>
            <a:ext cx="204370" cy="5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1872309" y="1133277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4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1944317" y="1133277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0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47890">
                        <a14:foregroundMark x1="13502" y1="4339" x2="13502" y2="4339"/>
                        <a14:foregroundMark x1="12869" y1="29545" x2="12869" y2="29545"/>
                        <a14:foregroundMark x1="10127" y1="59711" x2="10127" y2="59711"/>
                        <a14:foregroundMark x1="19831" y1="76033" x2="19831" y2="76033"/>
                        <a14:foregroundMark x1="30802" y1="81405" x2="30802" y2="81405"/>
                        <a14:foregroundMark x1="29536" y1="53926" x2="29536" y2="53926"/>
                        <a14:foregroundMark x1="9494" y1="46694" x2="9494" y2="46694"/>
                        <a14:foregroundMark x1="34388" y1="30992" x2="34388" y2="30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2"/>
          <a:stretch/>
        </p:blipFill>
        <p:spPr bwMode="auto">
          <a:xfrm flipH="1">
            <a:off x="2200995" y="1103942"/>
            <a:ext cx="210765" cy="52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1952619" y="1108696"/>
            <a:ext cx="243644" cy="5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0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96"/>
          <p:cNvSpPr/>
          <p:nvPr/>
        </p:nvSpPr>
        <p:spPr>
          <a:xfrm>
            <a:off x="930421" y="260648"/>
            <a:ext cx="7648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white">
                    <a:lumMod val="65000"/>
                  </a:prstClr>
                </a:solidFill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20" name="Retângulo 96"/>
          <p:cNvSpPr/>
          <p:nvPr/>
        </p:nvSpPr>
        <p:spPr>
          <a:xfrm>
            <a:off x="930421" y="260650"/>
            <a:ext cx="7648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white">
                    <a:lumMod val="65000"/>
                  </a:prstClr>
                </a:solidFill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22" name="6 Forma libre"/>
          <p:cNvSpPr/>
          <p:nvPr/>
        </p:nvSpPr>
        <p:spPr>
          <a:xfrm flipV="1">
            <a:off x="6516216" y="44624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7 Forma libre"/>
          <p:cNvSpPr/>
          <p:nvPr/>
        </p:nvSpPr>
        <p:spPr>
          <a:xfrm>
            <a:off x="6516218" y="332656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30" name="8 Forma libre"/>
          <p:cNvSpPr/>
          <p:nvPr/>
        </p:nvSpPr>
        <p:spPr>
          <a:xfrm flipV="1">
            <a:off x="6516218" y="476672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31" name="Retângulo 96"/>
          <p:cNvSpPr/>
          <p:nvPr/>
        </p:nvSpPr>
        <p:spPr>
          <a:xfrm>
            <a:off x="6556634" y="63555"/>
            <a:ext cx="65123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of 33 866 surveys worldwide</a:t>
            </a:r>
          </a:p>
        </p:txBody>
      </p:sp>
      <p:sp>
        <p:nvSpPr>
          <p:cNvPr id="32" name="Retângulo 96"/>
          <p:cNvSpPr/>
          <p:nvPr/>
        </p:nvSpPr>
        <p:spPr>
          <a:xfrm>
            <a:off x="6559317" y="287070"/>
            <a:ext cx="65123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Dates: Dec. 1st 2023 to Feb. 4</a:t>
            </a:r>
            <a:r>
              <a:rPr lang="en-US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529833"/>
              </p:ext>
            </p:extLst>
          </p:nvPr>
        </p:nvGraphicFramePr>
        <p:xfrm>
          <a:off x="1043608" y="789832"/>
          <a:ext cx="7293389" cy="5389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383">
                  <a:extLst>
                    <a:ext uri="{9D8B030D-6E8A-4147-A177-3AD203B41FA5}">
                      <a16:colId xmlns:a16="http://schemas.microsoft.com/office/drawing/2014/main" val="1269000229"/>
                    </a:ext>
                  </a:extLst>
                </a:gridCol>
                <a:gridCol w="921778">
                  <a:extLst>
                    <a:ext uri="{9D8B030D-6E8A-4147-A177-3AD203B41FA5}">
                      <a16:colId xmlns:a16="http://schemas.microsoft.com/office/drawing/2014/main" val="1167484779"/>
                    </a:ext>
                  </a:extLst>
                </a:gridCol>
                <a:gridCol w="1721292">
                  <a:extLst>
                    <a:ext uri="{9D8B030D-6E8A-4147-A177-3AD203B41FA5}">
                      <a16:colId xmlns:a16="http://schemas.microsoft.com/office/drawing/2014/main" val="474503981"/>
                    </a:ext>
                  </a:extLst>
                </a:gridCol>
                <a:gridCol w="959554">
                  <a:extLst>
                    <a:ext uri="{9D8B030D-6E8A-4147-A177-3AD203B41FA5}">
                      <a16:colId xmlns:a16="http://schemas.microsoft.com/office/drawing/2014/main" val="1311032605"/>
                    </a:ext>
                  </a:extLst>
                </a:gridCol>
                <a:gridCol w="793333">
                  <a:extLst>
                    <a:ext uri="{9D8B030D-6E8A-4147-A177-3AD203B41FA5}">
                      <a16:colId xmlns:a16="http://schemas.microsoft.com/office/drawing/2014/main" val="1009095942"/>
                    </a:ext>
                  </a:extLst>
                </a:gridCol>
                <a:gridCol w="932079">
                  <a:extLst>
                    <a:ext uri="{9D8B030D-6E8A-4147-A177-3AD203B41FA5}">
                      <a16:colId xmlns:a16="http://schemas.microsoft.com/office/drawing/2014/main" val="2601274348"/>
                    </a:ext>
                  </a:extLst>
                </a:gridCol>
                <a:gridCol w="1460970">
                  <a:extLst>
                    <a:ext uri="{9D8B030D-6E8A-4147-A177-3AD203B41FA5}">
                      <a16:colId xmlns:a16="http://schemas.microsoft.com/office/drawing/2014/main" val="4199626117"/>
                    </a:ext>
                  </a:extLst>
                </a:gridCol>
              </a:tblGrid>
              <a:tr h="424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Country</a:t>
                      </a: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Company Name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Methodology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Sample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Coverage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2023-2024     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 Fieldwork  Dates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933073"/>
                  </a:ext>
                </a:extLst>
              </a:tr>
              <a:tr h="25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Argentina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Voices Research &amp; Consultancy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CAWI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1035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1-6 December </a:t>
                      </a:r>
                      <a:endParaRPr lang="es-PE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2023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1110323102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Belgium 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IRB Europe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26-31 January 2024 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214950671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Brazil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Market Analysis Brazil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CAWI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9-24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574090643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Canada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LEGER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CAWI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3-14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737443210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Chile 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Activa Research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1094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2011636643"/>
                  </a:ext>
                </a:extLst>
              </a:tr>
              <a:tr h="399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6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Croatia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Institute for market and media research, </a:t>
                      </a:r>
                      <a:r>
                        <a:rPr lang="en-GB" sz="1000" dirty="0" err="1">
                          <a:effectLst/>
                        </a:rPr>
                        <a:t>Mediana</a:t>
                      </a:r>
                      <a:r>
                        <a:rPr lang="en-GB" sz="1000" dirty="0">
                          <a:effectLst/>
                        </a:rPr>
                        <a:t> Fides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585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23-29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801953037"/>
                  </a:ext>
                </a:extLst>
              </a:tr>
              <a:tr h="25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7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Ecuador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Centro de Estudios Y Datos - CEDATOS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CAPI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505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28 Jan – 3 Feb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1879949600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8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Finland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Taloustutkimus</a:t>
                      </a:r>
                      <a:r>
                        <a:rPr lang="en-GB" sz="1000" dirty="0">
                          <a:effectLst/>
                        </a:rPr>
                        <a:t> Oy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Online Panel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1128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13-18 December 2023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554544248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9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France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BVA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17-19 January 2024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2111694033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Germany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Produkt+Markt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 Dec 2023- 22 Jan 2024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4062911492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11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Greece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Alternative Research Solutions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10-15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4288274682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12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Hong Kong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Consumer Search Group (CSG)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Online Panel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TERRITORY WIDE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1-6 December 2023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245233377"/>
                  </a:ext>
                </a:extLst>
              </a:tr>
              <a:tr h="25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India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DataPrompt International Pvt. Ltd.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19 Dec 2023 - 25 Jan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3969154526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Indonesia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DEKA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Face to Face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5-26 December 2023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3766875214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15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Iran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EMRC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CATI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URBAN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>
                          <a:effectLst/>
                        </a:rPr>
                        <a:t>18-31 December 2023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3923290274"/>
                  </a:ext>
                </a:extLst>
              </a:tr>
              <a:tr h="25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16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Republic of Ireland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RED C Research &amp; Marketing Ltd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1002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5-10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1893801114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17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Italy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BVA Doxa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17-19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543398201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18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Ivory Coast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EMC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CAPI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1200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9-28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4212865628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19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Lao PDR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Indochina Research (LAOS) Ltd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CATI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 KEY REGIONS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15 Dec 2023- 8 Jan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2972669757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Japan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Nippon Research Center, LTD.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1118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9-16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1679876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826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96"/>
          <p:cNvSpPr/>
          <p:nvPr/>
        </p:nvSpPr>
        <p:spPr>
          <a:xfrm>
            <a:off x="930421" y="260648"/>
            <a:ext cx="7648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white">
                    <a:lumMod val="65000"/>
                  </a:prstClr>
                </a:solidFill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20" name="Retângulo 96"/>
          <p:cNvSpPr/>
          <p:nvPr/>
        </p:nvSpPr>
        <p:spPr>
          <a:xfrm>
            <a:off x="930421" y="260650"/>
            <a:ext cx="7648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white">
                    <a:lumMod val="65000"/>
                  </a:prstClr>
                </a:solidFill>
                <a:cs typeface="Arial" panose="020B0604020202020204" pitchFamily="34" charset="0"/>
              </a:rPr>
              <a:t>METHODOLOGY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41578"/>
              </p:ext>
            </p:extLst>
          </p:nvPr>
        </p:nvGraphicFramePr>
        <p:xfrm>
          <a:off x="1056283" y="797800"/>
          <a:ext cx="7260132" cy="5325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721">
                  <a:extLst>
                    <a:ext uri="{9D8B030D-6E8A-4147-A177-3AD203B41FA5}">
                      <a16:colId xmlns:a16="http://schemas.microsoft.com/office/drawing/2014/main" val="813821036"/>
                    </a:ext>
                  </a:extLst>
                </a:gridCol>
                <a:gridCol w="934051">
                  <a:extLst>
                    <a:ext uri="{9D8B030D-6E8A-4147-A177-3AD203B41FA5}">
                      <a16:colId xmlns:a16="http://schemas.microsoft.com/office/drawing/2014/main" val="2929318607"/>
                    </a:ext>
                  </a:extLst>
                </a:gridCol>
                <a:gridCol w="1744215">
                  <a:extLst>
                    <a:ext uri="{9D8B030D-6E8A-4147-A177-3AD203B41FA5}">
                      <a16:colId xmlns:a16="http://schemas.microsoft.com/office/drawing/2014/main" val="2318430348"/>
                    </a:ext>
                  </a:extLst>
                </a:gridCol>
                <a:gridCol w="972333">
                  <a:extLst>
                    <a:ext uri="{9D8B030D-6E8A-4147-A177-3AD203B41FA5}">
                      <a16:colId xmlns:a16="http://schemas.microsoft.com/office/drawing/2014/main" val="112383041"/>
                    </a:ext>
                  </a:extLst>
                </a:gridCol>
                <a:gridCol w="803899">
                  <a:extLst>
                    <a:ext uri="{9D8B030D-6E8A-4147-A177-3AD203B41FA5}">
                      <a16:colId xmlns:a16="http://schemas.microsoft.com/office/drawing/2014/main" val="652220712"/>
                    </a:ext>
                  </a:extLst>
                </a:gridCol>
                <a:gridCol w="944490">
                  <a:extLst>
                    <a:ext uri="{9D8B030D-6E8A-4147-A177-3AD203B41FA5}">
                      <a16:colId xmlns:a16="http://schemas.microsoft.com/office/drawing/2014/main" val="354050012"/>
                    </a:ext>
                  </a:extLst>
                </a:gridCol>
                <a:gridCol w="1480423">
                  <a:extLst>
                    <a:ext uri="{9D8B030D-6E8A-4147-A177-3AD203B41FA5}">
                      <a16:colId xmlns:a16="http://schemas.microsoft.com/office/drawing/2014/main" val="1553395864"/>
                    </a:ext>
                  </a:extLst>
                </a:gridCol>
              </a:tblGrid>
              <a:tr h="425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Country</a:t>
                      </a: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Company Name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Methodology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Sample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Coverage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2023-2024     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 Fieldwork  Dates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040285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21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Malaysia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Central Force International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Online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7-13 December 2023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3807232765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22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Mexico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Brand Investigation S.A.de C.V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Online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11-20 December 2023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/>
                </a:tc>
                <a:extLst>
                  <a:ext uri="{0D108BD9-81ED-4DB2-BD59-A6C34878D82A}">
                    <a16:rowId xmlns:a16="http://schemas.microsoft.com/office/drawing/2014/main" val="438850691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23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Nigeria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Market Trends International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CATI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1000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15 Dec 2023- 24 Jan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extLst>
                  <a:ext uri="{0D108BD9-81ED-4DB2-BD59-A6C34878D82A}">
                    <a16:rowId xmlns:a16="http://schemas.microsoft.com/office/drawing/2014/main" val="1926286478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24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Pakistan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Gallup Pakistan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CATI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1000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3-17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extLst>
                  <a:ext uri="{0D108BD9-81ED-4DB2-BD59-A6C34878D82A}">
                    <a16:rowId xmlns:a16="http://schemas.microsoft.com/office/drawing/2014/main" val="2457517539"/>
                  </a:ext>
                </a:extLst>
              </a:tr>
              <a:tr h="364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25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Palestine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Palestinian </a:t>
                      </a:r>
                      <a:r>
                        <a:rPr lang="en-GB" sz="1000" dirty="0" err="1">
                          <a:effectLst/>
                        </a:rPr>
                        <a:t>Center</a:t>
                      </a:r>
                      <a:r>
                        <a:rPr lang="en-GB" sz="1000" dirty="0">
                          <a:effectLst/>
                        </a:rPr>
                        <a:t> for Public Opinion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TAPI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483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26 Sep - 5 Oct 2023 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extLst>
                  <a:ext uri="{0D108BD9-81ED-4DB2-BD59-A6C34878D82A}">
                    <a16:rowId xmlns:a16="http://schemas.microsoft.com/office/drawing/2014/main" val="2083902597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26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Paraguay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ICA Consultoría Estratégica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CATI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480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18 Dec 2023 – 11 Jan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extLst>
                  <a:ext uri="{0D108BD9-81ED-4DB2-BD59-A6C34878D82A}">
                    <a16:rowId xmlns:a16="http://schemas.microsoft.com/office/drawing/2014/main" val="3152014605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27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Peru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Datum Internacional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P2P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1210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6-9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extLst>
                  <a:ext uri="{0D108BD9-81ED-4DB2-BD59-A6C34878D82A}">
                    <a16:rowId xmlns:a16="http://schemas.microsoft.com/office/drawing/2014/main" val="2816380836"/>
                  </a:ext>
                </a:extLst>
              </a:tr>
              <a:tr h="364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28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Philippines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Philippine Survey and Research </a:t>
                      </a:r>
                      <a:r>
                        <a:rPr lang="en-GB" sz="1000" dirty="0" err="1">
                          <a:effectLst/>
                        </a:rPr>
                        <a:t>Center</a:t>
                      </a:r>
                      <a:r>
                        <a:rPr lang="en-GB" sz="1000" dirty="0">
                          <a:effectLst/>
                        </a:rPr>
                        <a:t>, Inc. (PSRC)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F2F CAPI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12-27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extLst>
                  <a:ext uri="{0D108BD9-81ED-4DB2-BD59-A6C34878D82A}">
                    <a16:rowId xmlns:a16="http://schemas.microsoft.com/office/drawing/2014/main" val="4043605457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29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Poland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Mareco Polska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1080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2-5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extLst>
                  <a:ext uri="{0D108BD9-81ED-4DB2-BD59-A6C34878D82A}">
                    <a16:rowId xmlns:a16="http://schemas.microsoft.com/office/drawing/2014/main" val="1997035560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30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Republic of Korea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Gallup Korea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CAPI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1029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24-30 January 2024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extLst>
                  <a:ext uri="{0D108BD9-81ED-4DB2-BD59-A6C34878D82A}">
                    <a16:rowId xmlns:a16="http://schemas.microsoft.com/office/drawing/2014/main" val="1444471227"/>
                  </a:ext>
                </a:extLst>
              </a:tr>
              <a:tr h="364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31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Serbia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Institute for market and media research, </a:t>
                      </a:r>
                      <a:r>
                        <a:rPr lang="en-GB" sz="1000" dirty="0" err="1">
                          <a:effectLst/>
                        </a:rPr>
                        <a:t>Mediana</a:t>
                      </a:r>
                      <a:r>
                        <a:rPr lang="en-GB" sz="1000" dirty="0">
                          <a:effectLst/>
                        </a:rPr>
                        <a:t> Adria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501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23-29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extLst>
                  <a:ext uri="{0D108BD9-81ED-4DB2-BD59-A6C34878D82A}">
                    <a16:rowId xmlns:a16="http://schemas.microsoft.com/office/drawing/2014/main" val="919692628"/>
                  </a:ext>
                </a:extLst>
              </a:tr>
              <a:tr h="364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32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Slovenia 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Institute for market and media research, </a:t>
                      </a:r>
                      <a:r>
                        <a:rPr lang="en-GB" sz="1000" dirty="0" err="1">
                          <a:effectLst/>
                        </a:rPr>
                        <a:t>Mediana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23-27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extLst>
                  <a:ext uri="{0D108BD9-81ED-4DB2-BD59-A6C34878D82A}">
                    <a16:rowId xmlns:a16="http://schemas.microsoft.com/office/drawing/2014/main" val="2475551524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33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Spain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Instituto DYM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1011 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13-15 December 2023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extLst>
                  <a:ext uri="{0D108BD9-81ED-4DB2-BD59-A6C34878D82A}">
                    <a16:rowId xmlns:a16="http://schemas.microsoft.com/office/drawing/2014/main" val="794440205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34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Sweden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DEMOSKOP AB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1068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 Dec 2023 – 31 Jan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extLst>
                  <a:ext uri="{0D108BD9-81ED-4DB2-BD59-A6C34878D82A}">
                    <a16:rowId xmlns:a16="http://schemas.microsoft.com/office/drawing/2014/main" val="329196407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35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The Netherlands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Motivaction International B.V.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CAWI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1005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2-5 February 2024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extLst>
                  <a:ext uri="{0D108BD9-81ED-4DB2-BD59-A6C34878D82A}">
                    <a16:rowId xmlns:a16="http://schemas.microsoft.com/office/drawing/2014/main" val="2533646026"/>
                  </a:ext>
                </a:extLst>
              </a:tr>
              <a:tr h="249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36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Turkey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Barem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CATI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523 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26-30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extLst>
                  <a:ext uri="{0D108BD9-81ED-4DB2-BD59-A6C34878D82A}">
                    <a16:rowId xmlns:a16="http://schemas.microsoft.com/office/drawing/2014/main" val="4128673579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37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United Kingdom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ORB International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en-US" sz="900" b="0" dirty="0">
                          <a:solidFill>
                            <a:schemeClr val="dk1"/>
                          </a:solidFill>
                          <a:effectLst/>
                        </a:rPr>
                        <a:t>1000</a:t>
                      </a:r>
                      <a:endParaRPr lang="es-PE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extLst>
                  <a:ext uri="{0D108BD9-81ED-4DB2-BD59-A6C34878D82A}">
                    <a16:rowId xmlns:a16="http://schemas.microsoft.com/office/drawing/2014/main" val="3190234165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38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USA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LEGER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1007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3-14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334683"/>
                  </a:ext>
                </a:extLst>
              </a:tr>
              <a:tr h="547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39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Vietnam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Indochina Research (Vietnam) Ltd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CAPI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600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Hanoi, Ho Chi Minh city, Danang urban population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29 Dec 2023 – 18 Jan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/>
                </a:tc>
                <a:extLst>
                  <a:ext uri="{0D108BD9-81ED-4DB2-BD59-A6C34878D82A}">
                    <a16:rowId xmlns:a16="http://schemas.microsoft.com/office/drawing/2014/main" val="1154521778"/>
                  </a:ext>
                </a:extLst>
              </a:tr>
            </a:tbl>
          </a:graphicData>
        </a:graphic>
      </p:graphicFrame>
      <p:sp>
        <p:nvSpPr>
          <p:cNvPr id="11" name="6 Forma libre"/>
          <p:cNvSpPr/>
          <p:nvPr/>
        </p:nvSpPr>
        <p:spPr>
          <a:xfrm flipV="1">
            <a:off x="6516216" y="44624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2" name="7 Forma libre"/>
          <p:cNvSpPr/>
          <p:nvPr/>
        </p:nvSpPr>
        <p:spPr>
          <a:xfrm>
            <a:off x="6516218" y="332656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3" name="8 Forma libre"/>
          <p:cNvSpPr/>
          <p:nvPr/>
        </p:nvSpPr>
        <p:spPr>
          <a:xfrm flipV="1">
            <a:off x="6516218" y="476672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tângulo 96"/>
          <p:cNvSpPr/>
          <p:nvPr/>
        </p:nvSpPr>
        <p:spPr>
          <a:xfrm>
            <a:off x="6556634" y="63555"/>
            <a:ext cx="65123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of 33 866 surveys worldwide</a:t>
            </a:r>
          </a:p>
        </p:txBody>
      </p:sp>
      <p:sp>
        <p:nvSpPr>
          <p:cNvPr id="18" name="Retângulo 96"/>
          <p:cNvSpPr/>
          <p:nvPr/>
        </p:nvSpPr>
        <p:spPr>
          <a:xfrm>
            <a:off x="6559317" y="287070"/>
            <a:ext cx="65123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Dates: Dec. 1st 2023 to Feb. 4</a:t>
            </a:r>
            <a:r>
              <a:rPr lang="en-US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49717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71215"/>
              </p:ext>
            </p:extLst>
          </p:nvPr>
        </p:nvGraphicFramePr>
        <p:xfrm>
          <a:off x="395537" y="1300480"/>
          <a:ext cx="8588276" cy="449654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8588276">
                  <a:extLst>
                    <a:ext uri="{9D8B030D-6E8A-4147-A177-3AD203B41FA5}">
                      <a16:colId xmlns:a16="http://schemas.microsoft.com/office/drawing/2014/main" val="218285418"/>
                    </a:ext>
                  </a:extLst>
                </a:gridCol>
              </a:tblGrid>
              <a:tr h="899308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 dirty="0">
                          <a:effectLst/>
                        </a:rPr>
                        <a:t>At </a:t>
                      </a:r>
                      <a:r>
                        <a:rPr lang="es-PE" sz="1400" b="1" u="none" strike="noStrike" dirty="0" err="1">
                          <a:effectLst/>
                        </a:rPr>
                        <a:t>work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55047"/>
                  </a:ext>
                </a:extLst>
              </a:tr>
              <a:tr h="89930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es-PE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politics</a:t>
                      </a:r>
                      <a:endParaRPr lang="es-P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799161"/>
                  </a:ext>
                </a:extLst>
              </a:tr>
              <a:tr h="89930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home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24575"/>
                  </a:ext>
                </a:extLst>
              </a:tr>
              <a:tr h="89930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Arts</a:t>
                      </a:r>
                      <a:endParaRPr lang="es-P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679859"/>
                  </a:ext>
                </a:extLst>
              </a:tr>
              <a:tr h="89930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Sports</a:t>
                      </a:r>
                      <a:endParaRPr lang="es-P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477554"/>
                  </a:ext>
                </a:extLst>
              </a:tr>
            </a:tbl>
          </a:graphicData>
        </a:graphic>
      </p:graphicFrame>
      <p:sp>
        <p:nvSpPr>
          <p:cNvPr id="10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550466" y="6414667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Q5. To what extent has gender equality achieved in your country in the following fields?</a:t>
            </a:r>
          </a:p>
        </p:txBody>
      </p:sp>
      <p:sp>
        <p:nvSpPr>
          <p:cNvPr id="27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823" y="5876734"/>
            <a:ext cx="8008387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  <a:endParaRPr lang="es-PE" sz="11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U.S. Survey  2024: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1,007 </a:t>
            </a:r>
            <a:r>
              <a:rPr lang="es-PE" sz="1100" b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Respondents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0" name="CuadroTexto 13">
            <a:extLst>
              <a:ext uri="{FF2B5EF4-FFF2-40B4-BE49-F238E27FC236}">
                <a16:creationId xmlns:a16="http://schemas.microsoft.com/office/drawing/2014/main" id="{EB3A7397-A393-4377-AFB7-2F26AF2E4CBD}"/>
              </a:ext>
            </a:extLst>
          </p:cNvPr>
          <p:cNvSpPr txBox="1"/>
          <p:nvPr/>
        </p:nvSpPr>
        <p:spPr>
          <a:xfrm>
            <a:off x="1276233" y="786345"/>
            <a:ext cx="1440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/>
              <a:t>Total </a:t>
            </a:r>
          </a:p>
          <a:p>
            <a:pPr algn="ctr"/>
            <a:r>
              <a:rPr lang="es-PE" sz="1300" b="1" dirty="0"/>
              <a:t>Net </a:t>
            </a:r>
            <a:r>
              <a:rPr lang="es-PE" sz="1300" b="1" dirty="0" err="1"/>
              <a:t>Index</a:t>
            </a:r>
            <a:endParaRPr lang="es-PE" sz="1300" b="1" dirty="0"/>
          </a:p>
        </p:txBody>
      </p:sp>
      <p:sp>
        <p:nvSpPr>
          <p:cNvPr id="41" name="CuadroTexto 13">
            <a:extLst>
              <a:ext uri="{FF2B5EF4-FFF2-40B4-BE49-F238E27FC236}">
                <a16:creationId xmlns:a16="http://schemas.microsoft.com/office/drawing/2014/main" id="{EB3A7397-A393-4377-AFB7-2F26AF2E4CBD}"/>
              </a:ext>
            </a:extLst>
          </p:cNvPr>
          <p:cNvSpPr txBox="1"/>
          <p:nvPr/>
        </p:nvSpPr>
        <p:spPr>
          <a:xfrm>
            <a:off x="3562826" y="779836"/>
            <a:ext cx="1440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 err="1"/>
              <a:t>Male</a:t>
            </a:r>
            <a:r>
              <a:rPr lang="es-PE" sz="1300" b="1" dirty="0"/>
              <a:t> </a:t>
            </a:r>
          </a:p>
          <a:p>
            <a:pPr algn="ctr"/>
            <a:r>
              <a:rPr lang="es-PE" sz="1300" b="1" dirty="0"/>
              <a:t>Net </a:t>
            </a:r>
            <a:r>
              <a:rPr lang="es-PE" sz="1300" b="1" dirty="0" err="1"/>
              <a:t>Index</a:t>
            </a:r>
            <a:endParaRPr lang="es-PE" sz="1300" b="1" dirty="0"/>
          </a:p>
        </p:txBody>
      </p:sp>
      <p:sp>
        <p:nvSpPr>
          <p:cNvPr id="42" name="CuadroTexto 13">
            <a:extLst>
              <a:ext uri="{FF2B5EF4-FFF2-40B4-BE49-F238E27FC236}">
                <a16:creationId xmlns:a16="http://schemas.microsoft.com/office/drawing/2014/main" id="{EB3A7397-A393-4377-AFB7-2F26AF2E4CBD}"/>
              </a:ext>
            </a:extLst>
          </p:cNvPr>
          <p:cNvSpPr txBox="1"/>
          <p:nvPr/>
        </p:nvSpPr>
        <p:spPr>
          <a:xfrm>
            <a:off x="6674330" y="739980"/>
            <a:ext cx="1440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 err="1"/>
              <a:t>Female</a:t>
            </a:r>
            <a:endParaRPr lang="es-PE" sz="1300" b="1" dirty="0"/>
          </a:p>
          <a:p>
            <a:pPr algn="ctr"/>
            <a:r>
              <a:rPr lang="es-PE" sz="1300" b="1" dirty="0"/>
              <a:t>Net </a:t>
            </a:r>
            <a:r>
              <a:rPr lang="es-PE" sz="1300" b="1" dirty="0" err="1"/>
              <a:t>Index</a:t>
            </a:r>
            <a:endParaRPr lang="es-PE" sz="1300" b="1" dirty="0"/>
          </a:p>
        </p:txBody>
      </p:sp>
      <p:graphicFrame>
        <p:nvGraphicFramePr>
          <p:cNvPr id="23" name="33 Gráfico"/>
          <p:cNvGraphicFramePr/>
          <p:nvPr>
            <p:extLst>
              <p:ext uri="{D42A27DB-BD31-4B8C-83A1-F6EECF244321}">
                <p14:modId xmlns:p14="http://schemas.microsoft.com/office/powerpoint/2010/main" val="2687594931"/>
              </p:ext>
            </p:extLst>
          </p:nvPr>
        </p:nvGraphicFramePr>
        <p:xfrm>
          <a:off x="1015460" y="1346845"/>
          <a:ext cx="2260396" cy="85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4176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Level of achievement in Gender Equality - 2024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 – Net Index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54" name="314 Rectángulo"/>
          <p:cNvSpPr/>
          <p:nvPr/>
        </p:nvSpPr>
        <p:spPr>
          <a:xfrm>
            <a:off x="7342428" y="293493"/>
            <a:ext cx="469931" cy="2803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dirty="0"/>
              <a:t>TTB</a:t>
            </a:r>
          </a:p>
        </p:txBody>
      </p:sp>
      <p:sp>
        <p:nvSpPr>
          <p:cNvPr id="55" name="5 Elipse"/>
          <p:cNvSpPr/>
          <p:nvPr/>
        </p:nvSpPr>
        <p:spPr>
          <a:xfrm>
            <a:off x="6596167" y="260647"/>
            <a:ext cx="443632" cy="3929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sp>
        <p:nvSpPr>
          <p:cNvPr id="56" name="TextBox 24"/>
          <p:cNvSpPr txBox="1"/>
          <p:nvPr/>
        </p:nvSpPr>
        <p:spPr>
          <a:xfrm>
            <a:off x="6584125" y="236445"/>
            <a:ext cx="48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NET INDEX</a:t>
            </a:r>
          </a:p>
        </p:txBody>
      </p:sp>
      <p:sp>
        <p:nvSpPr>
          <p:cNvPr id="57" name="Igual que 56"/>
          <p:cNvSpPr/>
          <p:nvPr/>
        </p:nvSpPr>
        <p:spPr>
          <a:xfrm>
            <a:off x="7081865" y="358712"/>
            <a:ext cx="222910" cy="215153"/>
          </a:xfrm>
          <a:prstGeom prst="mathEqual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 dirty="0">
              <a:solidFill>
                <a:schemeClr val="tx1"/>
              </a:solidFill>
            </a:endParaRPr>
          </a:p>
        </p:txBody>
      </p:sp>
      <p:sp>
        <p:nvSpPr>
          <p:cNvPr id="58" name="Menos 57"/>
          <p:cNvSpPr/>
          <p:nvPr/>
        </p:nvSpPr>
        <p:spPr>
          <a:xfrm>
            <a:off x="7850012" y="436232"/>
            <a:ext cx="178371" cy="65777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/>
          </a:p>
        </p:txBody>
      </p:sp>
      <p:sp>
        <p:nvSpPr>
          <p:cNvPr id="59" name="314 Rectángulo"/>
          <p:cNvSpPr/>
          <p:nvPr/>
        </p:nvSpPr>
        <p:spPr>
          <a:xfrm>
            <a:off x="8081450" y="296046"/>
            <a:ext cx="469931" cy="280372"/>
          </a:xfrm>
          <a:prstGeom prst="rect">
            <a:avLst/>
          </a:prstGeom>
          <a:solidFill>
            <a:srgbClr val="D24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dirty="0"/>
              <a:t>BTB</a:t>
            </a:r>
          </a:p>
        </p:txBody>
      </p:sp>
      <p:sp>
        <p:nvSpPr>
          <p:cNvPr id="60" name="Rectángulo 59"/>
          <p:cNvSpPr/>
          <p:nvPr/>
        </p:nvSpPr>
        <p:spPr>
          <a:xfrm>
            <a:off x="6575134" y="188641"/>
            <a:ext cx="2029314" cy="46494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9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7812360" y="817782"/>
            <a:ext cx="231255" cy="4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7890">
                        <a14:foregroundMark x1="13502" y1="4339" x2="13502" y2="4339"/>
                        <a14:foregroundMark x1="12869" y1="29545" x2="12869" y2="29545"/>
                        <a14:foregroundMark x1="10127" y1="59711" x2="10127" y2="59711"/>
                        <a14:foregroundMark x1="19831" y1="76033" x2="19831" y2="76033"/>
                        <a14:foregroundMark x1="30802" y1="81405" x2="30802" y2="81405"/>
                        <a14:foregroundMark x1="29536" y1="53926" x2="29536" y2="53926"/>
                        <a14:foregroundMark x1="9494" y1="46694" x2="9494" y2="46694"/>
                        <a14:foregroundMark x1="34388" y1="30992" x2="34388" y2="30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2"/>
          <a:stretch/>
        </p:blipFill>
        <p:spPr bwMode="auto">
          <a:xfrm flipH="1">
            <a:off x="4716016" y="740896"/>
            <a:ext cx="204370" cy="5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1008213" y="773237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2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1080221" y="773237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1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7890">
                        <a14:foregroundMark x1="13502" y1="4339" x2="13502" y2="4339"/>
                        <a14:foregroundMark x1="12869" y1="29545" x2="12869" y2="29545"/>
                        <a14:foregroundMark x1="10127" y1="59711" x2="10127" y2="59711"/>
                        <a14:foregroundMark x1="19831" y1="76033" x2="19831" y2="76033"/>
                        <a14:foregroundMark x1="30802" y1="81405" x2="30802" y2="81405"/>
                        <a14:foregroundMark x1="29536" y1="53926" x2="29536" y2="53926"/>
                        <a14:foregroundMark x1="9494" y1="46694" x2="9494" y2="46694"/>
                        <a14:foregroundMark x1="34388" y1="30992" x2="34388" y2="30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2"/>
          <a:stretch/>
        </p:blipFill>
        <p:spPr bwMode="auto">
          <a:xfrm flipH="1">
            <a:off x="1336899" y="743902"/>
            <a:ext cx="210765" cy="52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1088523" y="748656"/>
            <a:ext cx="243644" cy="5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33 Gráfico">
            <a:extLst>
              <a:ext uri="{FF2B5EF4-FFF2-40B4-BE49-F238E27FC236}">
                <a16:creationId xmlns:a16="http://schemas.microsoft.com/office/drawing/2014/main" id="{C6AE5B95-252C-BAC3-1BF0-03A2DD5957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759930"/>
              </p:ext>
            </p:extLst>
          </p:nvPr>
        </p:nvGraphicFramePr>
        <p:xfrm>
          <a:off x="1015460" y="2274446"/>
          <a:ext cx="2260396" cy="85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" name="33 Gráfico">
            <a:extLst>
              <a:ext uri="{FF2B5EF4-FFF2-40B4-BE49-F238E27FC236}">
                <a16:creationId xmlns:a16="http://schemas.microsoft.com/office/drawing/2014/main" id="{28CA7F55-7ED2-60A9-9CDA-C5E5EFC16E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865589"/>
              </p:ext>
            </p:extLst>
          </p:nvPr>
        </p:nvGraphicFramePr>
        <p:xfrm>
          <a:off x="1015460" y="3165151"/>
          <a:ext cx="2260396" cy="85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" name="33 Gráfico">
            <a:extLst>
              <a:ext uri="{FF2B5EF4-FFF2-40B4-BE49-F238E27FC236}">
                <a16:creationId xmlns:a16="http://schemas.microsoft.com/office/drawing/2014/main" id="{7285FA3B-91F8-FE3D-A81A-CB8E0857C3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599095"/>
              </p:ext>
            </p:extLst>
          </p:nvPr>
        </p:nvGraphicFramePr>
        <p:xfrm>
          <a:off x="1015460" y="4082825"/>
          <a:ext cx="2260396" cy="85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5" name="33 Gráfico">
            <a:extLst>
              <a:ext uri="{FF2B5EF4-FFF2-40B4-BE49-F238E27FC236}">
                <a16:creationId xmlns:a16="http://schemas.microsoft.com/office/drawing/2014/main" id="{799A048E-F175-3F82-3DBA-6643407BC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394693"/>
              </p:ext>
            </p:extLst>
          </p:nvPr>
        </p:nvGraphicFramePr>
        <p:xfrm>
          <a:off x="1008213" y="4977333"/>
          <a:ext cx="2260396" cy="85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6" name="33 Gráfico">
            <a:extLst>
              <a:ext uri="{FF2B5EF4-FFF2-40B4-BE49-F238E27FC236}">
                <a16:creationId xmlns:a16="http://schemas.microsoft.com/office/drawing/2014/main" id="{576020B4-86B9-689F-35C9-3E027D9B9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641016"/>
              </p:ext>
            </p:extLst>
          </p:nvPr>
        </p:nvGraphicFramePr>
        <p:xfrm>
          <a:off x="3579991" y="1369519"/>
          <a:ext cx="2476420" cy="85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7" name="33 Gráfico">
            <a:extLst>
              <a:ext uri="{FF2B5EF4-FFF2-40B4-BE49-F238E27FC236}">
                <a16:creationId xmlns:a16="http://schemas.microsoft.com/office/drawing/2014/main" id="{01201A2C-5033-EA51-6C8D-BC2B2C29C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2877923"/>
              </p:ext>
            </p:extLst>
          </p:nvPr>
        </p:nvGraphicFramePr>
        <p:xfrm>
          <a:off x="3672509" y="2281424"/>
          <a:ext cx="2260396" cy="85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8" name="33 Gráfico">
            <a:extLst>
              <a:ext uri="{FF2B5EF4-FFF2-40B4-BE49-F238E27FC236}">
                <a16:creationId xmlns:a16="http://schemas.microsoft.com/office/drawing/2014/main" id="{A1CFA4FD-9277-1A01-6AAC-871376DA4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186459"/>
              </p:ext>
            </p:extLst>
          </p:nvPr>
        </p:nvGraphicFramePr>
        <p:xfrm>
          <a:off x="3679756" y="3187825"/>
          <a:ext cx="2260396" cy="85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9" name="33 Gráfico">
            <a:extLst>
              <a:ext uri="{FF2B5EF4-FFF2-40B4-BE49-F238E27FC236}">
                <a16:creationId xmlns:a16="http://schemas.microsoft.com/office/drawing/2014/main" id="{D0EDD8CC-A0D4-86A5-F36A-E7553E1B5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961939"/>
              </p:ext>
            </p:extLst>
          </p:nvPr>
        </p:nvGraphicFramePr>
        <p:xfrm>
          <a:off x="3744517" y="4077072"/>
          <a:ext cx="2116380" cy="85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11" name="33 Gráfico">
            <a:extLst>
              <a:ext uri="{FF2B5EF4-FFF2-40B4-BE49-F238E27FC236}">
                <a16:creationId xmlns:a16="http://schemas.microsoft.com/office/drawing/2014/main" id="{D89F0EC0-8F16-3184-A8FC-39CBB59CB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088120"/>
              </p:ext>
            </p:extLst>
          </p:nvPr>
        </p:nvGraphicFramePr>
        <p:xfrm>
          <a:off x="3679756" y="4970200"/>
          <a:ext cx="2260396" cy="85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12" name="33 Gráfico">
            <a:extLst>
              <a:ext uri="{FF2B5EF4-FFF2-40B4-BE49-F238E27FC236}">
                <a16:creationId xmlns:a16="http://schemas.microsoft.com/office/drawing/2014/main" id="{4B8BEF99-C172-06DE-F1DB-360A89751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380352"/>
              </p:ext>
            </p:extLst>
          </p:nvPr>
        </p:nvGraphicFramePr>
        <p:xfrm>
          <a:off x="6582381" y="1362587"/>
          <a:ext cx="2260396" cy="85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13" name="33 Gráfico">
            <a:extLst>
              <a:ext uri="{FF2B5EF4-FFF2-40B4-BE49-F238E27FC236}">
                <a16:creationId xmlns:a16="http://schemas.microsoft.com/office/drawing/2014/main" id="{DDDD8E19-8B45-4980-4F74-0BB91F888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1595693"/>
              </p:ext>
            </p:extLst>
          </p:nvPr>
        </p:nvGraphicFramePr>
        <p:xfrm>
          <a:off x="6575134" y="2276872"/>
          <a:ext cx="2260396" cy="85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14" name="33 Gráfico">
            <a:extLst>
              <a:ext uri="{FF2B5EF4-FFF2-40B4-BE49-F238E27FC236}">
                <a16:creationId xmlns:a16="http://schemas.microsoft.com/office/drawing/2014/main" id="{07DEE183-D9FC-E6AD-07F4-0C3401950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6511477"/>
              </p:ext>
            </p:extLst>
          </p:nvPr>
        </p:nvGraphicFramePr>
        <p:xfrm>
          <a:off x="6582381" y="3180893"/>
          <a:ext cx="2260396" cy="85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15" name="33 Gráfico">
            <a:extLst>
              <a:ext uri="{FF2B5EF4-FFF2-40B4-BE49-F238E27FC236}">
                <a16:creationId xmlns:a16="http://schemas.microsoft.com/office/drawing/2014/main" id="{39A333E5-1827-7A20-FB4F-544BAAFC4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24977"/>
              </p:ext>
            </p:extLst>
          </p:nvPr>
        </p:nvGraphicFramePr>
        <p:xfrm>
          <a:off x="6582381" y="4098567"/>
          <a:ext cx="2260396" cy="85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16" name="33 Gráfico">
            <a:extLst>
              <a:ext uri="{FF2B5EF4-FFF2-40B4-BE49-F238E27FC236}">
                <a16:creationId xmlns:a16="http://schemas.microsoft.com/office/drawing/2014/main" id="{536CBA5B-90A2-7D6D-3B25-D6A1B50FB9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826317"/>
              </p:ext>
            </p:extLst>
          </p:nvPr>
        </p:nvGraphicFramePr>
        <p:xfrm>
          <a:off x="6575134" y="4993075"/>
          <a:ext cx="2260396" cy="85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</p:spTree>
    <p:extLst>
      <p:ext uri="{BB962C8B-B14F-4D97-AF65-F5344CB8AC3E}">
        <p14:creationId xmlns:p14="http://schemas.microsoft.com/office/powerpoint/2010/main" val="17840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3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882749"/>
              </p:ext>
            </p:extLst>
          </p:nvPr>
        </p:nvGraphicFramePr>
        <p:xfrm>
          <a:off x="251718" y="1772817"/>
          <a:ext cx="8640762" cy="3990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1850">
                <a:tc>
                  <a:txBody>
                    <a:bodyPr/>
                    <a:lstStyle/>
                    <a:p>
                      <a:pPr algn="l"/>
                      <a:endParaRPr lang="es-PE" sz="1400" dirty="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15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15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15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15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715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3" name="Chart 25"/>
          <p:cNvGraphicFramePr/>
          <p:nvPr>
            <p:extLst>
              <p:ext uri="{D42A27DB-BD31-4B8C-83A1-F6EECF244321}">
                <p14:modId xmlns:p14="http://schemas.microsoft.com/office/powerpoint/2010/main" val="3751217702"/>
              </p:ext>
            </p:extLst>
          </p:nvPr>
        </p:nvGraphicFramePr>
        <p:xfrm>
          <a:off x="4166335" y="1653746"/>
          <a:ext cx="162000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Chart 25"/>
          <p:cNvGraphicFramePr/>
          <p:nvPr>
            <p:extLst>
              <p:ext uri="{D42A27DB-BD31-4B8C-83A1-F6EECF244321}">
                <p14:modId xmlns:p14="http://schemas.microsoft.com/office/powerpoint/2010/main" val="3078282301"/>
              </p:ext>
            </p:extLst>
          </p:nvPr>
        </p:nvGraphicFramePr>
        <p:xfrm>
          <a:off x="2505137" y="1652455"/>
          <a:ext cx="162000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Chart 25"/>
          <p:cNvGraphicFramePr/>
          <p:nvPr>
            <p:extLst>
              <p:ext uri="{D42A27DB-BD31-4B8C-83A1-F6EECF244321}">
                <p14:modId xmlns:p14="http://schemas.microsoft.com/office/powerpoint/2010/main" val="1818802734"/>
              </p:ext>
            </p:extLst>
          </p:nvPr>
        </p:nvGraphicFramePr>
        <p:xfrm>
          <a:off x="738370" y="1656305"/>
          <a:ext cx="162000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440605" y="6401318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Q5. To what extent has gender equality achieved in your country in the following fields?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1295212" y="1604932"/>
            <a:ext cx="6510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</a:rPr>
              <a:t>At work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3061564" y="1617417"/>
            <a:ext cx="6092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</a:rPr>
              <a:t>Politics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4617717" y="1617417"/>
            <a:ext cx="700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</a:rPr>
              <a:t>At home</a:t>
            </a:r>
            <a:endParaRPr lang="es-PE" sz="12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46" name="4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52244"/>
              </p:ext>
            </p:extLst>
          </p:nvPr>
        </p:nvGraphicFramePr>
        <p:xfrm>
          <a:off x="-137721" y="1245910"/>
          <a:ext cx="1964196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By</a:t>
                      </a: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age group</a:t>
                      </a:r>
                      <a:endParaRPr lang="es-PE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" name="59 Rectángulo"/>
          <p:cNvSpPr/>
          <p:nvPr/>
        </p:nvSpPr>
        <p:spPr>
          <a:xfrm>
            <a:off x="2555776" y="969889"/>
            <a:ext cx="576064" cy="3128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TTB</a:t>
            </a:r>
          </a:p>
        </p:txBody>
      </p:sp>
      <p:sp>
        <p:nvSpPr>
          <p:cNvPr id="61" name="60 CuadroTexto"/>
          <p:cNvSpPr txBox="1"/>
          <p:nvPr/>
        </p:nvSpPr>
        <p:spPr>
          <a:xfrm>
            <a:off x="3119018" y="909881"/>
            <a:ext cx="2358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err="1"/>
              <a:t>Definitely</a:t>
            </a:r>
            <a:r>
              <a:rPr lang="es-PE" sz="1100" dirty="0"/>
              <a:t> </a:t>
            </a:r>
            <a:r>
              <a:rPr lang="es-PE" sz="1100" dirty="0" err="1"/>
              <a:t>achieved</a:t>
            </a:r>
            <a:r>
              <a:rPr lang="es-PE" sz="1100" dirty="0"/>
              <a:t>/</a:t>
            </a:r>
          </a:p>
          <a:p>
            <a:r>
              <a:rPr lang="es-PE" sz="1100" dirty="0"/>
              <a:t>To </a:t>
            </a:r>
            <a:r>
              <a:rPr lang="es-PE" sz="1100" dirty="0" err="1"/>
              <a:t>some</a:t>
            </a:r>
            <a:r>
              <a:rPr lang="es-PE" sz="1100" dirty="0"/>
              <a:t> </a:t>
            </a:r>
            <a:r>
              <a:rPr lang="es-PE" sz="1100" dirty="0" err="1"/>
              <a:t>extent</a:t>
            </a:r>
            <a:r>
              <a:rPr lang="es-PE" sz="1100" dirty="0"/>
              <a:t> </a:t>
            </a:r>
            <a:r>
              <a:rPr lang="es-PE" sz="1100" dirty="0" err="1"/>
              <a:t>achieved</a:t>
            </a:r>
            <a:endParaRPr lang="es-PE" sz="1100" dirty="0"/>
          </a:p>
        </p:txBody>
      </p:sp>
      <p:sp>
        <p:nvSpPr>
          <p:cNvPr id="62" name="61 CuadroTexto"/>
          <p:cNvSpPr txBox="1"/>
          <p:nvPr/>
        </p:nvSpPr>
        <p:spPr>
          <a:xfrm>
            <a:off x="5893343" y="907458"/>
            <a:ext cx="2358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err="1"/>
              <a:t>Not</a:t>
            </a:r>
            <a:r>
              <a:rPr lang="es-PE" sz="1100" dirty="0"/>
              <a:t> </a:t>
            </a:r>
            <a:r>
              <a:rPr lang="es-PE" sz="1100" dirty="0" err="1"/>
              <a:t>really</a:t>
            </a:r>
            <a:r>
              <a:rPr lang="es-PE" sz="1100" dirty="0"/>
              <a:t> </a:t>
            </a:r>
            <a:r>
              <a:rPr lang="es-PE" sz="1100" dirty="0" err="1"/>
              <a:t>achieved</a:t>
            </a:r>
            <a:r>
              <a:rPr lang="es-PE" sz="1100" dirty="0"/>
              <a:t>/</a:t>
            </a:r>
          </a:p>
          <a:p>
            <a:r>
              <a:rPr lang="es-PE" sz="1100" dirty="0" err="1"/>
              <a:t>Not</a:t>
            </a:r>
            <a:r>
              <a:rPr lang="es-PE" sz="1100" dirty="0"/>
              <a:t> at </a:t>
            </a:r>
            <a:r>
              <a:rPr lang="es-PE" sz="1100" dirty="0" err="1"/>
              <a:t>all</a:t>
            </a:r>
            <a:r>
              <a:rPr lang="es-PE" sz="1100" dirty="0"/>
              <a:t> </a:t>
            </a:r>
            <a:r>
              <a:rPr lang="es-PE" sz="1100" dirty="0" err="1"/>
              <a:t>achieved</a:t>
            </a:r>
            <a:endParaRPr lang="es-PE" sz="1100" dirty="0"/>
          </a:p>
        </p:txBody>
      </p:sp>
      <p:sp>
        <p:nvSpPr>
          <p:cNvPr id="63" name="62 Rectángulo"/>
          <p:cNvSpPr/>
          <p:nvPr/>
        </p:nvSpPr>
        <p:spPr>
          <a:xfrm>
            <a:off x="5334612" y="966479"/>
            <a:ext cx="576064" cy="312844"/>
          </a:xfrm>
          <a:prstGeom prst="rect">
            <a:avLst/>
          </a:prstGeom>
          <a:solidFill>
            <a:srgbClr val="D24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BTB</a:t>
            </a:r>
          </a:p>
        </p:txBody>
      </p:sp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595153"/>
              </p:ext>
            </p:extLst>
          </p:nvPr>
        </p:nvGraphicFramePr>
        <p:xfrm>
          <a:off x="262789" y="1778478"/>
          <a:ext cx="605424" cy="390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846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 – 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46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25 – 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46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35 – 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46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45 – 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43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55 – 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46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65</a:t>
                      </a:r>
                      <a:r>
                        <a:rPr lang="es-PE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+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1358513" y="2236455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8%</a:t>
            </a:r>
            <a:endParaRPr lang="es-PE" sz="1000" i="1" dirty="0"/>
          </a:p>
        </p:txBody>
      </p:sp>
      <p:sp>
        <p:nvSpPr>
          <p:cNvPr id="21" name="20 Rectángulo"/>
          <p:cNvSpPr/>
          <p:nvPr/>
        </p:nvSpPr>
        <p:spPr>
          <a:xfrm>
            <a:off x="1341480" y="2882533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13%</a:t>
            </a:r>
            <a:endParaRPr lang="es-PE" sz="1000" i="1" dirty="0"/>
          </a:p>
        </p:txBody>
      </p:sp>
      <p:sp>
        <p:nvSpPr>
          <p:cNvPr id="22" name="21 Rectángulo"/>
          <p:cNvSpPr/>
          <p:nvPr/>
        </p:nvSpPr>
        <p:spPr>
          <a:xfrm>
            <a:off x="1341480" y="3535834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23%</a:t>
            </a:r>
            <a:endParaRPr lang="es-PE" sz="1000" i="1" dirty="0"/>
          </a:p>
        </p:txBody>
      </p:sp>
      <p:sp>
        <p:nvSpPr>
          <p:cNvPr id="23" name="22 Rectángulo"/>
          <p:cNvSpPr/>
          <p:nvPr/>
        </p:nvSpPr>
        <p:spPr>
          <a:xfrm>
            <a:off x="1346613" y="4173556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25%</a:t>
            </a:r>
            <a:endParaRPr lang="es-PE" sz="1000" i="1" dirty="0"/>
          </a:p>
        </p:txBody>
      </p:sp>
      <p:sp>
        <p:nvSpPr>
          <p:cNvPr id="24" name="23 Rectángulo"/>
          <p:cNvSpPr/>
          <p:nvPr/>
        </p:nvSpPr>
        <p:spPr>
          <a:xfrm>
            <a:off x="1352207" y="4844835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24%</a:t>
            </a:r>
            <a:endParaRPr lang="es-PE" sz="1000" i="1" dirty="0"/>
          </a:p>
        </p:txBody>
      </p:sp>
      <p:sp>
        <p:nvSpPr>
          <p:cNvPr id="25" name="24 Rectángulo"/>
          <p:cNvSpPr/>
          <p:nvPr/>
        </p:nvSpPr>
        <p:spPr>
          <a:xfrm>
            <a:off x="1285215" y="5472935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26%</a:t>
            </a:r>
            <a:endParaRPr lang="es-PE" sz="1000" i="1" dirty="0"/>
          </a:p>
        </p:txBody>
      </p:sp>
      <p:sp>
        <p:nvSpPr>
          <p:cNvPr id="47" name="46 Rectángulo"/>
          <p:cNvSpPr/>
          <p:nvPr/>
        </p:nvSpPr>
        <p:spPr>
          <a:xfrm>
            <a:off x="1975266" y="6618158"/>
            <a:ext cx="66291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Note: The total percentage may not always add up to 100 due to rounding and/or multiple response questions.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0941" t="31075" r="27983" b="27849"/>
          <a:stretch/>
        </p:blipFill>
        <p:spPr>
          <a:xfrm>
            <a:off x="545602" y="879728"/>
            <a:ext cx="526816" cy="526817"/>
          </a:xfrm>
          <a:prstGeom prst="rect">
            <a:avLst/>
          </a:prstGeom>
        </p:spPr>
      </p:pic>
      <p:sp>
        <p:nvSpPr>
          <p:cNvPr id="48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022" y="5917855"/>
            <a:ext cx="7994029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1,007 U.S. </a:t>
            </a:r>
            <a:r>
              <a:rPr lang="es-PE" sz="1100" b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Respondents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The percentages of Dk / Nr have not been plotted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50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4176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Level of achievement in Gender Equality - 2024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 – Net Index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51" name="1 Conector recto"/>
          <p:cNvCxnSpPr/>
          <p:nvPr/>
        </p:nvCxnSpPr>
        <p:spPr>
          <a:xfrm>
            <a:off x="2440605" y="1672479"/>
            <a:ext cx="0" cy="40503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1 Conector recto"/>
          <p:cNvCxnSpPr/>
          <p:nvPr/>
        </p:nvCxnSpPr>
        <p:spPr>
          <a:xfrm>
            <a:off x="4125137" y="1659111"/>
            <a:ext cx="0" cy="40503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1 Conector recto"/>
          <p:cNvCxnSpPr/>
          <p:nvPr/>
        </p:nvCxnSpPr>
        <p:spPr>
          <a:xfrm>
            <a:off x="5827181" y="1689871"/>
            <a:ext cx="0" cy="40503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Chart 25"/>
          <p:cNvGraphicFramePr/>
          <p:nvPr>
            <p:extLst>
              <p:ext uri="{D42A27DB-BD31-4B8C-83A1-F6EECF244321}">
                <p14:modId xmlns:p14="http://schemas.microsoft.com/office/powerpoint/2010/main" val="2402294470"/>
              </p:ext>
            </p:extLst>
          </p:nvPr>
        </p:nvGraphicFramePr>
        <p:xfrm>
          <a:off x="5887646" y="1658909"/>
          <a:ext cx="162000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5" name="Chart 25"/>
          <p:cNvGraphicFramePr/>
          <p:nvPr>
            <p:extLst>
              <p:ext uri="{D42A27DB-BD31-4B8C-83A1-F6EECF244321}">
                <p14:modId xmlns:p14="http://schemas.microsoft.com/office/powerpoint/2010/main" val="3010843409"/>
              </p:ext>
            </p:extLst>
          </p:nvPr>
        </p:nvGraphicFramePr>
        <p:xfrm>
          <a:off x="7473379" y="1659111"/>
          <a:ext cx="1620000" cy="41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56" name="1 Conector recto"/>
          <p:cNvCxnSpPr/>
          <p:nvPr/>
        </p:nvCxnSpPr>
        <p:spPr>
          <a:xfrm>
            <a:off x="7507646" y="1652455"/>
            <a:ext cx="0" cy="40503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19 Rectángulo"/>
          <p:cNvSpPr/>
          <p:nvPr/>
        </p:nvSpPr>
        <p:spPr>
          <a:xfrm>
            <a:off x="3179025" y="2236455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13%</a:t>
            </a:r>
            <a:endParaRPr lang="es-PE" sz="1000" i="1" dirty="0"/>
          </a:p>
        </p:txBody>
      </p:sp>
      <p:sp>
        <p:nvSpPr>
          <p:cNvPr id="58" name="20 Rectángulo"/>
          <p:cNvSpPr/>
          <p:nvPr/>
        </p:nvSpPr>
        <p:spPr>
          <a:xfrm>
            <a:off x="3161992" y="2882533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18%</a:t>
            </a:r>
            <a:endParaRPr lang="es-PE" sz="1000" i="1" dirty="0"/>
          </a:p>
        </p:txBody>
      </p:sp>
      <p:sp>
        <p:nvSpPr>
          <p:cNvPr id="59" name="21 Rectángulo"/>
          <p:cNvSpPr/>
          <p:nvPr/>
        </p:nvSpPr>
        <p:spPr>
          <a:xfrm>
            <a:off x="3161992" y="3535834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21%</a:t>
            </a:r>
            <a:endParaRPr lang="es-PE" sz="1000" i="1" dirty="0"/>
          </a:p>
        </p:txBody>
      </p:sp>
      <p:sp>
        <p:nvSpPr>
          <p:cNvPr id="64" name="22 Rectángulo"/>
          <p:cNvSpPr/>
          <p:nvPr/>
        </p:nvSpPr>
        <p:spPr>
          <a:xfrm>
            <a:off x="3167125" y="4173556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22%</a:t>
            </a:r>
            <a:endParaRPr lang="es-PE" sz="1000" i="1" dirty="0"/>
          </a:p>
        </p:txBody>
      </p:sp>
      <p:sp>
        <p:nvSpPr>
          <p:cNvPr id="65" name="23 Rectángulo"/>
          <p:cNvSpPr/>
          <p:nvPr/>
        </p:nvSpPr>
        <p:spPr>
          <a:xfrm>
            <a:off x="3160172" y="4844835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19%</a:t>
            </a:r>
            <a:endParaRPr lang="es-PE" sz="1000" i="1" dirty="0"/>
          </a:p>
        </p:txBody>
      </p:sp>
      <p:sp>
        <p:nvSpPr>
          <p:cNvPr id="66" name="24 Rectángulo"/>
          <p:cNvSpPr/>
          <p:nvPr/>
        </p:nvSpPr>
        <p:spPr>
          <a:xfrm>
            <a:off x="3136572" y="5472935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16%</a:t>
            </a:r>
            <a:endParaRPr lang="es-PE" sz="1000" i="1" dirty="0"/>
          </a:p>
        </p:txBody>
      </p:sp>
      <p:sp>
        <p:nvSpPr>
          <p:cNvPr id="67" name="19 Rectángulo"/>
          <p:cNvSpPr/>
          <p:nvPr/>
        </p:nvSpPr>
        <p:spPr>
          <a:xfrm>
            <a:off x="4751915" y="2236455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2%</a:t>
            </a:r>
            <a:endParaRPr lang="es-PE" sz="1000" i="1" dirty="0"/>
          </a:p>
        </p:txBody>
      </p:sp>
      <p:sp>
        <p:nvSpPr>
          <p:cNvPr id="68" name="20 Rectángulo"/>
          <p:cNvSpPr/>
          <p:nvPr/>
        </p:nvSpPr>
        <p:spPr>
          <a:xfrm>
            <a:off x="4734882" y="2882533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14%</a:t>
            </a:r>
            <a:endParaRPr lang="es-PE" sz="1000" i="1" dirty="0"/>
          </a:p>
        </p:txBody>
      </p:sp>
      <p:sp>
        <p:nvSpPr>
          <p:cNvPr id="69" name="21 Rectángulo"/>
          <p:cNvSpPr/>
          <p:nvPr/>
        </p:nvSpPr>
        <p:spPr>
          <a:xfrm>
            <a:off x="4734882" y="3535834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17%</a:t>
            </a:r>
            <a:endParaRPr lang="es-PE" sz="1000" i="1" dirty="0"/>
          </a:p>
        </p:txBody>
      </p:sp>
      <p:sp>
        <p:nvSpPr>
          <p:cNvPr id="70" name="22 Rectángulo"/>
          <p:cNvSpPr/>
          <p:nvPr/>
        </p:nvSpPr>
        <p:spPr>
          <a:xfrm>
            <a:off x="4740015" y="4173556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18%</a:t>
            </a:r>
            <a:endParaRPr lang="es-PE" sz="1000" i="1" dirty="0"/>
          </a:p>
        </p:txBody>
      </p:sp>
      <p:sp>
        <p:nvSpPr>
          <p:cNvPr id="71" name="23 Rectángulo"/>
          <p:cNvSpPr/>
          <p:nvPr/>
        </p:nvSpPr>
        <p:spPr>
          <a:xfrm>
            <a:off x="4745609" y="4844835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13%</a:t>
            </a:r>
            <a:endParaRPr lang="es-PE" sz="1000" i="1" dirty="0"/>
          </a:p>
        </p:txBody>
      </p:sp>
      <p:sp>
        <p:nvSpPr>
          <p:cNvPr id="72" name="24 Rectángulo"/>
          <p:cNvSpPr/>
          <p:nvPr/>
        </p:nvSpPr>
        <p:spPr>
          <a:xfrm>
            <a:off x="4767065" y="5461369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14%</a:t>
            </a:r>
            <a:endParaRPr lang="es-PE" sz="1000" i="1" dirty="0"/>
          </a:p>
        </p:txBody>
      </p:sp>
      <p:sp>
        <p:nvSpPr>
          <p:cNvPr id="73" name="19 Rectángulo"/>
          <p:cNvSpPr/>
          <p:nvPr/>
        </p:nvSpPr>
        <p:spPr>
          <a:xfrm>
            <a:off x="6432701" y="2254414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22%</a:t>
            </a:r>
            <a:endParaRPr lang="es-PE" sz="1000" i="1" dirty="0"/>
          </a:p>
        </p:txBody>
      </p:sp>
      <p:sp>
        <p:nvSpPr>
          <p:cNvPr id="74" name="20 Rectángulo"/>
          <p:cNvSpPr/>
          <p:nvPr/>
        </p:nvSpPr>
        <p:spPr>
          <a:xfrm>
            <a:off x="6415668" y="2900492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21%</a:t>
            </a:r>
            <a:endParaRPr lang="es-PE" sz="1000" i="1" dirty="0"/>
          </a:p>
        </p:txBody>
      </p:sp>
      <p:sp>
        <p:nvSpPr>
          <p:cNvPr id="75" name="21 Rectángulo"/>
          <p:cNvSpPr/>
          <p:nvPr/>
        </p:nvSpPr>
        <p:spPr>
          <a:xfrm>
            <a:off x="6415668" y="3553793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27%</a:t>
            </a:r>
            <a:endParaRPr lang="es-PE" sz="1000" i="1" dirty="0"/>
          </a:p>
        </p:txBody>
      </p:sp>
      <p:sp>
        <p:nvSpPr>
          <p:cNvPr id="76" name="22 Rectángulo"/>
          <p:cNvSpPr/>
          <p:nvPr/>
        </p:nvSpPr>
        <p:spPr>
          <a:xfrm>
            <a:off x="6420801" y="4191515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27%</a:t>
            </a:r>
            <a:endParaRPr lang="es-PE" sz="1000" i="1" dirty="0"/>
          </a:p>
        </p:txBody>
      </p:sp>
      <p:sp>
        <p:nvSpPr>
          <p:cNvPr id="77" name="23 Rectángulo"/>
          <p:cNvSpPr/>
          <p:nvPr/>
        </p:nvSpPr>
        <p:spPr>
          <a:xfrm>
            <a:off x="6426395" y="4862794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26%</a:t>
            </a:r>
            <a:endParaRPr lang="es-PE" sz="1000" i="1" dirty="0"/>
          </a:p>
        </p:txBody>
      </p:sp>
      <p:sp>
        <p:nvSpPr>
          <p:cNvPr id="78" name="24 Rectángulo"/>
          <p:cNvSpPr/>
          <p:nvPr/>
        </p:nvSpPr>
        <p:spPr>
          <a:xfrm>
            <a:off x="6359403" y="5490894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24%</a:t>
            </a:r>
            <a:endParaRPr lang="es-PE" sz="1000" i="1" dirty="0"/>
          </a:p>
        </p:txBody>
      </p:sp>
      <p:sp>
        <p:nvSpPr>
          <p:cNvPr id="79" name="19 Rectángulo"/>
          <p:cNvSpPr/>
          <p:nvPr/>
        </p:nvSpPr>
        <p:spPr>
          <a:xfrm>
            <a:off x="8060722" y="2224890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11%</a:t>
            </a:r>
            <a:endParaRPr lang="es-PE" sz="1000" i="1" dirty="0"/>
          </a:p>
        </p:txBody>
      </p:sp>
      <p:sp>
        <p:nvSpPr>
          <p:cNvPr id="80" name="20 Rectángulo"/>
          <p:cNvSpPr/>
          <p:nvPr/>
        </p:nvSpPr>
        <p:spPr>
          <a:xfrm>
            <a:off x="8043689" y="2870968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22%</a:t>
            </a:r>
            <a:endParaRPr lang="es-PE" sz="1000" i="1" dirty="0"/>
          </a:p>
        </p:txBody>
      </p:sp>
      <p:sp>
        <p:nvSpPr>
          <p:cNvPr id="81" name="21 Rectángulo"/>
          <p:cNvSpPr/>
          <p:nvPr/>
        </p:nvSpPr>
        <p:spPr>
          <a:xfrm>
            <a:off x="8043689" y="3524269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24%</a:t>
            </a:r>
            <a:endParaRPr lang="es-PE" sz="1000" i="1" dirty="0"/>
          </a:p>
        </p:txBody>
      </p:sp>
      <p:sp>
        <p:nvSpPr>
          <p:cNvPr id="82" name="22 Rectángulo"/>
          <p:cNvSpPr/>
          <p:nvPr/>
        </p:nvSpPr>
        <p:spPr>
          <a:xfrm>
            <a:off x="8048822" y="4161991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23%</a:t>
            </a:r>
            <a:endParaRPr lang="es-PE" sz="1000" i="1" dirty="0"/>
          </a:p>
        </p:txBody>
      </p:sp>
      <p:sp>
        <p:nvSpPr>
          <p:cNvPr id="83" name="23 Rectángulo"/>
          <p:cNvSpPr/>
          <p:nvPr/>
        </p:nvSpPr>
        <p:spPr>
          <a:xfrm>
            <a:off x="8054416" y="4833270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23%</a:t>
            </a:r>
            <a:endParaRPr lang="es-PE" sz="1000" i="1" dirty="0"/>
          </a:p>
        </p:txBody>
      </p:sp>
      <p:sp>
        <p:nvSpPr>
          <p:cNvPr id="84" name="24 Rectángulo"/>
          <p:cNvSpPr/>
          <p:nvPr/>
        </p:nvSpPr>
        <p:spPr>
          <a:xfrm>
            <a:off x="7987424" y="5461370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19%</a:t>
            </a:r>
            <a:endParaRPr lang="es-PE" sz="1000" i="1" dirty="0"/>
          </a:p>
        </p:txBody>
      </p:sp>
      <p:sp>
        <p:nvSpPr>
          <p:cNvPr id="85" name="39 Rectángulo"/>
          <p:cNvSpPr/>
          <p:nvPr/>
        </p:nvSpPr>
        <p:spPr>
          <a:xfrm>
            <a:off x="6466970" y="1599702"/>
            <a:ext cx="428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</a:rPr>
              <a:t>Arts</a:t>
            </a:r>
          </a:p>
        </p:txBody>
      </p:sp>
      <p:sp>
        <p:nvSpPr>
          <p:cNvPr id="86" name="40 Rectángulo"/>
          <p:cNvSpPr/>
          <p:nvPr/>
        </p:nvSpPr>
        <p:spPr>
          <a:xfrm>
            <a:off x="8041486" y="1599701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</a:rPr>
              <a:t>Sports</a:t>
            </a:r>
          </a:p>
        </p:txBody>
      </p:sp>
      <p:pic>
        <p:nvPicPr>
          <p:cNvPr id="87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004166" y="289983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8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47890">
                        <a14:foregroundMark x1="13502" y1="4339" x2="13502" y2="4339"/>
                        <a14:foregroundMark x1="12869" y1="29545" x2="12869" y2="29545"/>
                        <a14:foregroundMark x1="10127" y1="59711" x2="10127" y2="59711"/>
                        <a14:foregroundMark x1="19831" y1="76033" x2="19831" y2="76033"/>
                        <a14:foregroundMark x1="30802" y1="81405" x2="30802" y2="81405"/>
                        <a14:foregroundMark x1="29536" y1="53926" x2="29536" y2="53926"/>
                        <a14:foregroundMark x1="9494" y1="46694" x2="9494" y2="46694"/>
                        <a14:foregroundMark x1="34388" y1="30992" x2="34388" y2="30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2"/>
          <a:stretch/>
        </p:blipFill>
        <p:spPr bwMode="auto">
          <a:xfrm flipH="1">
            <a:off x="8260844" y="260648"/>
            <a:ext cx="204370" cy="5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1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7987424" y="261128"/>
            <a:ext cx="243644" cy="5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70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3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63469"/>
              </p:ext>
            </p:extLst>
          </p:nvPr>
        </p:nvGraphicFramePr>
        <p:xfrm>
          <a:off x="286307" y="2048948"/>
          <a:ext cx="8352730" cy="377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52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6326">
                <a:tc>
                  <a:txBody>
                    <a:bodyPr/>
                    <a:lstStyle/>
                    <a:p>
                      <a:pPr algn="l"/>
                      <a:endParaRPr lang="es-PE" sz="1400" dirty="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326">
                <a:tc>
                  <a:txBody>
                    <a:bodyPr/>
                    <a:lstStyle/>
                    <a:p>
                      <a:pPr algn="l"/>
                      <a:endParaRPr lang="es-PE" sz="1400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79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79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79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9" name="Chart 25"/>
          <p:cNvGraphicFramePr/>
          <p:nvPr>
            <p:extLst>
              <p:ext uri="{D42A27DB-BD31-4B8C-83A1-F6EECF244321}">
                <p14:modId xmlns:p14="http://schemas.microsoft.com/office/powerpoint/2010/main" val="199183693"/>
              </p:ext>
            </p:extLst>
          </p:nvPr>
        </p:nvGraphicFramePr>
        <p:xfrm>
          <a:off x="4292664" y="1985858"/>
          <a:ext cx="1620000" cy="3873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4" name="Chart 25"/>
          <p:cNvGraphicFramePr/>
          <p:nvPr>
            <p:extLst>
              <p:ext uri="{D42A27DB-BD31-4B8C-83A1-F6EECF244321}">
                <p14:modId xmlns:p14="http://schemas.microsoft.com/office/powerpoint/2010/main" val="4266910691"/>
              </p:ext>
            </p:extLst>
          </p:nvPr>
        </p:nvGraphicFramePr>
        <p:xfrm>
          <a:off x="2684308" y="1990516"/>
          <a:ext cx="1620000" cy="385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5" name="Chart 25"/>
          <p:cNvGraphicFramePr/>
          <p:nvPr>
            <p:extLst>
              <p:ext uri="{D42A27DB-BD31-4B8C-83A1-F6EECF244321}">
                <p14:modId xmlns:p14="http://schemas.microsoft.com/office/powerpoint/2010/main" val="3140699902"/>
              </p:ext>
            </p:extLst>
          </p:nvPr>
        </p:nvGraphicFramePr>
        <p:xfrm>
          <a:off x="1077783" y="1997782"/>
          <a:ext cx="1620000" cy="383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42741" y="6422804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Q5. To what extent has gender equality achieved in your country in the following fields?</a:t>
            </a:r>
          </a:p>
        </p:txBody>
      </p:sp>
      <p:graphicFrame>
        <p:nvGraphicFramePr>
          <p:cNvPr id="45" name="4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58652"/>
              </p:ext>
            </p:extLst>
          </p:nvPr>
        </p:nvGraphicFramePr>
        <p:xfrm>
          <a:off x="286309" y="1997783"/>
          <a:ext cx="845906" cy="3830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237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 </a:t>
                      </a:r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/</a:t>
                      </a:r>
                    </a:p>
                    <a:p>
                      <a:pPr algn="l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only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basic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(n=4**)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52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Primary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52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Secondary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School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52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High </a:t>
                      </a:r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level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26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Master.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PHD. 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6" name="4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9561"/>
              </p:ext>
            </p:extLst>
          </p:nvPr>
        </p:nvGraphicFramePr>
        <p:xfrm>
          <a:off x="286307" y="1279323"/>
          <a:ext cx="268955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By</a:t>
                      </a: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education level</a:t>
                      </a:r>
                      <a:endParaRPr lang="es-PE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" name="59 Rectángulo"/>
          <p:cNvSpPr/>
          <p:nvPr/>
        </p:nvSpPr>
        <p:spPr>
          <a:xfrm>
            <a:off x="2555776" y="969889"/>
            <a:ext cx="576064" cy="3128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TTB</a:t>
            </a:r>
          </a:p>
        </p:txBody>
      </p:sp>
      <p:sp>
        <p:nvSpPr>
          <p:cNvPr id="61" name="60 CuadroTexto"/>
          <p:cNvSpPr txBox="1"/>
          <p:nvPr/>
        </p:nvSpPr>
        <p:spPr>
          <a:xfrm>
            <a:off x="3119018" y="909881"/>
            <a:ext cx="2358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err="1"/>
              <a:t>Definitely</a:t>
            </a:r>
            <a:r>
              <a:rPr lang="es-PE" sz="1100" dirty="0"/>
              <a:t> </a:t>
            </a:r>
            <a:r>
              <a:rPr lang="es-PE" sz="1100" dirty="0" err="1"/>
              <a:t>achieved</a:t>
            </a:r>
            <a:r>
              <a:rPr lang="es-PE" sz="1100" dirty="0"/>
              <a:t>/</a:t>
            </a:r>
          </a:p>
          <a:p>
            <a:r>
              <a:rPr lang="es-PE" sz="1100" dirty="0"/>
              <a:t>To </a:t>
            </a:r>
            <a:r>
              <a:rPr lang="es-PE" sz="1100" dirty="0" err="1"/>
              <a:t>some</a:t>
            </a:r>
            <a:r>
              <a:rPr lang="es-PE" sz="1100" dirty="0"/>
              <a:t> </a:t>
            </a:r>
            <a:r>
              <a:rPr lang="es-PE" sz="1100" dirty="0" err="1"/>
              <a:t>extent</a:t>
            </a:r>
            <a:r>
              <a:rPr lang="es-PE" sz="1100" dirty="0"/>
              <a:t> </a:t>
            </a:r>
            <a:r>
              <a:rPr lang="es-PE" sz="1100" dirty="0" err="1"/>
              <a:t>achieved</a:t>
            </a:r>
            <a:endParaRPr lang="es-PE" sz="1100" dirty="0"/>
          </a:p>
        </p:txBody>
      </p:sp>
      <p:sp>
        <p:nvSpPr>
          <p:cNvPr id="62" name="61 CuadroTexto"/>
          <p:cNvSpPr txBox="1"/>
          <p:nvPr/>
        </p:nvSpPr>
        <p:spPr>
          <a:xfrm>
            <a:off x="5893343" y="907458"/>
            <a:ext cx="2358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err="1"/>
              <a:t>Not</a:t>
            </a:r>
            <a:r>
              <a:rPr lang="es-PE" sz="1100" dirty="0"/>
              <a:t> </a:t>
            </a:r>
            <a:r>
              <a:rPr lang="es-PE" sz="1100" dirty="0" err="1"/>
              <a:t>really</a:t>
            </a:r>
            <a:r>
              <a:rPr lang="es-PE" sz="1100" dirty="0"/>
              <a:t> </a:t>
            </a:r>
            <a:r>
              <a:rPr lang="es-PE" sz="1100" dirty="0" err="1"/>
              <a:t>achieved</a:t>
            </a:r>
            <a:r>
              <a:rPr lang="es-PE" sz="1100" dirty="0"/>
              <a:t>/</a:t>
            </a:r>
          </a:p>
          <a:p>
            <a:r>
              <a:rPr lang="es-PE" sz="1100" dirty="0" err="1"/>
              <a:t>Not</a:t>
            </a:r>
            <a:r>
              <a:rPr lang="es-PE" sz="1100" dirty="0"/>
              <a:t> at </a:t>
            </a:r>
            <a:r>
              <a:rPr lang="es-PE" sz="1100" dirty="0" err="1"/>
              <a:t>all</a:t>
            </a:r>
            <a:r>
              <a:rPr lang="es-PE" sz="1100" dirty="0"/>
              <a:t> </a:t>
            </a:r>
            <a:r>
              <a:rPr lang="es-PE" sz="1100" dirty="0" err="1"/>
              <a:t>achieved</a:t>
            </a:r>
            <a:endParaRPr lang="es-PE" sz="1100" dirty="0"/>
          </a:p>
        </p:txBody>
      </p:sp>
      <p:sp>
        <p:nvSpPr>
          <p:cNvPr id="63" name="62 Rectángulo"/>
          <p:cNvSpPr/>
          <p:nvPr/>
        </p:nvSpPr>
        <p:spPr>
          <a:xfrm>
            <a:off x="5334612" y="966479"/>
            <a:ext cx="576064" cy="312844"/>
          </a:xfrm>
          <a:prstGeom prst="rect">
            <a:avLst/>
          </a:prstGeom>
          <a:solidFill>
            <a:srgbClr val="D24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BTB</a:t>
            </a:r>
          </a:p>
        </p:txBody>
      </p:sp>
      <p:grpSp>
        <p:nvGrpSpPr>
          <p:cNvPr id="68" name="67 Grupo"/>
          <p:cNvGrpSpPr/>
          <p:nvPr/>
        </p:nvGrpSpPr>
        <p:grpSpPr>
          <a:xfrm>
            <a:off x="323528" y="1030584"/>
            <a:ext cx="526208" cy="526208"/>
            <a:chOff x="2087108" y="618179"/>
            <a:chExt cx="869113" cy="869113"/>
          </a:xfrm>
          <a:solidFill>
            <a:schemeClr val="accent2"/>
          </a:solidFill>
        </p:grpSpPr>
        <p:sp>
          <p:nvSpPr>
            <p:cNvPr id="69" name="68 Lágrima"/>
            <p:cNvSpPr/>
            <p:nvPr/>
          </p:nvSpPr>
          <p:spPr>
            <a:xfrm rot="7948615">
              <a:off x="2087108" y="618179"/>
              <a:ext cx="869113" cy="869113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Calibri Light" panose="020F0302020204030204" pitchFamily="34" charset="0"/>
              </a:endParaRPr>
            </a:p>
          </p:txBody>
        </p:sp>
        <p:pic>
          <p:nvPicPr>
            <p:cNvPr id="70" name="69 Imagen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205" y="845671"/>
              <a:ext cx="502918" cy="5029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20 Rectángulo"/>
          <p:cNvSpPr/>
          <p:nvPr/>
        </p:nvSpPr>
        <p:spPr>
          <a:xfrm>
            <a:off x="1563517" y="1808952"/>
            <a:ext cx="6510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</a:rPr>
              <a:t>At work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3202883" y="1808951"/>
            <a:ext cx="6092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</a:rPr>
              <a:t>Politics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744277" y="1785913"/>
            <a:ext cx="700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</a:rPr>
              <a:t>At home</a:t>
            </a:r>
            <a:endParaRPr lang="es-PE" sz="12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600578" y="2615580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16%</a:t>
            </a:r>
            <a:endParaRPr lang="es-PE" sz="1000" i="1" dirty="0"/>
          </a:p>
        </p:txBody>
      </p:sp>
      <p:sp>
        <p:nvSpPr>
          <p:cNvPr id="25" name="24 Rectángulo"/>
          <p:cNvSpPr/>
          <p:nvPr/>
        </p:nvSpPr>
        <p:spPr>
          <a:xfrm>
            <a:off x="1604793" y="3350151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25%</a:t>
            </a:r>
            <a:endParaRPr lang="es-PE" sz="1000" i="1" dirty="0"/>
          </a:p>
        </p:txBody>
      </p:sp>
      <p:sp>
        <p:nvSpPr>
          <p:cNvPr id="26" name="25 Rectángulo"/>
          <p:cNvSpPr/>
          <p:nvPr/>
        </p:nvSpPr>
        <p:spPr>
          <a:xfrm>
            <a:off x="1628301" y="4066345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26%</a:t>
            </a:r>
            <a:endParaRPr lang="es-PE" sz="1000" i="1" dirty="0"/>
          </a:p>
        </p:txBody>
      </p:sp>
      <p:sp>
        <p:nvSpPr>
          <p:cNvPr id="27" name="26 Rectángulo"/>
          <p:cNvSpPr/>
          <p:nvPr/>
        </p:nvSpPr>
        <p:spPr>
          <a:xfrm>
            <a:off x="1628300" y="4785605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20%</a:t>
            </a:r>
            <a:endParaRPr lang="es-PE" sz="1000" i="1" dirty="0"/>
          </a:p>
        </p:txBody>
      </p:sp>
      <p:sp>
        <p:nvSpPr>
          <p:cNvPr id="28" name="27 Rectángulo"/>
          <p:cNvSpPr/>
          <p:nvPr/>
        </p:nvSpPr>
        <p:spPr>
          <a:xfrm>
            <a:off x="1628299" y="5467314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11%</a:t>
            </a:r>
            <a:endParaRPr lang="es-PE" sz="1000" i="1" dirty="0"/>
          </a:p>
        </p:txBody>
      </p:sp>
      <p:sp>
        <p:nvSpPr>
          <p:cNvPr id="40" name="39 Rectángulo"/>
          <p:cNvSpPr/>
          <p:nvPr/>
        </p:nvSpPr>
        <p:spPr>
          <a:xfrm>
            <a:off x="1975266" y="6618158"/>
            <a:ext cx="66291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Note: The total percentage may not always add up to 100 due to rounding and/or multiple response questions. </a:t>
            </a:r>
          </a:p>
        </p:txBody>
      </p:sp>
      <p:sp>
        <p:nvSpPr>
          <p:cNvPr id="4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4176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Level of achievement in Gender Equality - 2024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 – Net Index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47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58357" y="5926700"/>
            <a:ext cx="7994029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1,007 U.S. </a:t>
            </a:r>
            <a:r>
              <a:rPr lang="es-PE" sz="1100" b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Respondents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The percentages of Dk / Nr have not been plotted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  <p:cxnSp>
        <p:nvCxnSpPr>
          <p:cNvPr id="42" name="1 Conector recto"/>
          <p:cNvCxnSpPr/>
          <p:nvPr/>
        </p:nvCxnSpPr>
        <p:spPr>
          <a:xfrm>
            <a:off x="2686918" y="1700493"/>
            <a:ext cx="0" cy="40503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1 Conector recto"/>
          <p:cNvCxnSpPr/>
          <p:nvPr/>
        </p:nvCxnSpPr>
        <p:spPr>
          <a:xfrm>
            <a:off x="4288721" y="1665413"/>
            <a:ext cx="0" cy="40503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1 Conector recto"/>
          <p:cNvCxnSpPr/>
          <p:nvPr/>
        </p:nvCxnSpPr>
        <p:spPr>
          <a:xfrm>
            <a:off x="5893343" y="1700493"/>
            <a:ext cx="0" cy="40503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Chart 25"/>
          <p:cNvGraphicFramePr/>
          <p:nvPr>
            <p:extLst>
              <p:ext uri="{D42A27DB-BD31-4B8C-83A1-F6EECF244321}">
                <p14:modId xmlns:p14="http://schemas.microsoft.com/office/powerpoint/2010/main" val="1742361636"/>
              </p:ext>
            </p:extLst>
          </p:nvPr>
        </p:nvGraphicFramePr>
        <p:xfrm>
          <a:off x="5889114" y="1985858"/>
          <a:ext cx="1620000" cy="388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51" name="1 Conector recto"/>
          <p:cNvCxnSpPr/>
          <p:nvPr/>
        </p:nvCxnSpPr>
        <p:spPr>
          <a:xfrm>
            <a:off x="7531564" y="1700493"/>
            <a:ext cx="0" cy="40503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Chart 25"/>
          <p:cNvGraphicFramePr/>
          <p:nvPr>
            <p:extLst>
              <p:ext uri="{D42A27DB-BD31-4B8C-83A1-F6EECF244321}">
                <p14:modId xmlns:p14="http://schemas.microsoft.com/office/powerpoint/2010/main" val="3877341959"/>
              </p:ext>
            </p:extLst>
          </p:nvPr>
        </p:nvGraphicFramePr>
        <p:xfrm>
          <a:off x="7517285" y="1996038"/>
          <a:ext cx="1620000" cy="3862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3" name="22 Rectángulo"/>
          <p:cNvSpPr/>
          <p:nvPr/>
        </p:nvSpPr>
        <p:spPr>
          <a:xfrm>
            <a:off x="6491206" y="1785913"/>
            <a:ext cx="4283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</a:rPr>
              <a:t>Arts</a:t>
            </a:r>
            <a:endParaRPr lang="es-PE" sz="12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6" name="22 Rectángulo"/>
          <p:cNvSpPr/>
          <p:nvPr/>
        </p:nvSpPr>
        <p:spPr>
          <a:xfrm>
            <a:off x="8041843" y="1785389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</a:rPr>
              <a:t>Sports</a:t>
            </a:r>
            <a:endParaRPr lang="es-PE" sz="12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7" name="23 Rectángulo"/>
          <p:cNvSpPr/>
          <p:nvPr/>
        </p:nvSpPr>
        <p:spPr>
          <a:xfrm>
            <a:off x="3231115" y="2615580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70%</a:t>
            </a:r>
            <a:endParaRPr lang="es-PE" sz="1000" i="1" dirty="0"/>
          </a:p>
        </p:txBody>
      </p:sp>
      <p:sp>
        <p:nvSpPr>
          <p:cNvPr id="78" name="24 Rectángulo"/>
          <p:cNvSpPr/>
          <p:nvPr/>
        </p:nvSpPr>
        <p:spPr>
          <a:xfrm>
            <a:off x="3235330" y="3350151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23%</a:t>
            </a:r>
            <a:endParaRPr lang="es-PE" sz="1000" i="1" dirty="0"/>
          </a:p>
        </p:txBody>
      </p:sp>
      <p:sp>
        <p:nvSpPr>
          <p:cNvPr id="79" name="25 Rectángulo"/>
          <p:cNvSpPr/>
          <p:nvPr/>
        </p:nvSpPr>
        <p:spPr>
          <a:xfrm>
            <a:off x="3258838" y="4066345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24%</a:t>
            </a:r>
            <a:endParaRPr lang="es-PE" sz="1000" i="1" dirty="0"/>
          </a:p>
        </p:txBody>
      </p:sp>
      <p:sp>
        <p:nvSpPr>
          <p:cNvPr id="80" name="26 Rectángulo"/>
          <p:cNvSpPr/>
          <p:nvPr/>
        </p:nvSpPr>
        <p:spPr>
          <a:xfrm>
            <a:off x="3258837" y="4785605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17%</a:t>
            </a:r>
            <a:endParaRPr lang="es-PE" sz="1000" i="1" dirty="0"/>
          </a:p>
        </p:txBody>
      </p:sp>
      <p:sp>
        <p:nvSpPr>
          <p:cNvPr id="81" name="27 Rectángulo"/>
          <p:cNvSpPr/>
          <p:nvPr/>
        </p:nvSpPr>
        <p:spPr>
          <a:xfrm>
            <a:off x="3258836" y="5467314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8%</a:t>
            </a:r>
            <a:endParaRPr lang="es-PE" sz="1000" i="1" dirty="0"/>
          </a:p>
        </p:txBody>
      </p:sp>
      <p:sp>
        <p:nvSpPr>
          <p:cNvPr id="82" name="23 Rectángulo"/>
          <p:cNvSpPr/>
          <p:nvPr/>
        </p:nvSpPr>
        <p:spPr>
          <a:xfrm>
            <a:off x="4794915" y="2615580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16%</a:t>
            </a:r>
            <a:endParaRPr lang="es-PE" sz="1000" i="1" dirty="0"/>
          </a:p>
        </p:txBody>
      </p:sp>
      <p:sp>
        <p:nvSpPr>
          <p:cNvPr id="83" name="24 Rectángulo"/>
          <p:cNvSpPr/>
          <p:nvPr/>
        </p:nvSpPr>
        <p:spPr>
          <a:xfrm>
            <a:off x="4799130" y="3350151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10%</a:t>
            </a:r>
            <a:endParaRPr lang="es-PE" sz="1000" i="1" dirty="0"/>
          </a:p>
        </p:txBody>
      </p:sp>
      <p:sp>
        <p:nvSpPr>
          <p:cNvPr id="84" name="25 Rectángulo"/>
          <p:cNvSpPr/>
          <p:nvPr/>
        </p:nvSpPr>
        <p:spPr>
          <a:xfrm>
            <a:off x="4822638" y="4066345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19%</a:t>
            </a:r>
            <a:endParaRPr lang="es-PE" sz="1000" i="1" dirty="0"/>
          </a:p>
        </p:txBody>
      </p:sp>
      <p:sp>
        <p:nvSpPr>
          <p:cNvPr id="85" name="26 Rectángulo"/>
          <p:cNvSpPr/>
          <p:nvPr/>
        </p:nvSpPr>
        <p:spPr>
          <a:xfrm>
            <a:off x="4822637" y="4785605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13%</a:t>
            </a:r>
            <a:endParaRPr lang="es-PE" sz="1000" i="1" dirty="0"/>
          </a:p>
        </p:txBody>
      </p:sp>
      <p:sp>
        <p:nvSpPr>
          <p:cNvPr id="86" name="27 Rectángulo"/>
          <p:cNvSpPr/>
          <p:nvPr/>
        </p:nvSpPr>
        <p:spPr>
          <a:xfrm>
            <a:off x="4822636" y="5467314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8%</a:t>
            </a:r>
            <a:endParaRPr lang="es-PE" sz="1000" i="1" dirty="0"/>
          </a:p>
        </p:txBody>
      </p:sp>
      <p:sp>
        <p:nvSpPr>
          <p:cNvPr id="87" name="23 Rectángulo"/>
          <p:cNvSpPr/>
          <p:nvPr/>
        </p:nvSpPr>
        <p:spPr>
          <a:xfrm>
            <a:off x="6421729" y="2615580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16%</a:t>
            </a:r>
            <a:endParaRPr lang="es-PE" sz="1000" i="1" dirty="0"/>
          </a:p>
        </p:txBody>
      </p:sp>
      <p:sp>
        <p:nvSpPr>
          <p:cNvPr id="88" name="24 Rectángulo"/>
          <p:cNvSpPr/>
          <p:nvPr/>
        </p:nvSpPr>
        <p:spPr>
          <a:xfrm>
            <a:off x="6425944" y="3350151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37%</a:t>
            </a:r>
            <a:endParaRPr lang="es-PE" sz="1000" i="1" dirty="0"/>
          </a:p>
        </p:txBody>
      </p:sp>
      <p:sp>
        <p:nvSpPr>
          <p:cNvPr id="89" name="25 Rectángulo"/>
          <p:cNvSpPr/>
          <p:nvPr/>
        </p:nvSpPr>
        <p:spPr>
          <a:xfrm>
            <a:off x="6449452" y="4066345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32%</a:t>
            </a:r>
            <a:endParaRPr lang="es-PE" sz="1000" i="1" dirty="0"/>
          </a:p>
        </p:txBody>
      </p:sp>
      <p:sp>
        <p:nvSpPr>
          <p:cNvPr id="90" name="26 Rectángulo"/>
          <p:cNvSpPr/>
          <p:nvPr/>
        </p:nvSpPr>
        <p:spPr>
          <a:xfrm>
            <a:off x="6449451" y="4785605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22%</a:t>
            </a:r>
            <a:endParaRPr lang="es-PE" sz="1000" i="1" dirty="0"/>
          </a:p>
        </p:txBody>
      </p:sp>
      <p:sp>
        <p:nvSpPr>
          <p:cNvPr id="91" name="27 Rectángulo"/>
          <p:cNvSpPr/>
          <p:nvPr/>
        </p:nvSpPr>
        <p:spPr>
          <a:xfrm>
            <a:off x="6449450" y="5467314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13%</a:t>
            </a:r>
            <a:endParaRPr lang="es-PE" sz="1000" i="1" dirty="0"/>
          </a:p>
        </p:txBody>
      </p:sp>
      <p:sp>
        <p:nvSpPr>
          <p:cNvPr id="92" name="23 Rectángulo"/>
          <p:cNvSpPr/>
          <p:nvPr/>
        </p:nvSpPr>
        <p:spPr>
          <a:xfrm>
            <a:off x="8059949" y="2639553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16%</a:t>
            </a:r>
            <a:endParaRPr lang="es-PE" sz="1000" i="1" dirty="0"/>
          </a:p>
        </p:txBody>
      </p:sp>
      <p:sp>
        <p:nvSpPr>
          <p:cNvPr id="93" name="24 Rectángulo"/>
          <p:cNvSpPr/>
          <p:nvPr/>
        </p:nvSpPr>
        <p:spPr>
          <a:xfrm>
            <a:off x="8064164" y="3374124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26%</a:t>
            </a:r>
            <a:endParaRPr lang="es-PE" sz="1000" i="1" dirty="0"/>
          </a:p>
        </p:txBody>
      </p:sp>
      <p:sp>
        <p:nvSpPr>
          <p:cNvPr id="94" name="25 Rectángulo"/>
          <p:cNvSpPr/>
          <p:nvPr/>
        </p:nvSpPr>
        <p:spPr>
          <a:xfrm>
            <a:off x="8087672" y="4090318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27%</a:t>
            </a:r>
            <a:endParaRPr lang="es-PE" sz="1000" i="1" dirty="0"/>
          </a:p>
        </p:txBody>
      </p:sp>
      <p:sp>
        <p:nvSpPr>
          <p:cNvPr id="95" name="26 Rectángulo"/>
          <p:cNvSpPr/>
          <p:nvPr/>
        </p:nvSpPr>
        <p:spPr>
          <a:xfrm>
            <a:off x="8087671" y="4809578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21%</a:t>
            </a:r>
            <a:endParaRPr lang="es-PE" sz="1000" i="1" dirty="0"/>
          </a:p>
        </p:txBody>
      </p:sp>
      <p:sp>
        <p:nvSpPr>
          <p:cNvPr id="96" name="27 Rectángulo"/>
          <p:cNvSpPr/>
          <p:nvPr/>
        </p:nvSpPr>
        <p:spPr>
          <a:xfrm>
            <a:off x="8087670" y="5491287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10%</a:t>
            </a:r>
            <a:endParaRPr lang="es-PE" sz="1000" i="1" dirty="0"/>
          </a:p>
        </p:txBody>
      </p:sp>
      <p:pic>
        <p:nvPicPr>
          <p:cNvPr id="66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071392" y="289983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7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143400" y="289983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1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47890">
                        <a14:foregroundMark x1="13502" y1="4339" x2="13502" y2="4339"/>
                        <a14:foregroundMark x1="12869" y1="29545" x2="12869" y2="29545"/>
                        <a14:foregroundMark x1="10127" y1="59711" x2="10127" y2="59711"/>
                        <a14:foregroundMark x1="19831" y1="76033" x2="19831" y2="76033"/>
                        <a14:foregroundMark x1="30802" y1="81405" x2="30802" y2="81405"/>
                        <a14:foregroundMark x1="29536" y1="53926" x2="29536" y2="53926"/>
                        <a14:foregroundMark x1="9494" y1="46694" x2="9494" y2="46694"/>
                        <a14:foregroundMark x1="34388" y1="30992" x2="34388" y2="30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2"/>
          <a:stretch/>
        </p:blipFill>
        <p:spPr bwMode="auto">
          <a:xfrm flipH="1">
            <a:off x="8400078" y="260648"/>
            <a:ext cx="210765" cy="52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1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151702" y="265402"/>
            <a:ext cx="243644" cy="5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4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5">
            <a:extLst>
              <a:ext uri="{FF2B5EF4-FFF2-40B4-BE49-F238E27FC236}">
                <a16:creationId xmlns:a16="http://schemas.microsoft.com/office/drawing/2014/main" id="{1A870A44-EC2D-624E-5B4F-876EFC42A6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787834"/>
              </p:ext>
            </p:extLst>
          </p:nvPr>
        </p:nvGraphicFramePr>
        <p:xfrm>
          <a:off x="7424154" y="1748340"/>
          <a:ext cx="1620000" cy="405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3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99945"/>
              </p:ext>
            </p:extLst>
          </p:nvPr>
        </p:nvGraphicFramePr>
        <p:xfrm>
          <a:off x="226729" y="1866101"/>
          <a:ext cx="8544234" cy="3870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44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4175">
                <a:tc>
                  <a:txBody>
                    <a:bodyPr/>
                    <a:lstStyle/>
                    <a:p>
                      <a:pPr algn="l"/>
                      <a:endParaRPr lang="es-PE" sz="1050" dirty="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308">
                <a:tc>
                  <a:txBody>
                    <a:bodyPr/>
                    <a:lstStyle/>
                    <a:p>
                      <a:pPr algn="l"/>
                      <a:endParaRPr lang="es-PE" sz="1050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308">
                <a:tc>
                  <a:txBody>
                    <a:bodyPr/>
                    <a:lstStyle/>
                    <a:p>
                      <a:pPr algn="l"/>
                      <a:endParaRPr lang="es-PE" sz="1050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308">
                <a:tc>
                  <a:txBody>
                    <a:bodyPr/>
                    <a:lstStyle/>
                    <a:p>
                      <a:pPr algn="l"/>
                      <a:endParaRPr lang="es-PE" sz="1050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308">
                <a:tc>
                  <a:txBody>
                    <a:bodyPr/>
                    <a:lstStyle/>
                    <a:p>
                      <a:pPr algn="l"/>
                      <a:endParaRPr lang="es-PE" sz="1050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308">
                <a:tc>
                  <a:txBody>
                    <a:bodyPr/>
                    <a:lstStyle/>
                    <a:p>
                      <a:pPr algn="l"/>
                      <a:endParaRPr lang="es-PE" sz="1050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5" name="4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3005"/>
              </p:ext>
            </p:extLst>
          </p:nvPr>
        </p:nvGraphicFramePr>
        <p:xfrm>
          <a:off x="226729" y="1852077"/>
          <a:ext cx="825819" cy="3859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335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full </a:t>
                      </a:r>
                    </a:p>
                    <a:p>
                      <a:pPr algn="l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(</a:t>
                      </a:r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include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self-employed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12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Part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-time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21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Unemployed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79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Student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12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Housewife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83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Retired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/</a:t>
                      </a:r>
                    </a:p>
                    <a:p>
                      <a:pPr algn="l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Disabled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9" name="Chart 25"/>
          <p:cNvGraphicFramePr/>
          <p:nvPr>
            <p:extLst>
              <p:ext uri="{D42A27DB-BD31-4B8C-83A1-F6EECF244321}">
                <p14:modId xmlns:p14="http://schemas.microsoft.com/office/powerpoint/2010/main" val="191191006"/>
              </p:ext>
            </p:extLst>
          </p:nvPr>
        </p:nvGraphicFramePr>
        <p:xfrm>
          <a:off x="4248862" y="1720175"/>
          <a:ext cx="1620000" cy="4071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4" name="Chart 25"/>
          <p:cNvGraphicFramePr/>
          <p:nvPr>
            <p:extLst>
              <p:ext uri="{D42A27DB-BD31-4B8C-83A1-F6EECF244321}">
                <p14:modId xmlns:p14="http://schemas.microsoft.com/office/powerpoint/2010/main" val="2167711329"/>
              </p:ext>
            </p:extLst>
          </p:nvPr>
        </p:nvGraphicFramePr>
        <p:xfrm>
          <a:off x="2630794" y="1736409"/>
          <a:ext cx="1620000" cy="407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5" name="Chart 25"/>
          <p:cNvGraphicFramePr/>
          <p:nvPr>
            <p:extLst>
              <p:ext uri="{D42A27DB-BD31-4B8C-83A1-F6EECF244321}">
                <p14:modId xmlns:p14="http://schemas.microsoft.com/office/powerpoint/2010/main" val="4204706553"/>
              </p:ext>
            </p:extLst>
          </p:nvPr>
        </p:nvGraphicFramePr>
        <p:xfrm>
          <a:off x="1048776" y="1736409"/>
          <a:ext cx="1620000" cy="405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59402" y="6361111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Q5. To what extent has gender equality achieved in your country in the following fields?</a:t>
            </a:r>
          </a:p>
        </p:txBody>
      </p:sp>
      <p:graphicFrame>
        <p:nvGraphicFramePr>
          <p:cNvPr id="46" name="4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368147"/>
              </p:ext>
            </p:extLst>
          </p:nvPr>
        </p:nvGraphicFramePr>
        <p:xfrm>
          <a:off x="429949" y="1204276"/>
          <a:ext cx="2315852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By</a:t>
                      </a: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Verdana" pitchFamily="34" charset="0"/>
                          <a:cs typeface="Arial" pitchFamily="34" charset="0"/>
                        </a:rPr>
                        <a:t>employment</a:t>
                      </a:r>
                      <a:endParaRPr lang="es-PE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Verdana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" name="65 Lágrima"/>
          <p:cNvSpPr/>
          <p:nvPr/>
        </p:nvSpPr>
        <p:spPr>
          <a:xfrm rot="7948615">
            <a:off x="360141" y="993971"/>
            <a:ext cx="526208" cy="526208"/>
          </a:xfrm>
          <a:prstGeom prst="teardrop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 Light" panose="020F0302020204030204" pitchFamily="34" charset="0"/>
            </a:endParaRPr>
          </a:p>
        </p:txBody>
      </p:sp>
      <p:pic>
        <p:nvPicPr>
          <p:cNvPr id="67" name="66 Imagen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92" y="1090921"/>
            <a:ext cx="343267" cy="343267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2555776" y="969889"/>
            <a:ext cx="576064" cy="3128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TTB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119018" y="909881"/>
            <a:ext cx="2358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err="1"/>
              <a:t>Definitely</a:t>
            </a:r>
            <a:r>
              <a:rPr lang="es-PE" sz="1100" dirty="0"/>
              <a:t> </a:t>
            </a:r>
            <a:r>
              <a:rPr lang="es-PE" sz="1100" dirty="0" err="1"/>
              <a:t>achieved</a:t>
            </a:r>
            <a:r>
              <a:rPr lang="es-PE" sz="1100" dirty="0"/>
              <a:t>/</a:t>
            </a:r>
          </a:p>
          <a:p>
            <a:r>
              <a:rPr lang="es-PE" sz="1100" dirty="0"/>
              <a:t>To </a:t>
            </a:r>
            <a:r>
              <a:rPr lang="es-PE" sz="1100" dirty="0" err="1"/>
              <a:t>some</a:t>
            </a:r>
            <a:r>
              <a:rPr lang="es-PE" sz="1100" dirty="0"/>
              <a:t> </a:t>
            </a:r>
            <a:r>
              <a:rPr lang="es-PE" sz="1100" dirty="0" err="1"/>
              <a:t>extent</a:t>
            </a:r>
            <a:r>
              <a:rPr lang="es-PE" sz="1100" dirty="0"/>
              <a:t> </a:t>
            </a:r>
            <a:r>
              <a:rPr lang="es-PE" sz="1100" dirty="0" err="1"/>
              <a:t>achieved</a:t>
            </a:r>
            <a:endParaRPr lang="es-PE" sz="11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893343" y="907458"/>
            <a:ext cx="2358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err="1"/>
              <a:t>Not</a:t>
            </a:r>
            <a:r>
              <a:rPr lang="es-PE" sz="1100" dirty="0"/>
              <a:t> </a:t>
            </a:r>
            <a:r>
              <a:rPr lang="es-PE" sz="1100" dirty="0" err="1"/>
              <a:t>really</a:t>
            </a:r>
            <a:r>
              <a:rPr lang="es-PE" sz="1100" dirty="0"/>
              <a:t> </a:t>
            </a:r>
            <a:r>
              <a:rPr lang="es-PE" sz="1100" dirty="0" err="1"/>
              <a:t>achieved</a:t>
            </a:r>
            <a:r>
              <a:rPr lang="es-PE" sz="1100" dirty="0"/>
              <a:t>/</a:t>
            </a:r>
          </a:p>
          <a:p>
            <a:r>
              <a:rPr lang="es-PE" sz="1100" dirty="0" err="1"/>
              <a:t>Not</a:t>
            </a:r>
            <a:r>
              <a:rPr lang="es-PE" sz="1100" dirty="0"/>
              <a:t> at </a:t>
            </a:r>
            <a:r>
              <a:rPr lang="es-PE" sz="1100" dirty="0" err="1"/>
              <a:t>all</a:t>
            </a:r>
            <a:r>
              <a:rPr lang="es-PE" sz="1100" dirty="0"/>
              <a:t> </a:t>
            </a:r>
            <a:r>
              <a:rPr lang="es-PE" sz="1100" dirty="0" err="1"/>
              <a:t>achieved</a:t>
            </a:r>
            <a:endParaRPr lang="es-PE" sz="1100" dirty="0"/>
          </a:p>
        </p:txBody>
      </p:sp>
      <p:sp>
        <p:nvSpPr>
          <p:cNvPr id="23" name="22 Rectángulo"/>
          <p:cNvSpPr/>
          <p:nvPr/>
        </p:nvSpPr>
        <p:spPr>
          <a:xfrm>
            <a:off x="5334612" y="966479"/>
            <a:ext cx="576064" cy="312844"/>
          </a:xfrm>
          <a:prstGeom prst="rect">
            <a:avLst/>
          </a:prstGeom>
          <a:solidFill>
            <a:srgbClr val="D24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BTB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1565516" y="2311923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9%</a:t>
            </a:r>
            <a:endParaRPr lang="es-PE" sz="1000" i="1" dirty="0"/>
          </a:p>
        </p:txBody>
      </p:sp>
      <p:sp>
        <p:nvSpPr>
          <p:cNvPr id="25" name="24 Rectángulo"/>
          <p:cNvSpPr/>
          <p:nvPr/>
        </p:nvSpPr>
        <p:spPr>
          <a:xfrm>
            <a:off x="1578107" y="2952516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20%</a:t>
            </a:r>
            <a:endParaRPr lang="es-PE" sz="1000" i="1" dirty="0"/>
          </a:p>
        </p:txBody>
      </p:sp>
      <p:sp>
        <p:nvSpPr>
          <p:cNvPr id="26" name="25 Rectángulo"/>
          <p:cNvSpPr/>
          <p:nvPr/>
        </p:nvSpPr>
        <p:spPr>
          <a:xfrm>
            <a:off x="1528728" y="3585800"/>
            <a:ext cx="6158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29%</a:t>
            </a:r>
            <a:endParaRPr lang="es-PE" sz="1000" i="1" dirty="0"/>
          </a:p>
        </p:txBody>
      </p:sp>
      <p:sp>
        <p:nvSpPr>
          <p:cNvPr id="27" name="26 Rectángulo"/>
          <p:cNvSpPr/>
          <p:nvPr/>
        </p:nvSpPr>
        <p:spPr>
          <a:xfrm>
            <a:off x="1565516" y="4192898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21%</a:t>
            </a:r>
            <a:endParaRPr lang="es-PE" sz="1000" i="1" dirty="0"/>
          </a:p>
        </p:txBody>
      </p:sp>
      <p:sp>
        <p:nvSpPr>
          <p:cNvPr id="28" name="27 Rectángulo"/>
          <p:cNvSpPr/>
          <p:nvPr/>
        </p:nvSpPr>
        <p:spPr>
          <a:xfrm>
            <a:off x="1527604" y="4863231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54%</a:t>
            </a:r>
            <a:endParaRPr lang="es-PE" sz="1000" i="1" dirty="0"/>
          </a:p>
        </p:txBody>
      </p:sp>
      <p:sp>
        <p:nvSpPr>
          <p:cNvPr id="29" name="28 Rectángulo"/>
          <p:cNvSpPr/>
          <p:nvPr/>
        </p:nvSpPr>
        <p:spPr>
          <a:xfrm>
            <a:off x="1515408" y="5485079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32%</a:t>
            </a:r>
            <a:endParaRPr lang="es-PE" sz="1000" i="1" dirty="0"/>
          </a:p>
        </p:txBody>
      </p:sp>
      <p:sp>
        <p:nvSpPr>
          <p:cNvPr id="43" name="42 Rectángulo"/>
          <p:cNvSpPr/>
          <p:nvPr/>
        </p:nvSpPr>
        <p:spPr>
          <a:xfrm>
            <a:off x="1896440" y="6541864"/>
            <a:ext cx="66291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Note: The total percentage may not always add up to 100 due to rounding and/or multiple response questions. </a:t>
            </a:r>
          </a:p>
        </p:txBody>
      </p:sp>
      <p:sp>
        <p:nvSpPr>
          <p:cNvPr id="47" name="20 Rectángulo"/>
          <p:cNvSpPr/>
          <p:nvPr/>
        </p:nvSpPr>
        <p:spPr>
          <a:xfrm>
            <a:off x="1511600" y="1585935"/>
            <a:ext cx="6510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</a:rPr>
              <a:t>At work</a:t>
            </a:r>
          </a:p>
        </p:txBody>
      </p:sp>
      <p:sp>
        <p:nvSpPr>
          <p:cNvPr id="68" name="21 Rectángulo"/>
          <p:cNvSpPr/>
          <p:nvPr/>
        </p:nvSpPr>
        <p:spPr>
          <a:xfrm>
            <a:off x="3149820" y="1589102"/>
            <a:ext cx="6092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</a:rPr>
              <a:t>Politics</a:t>
            </a:r>
          </a:p>
        </p:txBody>
      </p:sp>
      <p:sp>
        <p:nvSpPr>
          <p:cNvPr id="69" name="22 Rectángulo"/>
          <p:cNvSpPr/>
          <p:nvPr/>
        </p:nvSpPr>
        <p:spPr>
          <a:xfrm>
            <a:off x="4730894" y="1590073"/>
            <a:ext cx="700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</a:rPr>
              <a:t>At home</a:t>
            </a:r>
            <a:endParaRPr lang="es-PE" sz="1200" b="1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0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4176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Level of achievement in Gender Equality - 2024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 – Net Index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77" name="1 Conector recto"/>
          <p:cNvCxnSpPr/>
          <p:nvPr/>
        </p:nvCxnSpPr>
        <p:spPr>
          <a:xfrm>
            <a:off x="2648352" y="1568447"/>
            <a:ext cx="0" cy="40503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1 Conector recto"/>
          <p:cNvCxnSpPr/>
          <p:nvPr/>
        </p:nvCxnSpPr>
        <p:spPr>
          <a:xfrm>
            <a:off x="4246915" y="1534673"/>
            <a:ext cx="0" cy="40503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1 Conector recto"/>
          <p:cNvCxnSpPr/>
          <p:nvPr/>
        </p:nvCxnSpPr>
        <p:spPr>
          <a:xfrm>
            <a:off x="5868552" y="1568448"/>
            <a:ext cx="0" cy="40503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1 Conector recto"/>
          <p:cNvCxnSpPr/>
          <p:nvPr/>
        </p:nvCxnSpPr>
        <p:spPr>
          <a:xfrm>
            <a:off x="7506773" y="1568448"/>
            <a:ext cx="0" cy="40503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Chart 25"/>
          <p:cNvGraphicFramePr/>
          <p:nvPr>
            <p:extLst>
              <p:ext uri="{D42A27DB-BD31-4B8C-83A1-F6EECF244321}">
                <p14:modId xmlns:p14="http://schemas.microsoft.com/office/powerpoint/2010/main" val="2087583852"/>
              </p:ext>
            </p:extLst>
          </p:nvPr>
        </p:nvGraphicFramePr>
        <p:xfrm>
          <a:off x="5872644" y="1643374"/>
          <a:ext cx="1620000" cy="419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3" name="20 Rectángulo"/>
          <p:cNvSpPr/>
          <p:nvPr/>
        </p:nvSpPr>
        <p:spPr>
          <a:xfrm>
            <a:off x="6460083" y="1587648"/>
            <a:ext cx="4283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</a:rPr>
              <a:t>Arts</a:t>
            </a:r>
          </a:p>
        </p:txBody>
      </p:sp>
      <p:sp>
        <p:nvSpPr>
          <p:cNvPr id="84" name="21 Rectángulo"/>
          <p:cNvSpPr/>
          <p:nvPr/>
        </p:nvSpPr>
        <p:spPr>
          <a:xfrm>
            <a:off x="7962422" y="1582666"/>
            <a:ext cx="5693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</a:rPr>
              <a:t>Sports</a:t>
            </a:r>
          </a:p>
        </p:txBody>
      </p:sp>
      <p:sp>
        <p:nvSpPr>
          <p:cNvPr id="113" name="23 Rectángulo"/>
          <p:cNvSpPr/>
          <p:nvPr/>
        </p:nvSpPr>
        <p:spPr>
          <a:xfrm>
            <a:off x="3188741" y="2311923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10%</a:t>
            </a:r>
            <a:endParaRPr lang="es-PE" sz="1000" i="1" dirty="0"/>
          </a:p>
        </p:txBody>
      </p:sp>
      <p:sp>
        <p:nvSpPr>
          <p:cNvPr id="114" name="24 Rectángulo"/>
          <p:cNvSpPr/>
          <p:nvPr/>
        </p:nvSpPr>
        <p:spPr>
          <a:xfrm>
            <a:off x="3201332" y="2952516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26%</a:t>
            </a:r>
            <a:endParaRPr lang="es-PE" sz="1000" i="1" dirty="0"/>
          </a:p>
        </p:txBody>
      </p:sp>
      <p:sp>
        <p:nvSpPr>
          <p:cNvPr id="115" name="25 Rectángulo"/>
          <p:cNvSpPr/>
          <p:nvPr/>
        </p:nvSpPr>
        <p:spPr>
          <a:xfrm>
            <a:off x="3151953" y="3585800"/>
            <a:ext cx="6158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29%</a:t>
            </a:r>
            <a:endParaRPr lang="es-PE" sz="1000" i="1" dirty="0"/>
          </a:p>
        </p:txBody>
      </p:sp>
      <p:sp>
        <p:nvSpPr>
          <p:cNvPr id="116" name="26 Rectángulo"/>
          <p:cNvSpPr/>
          <p:nvPr/>
        </p:nvSpPr>
        <p:spPr>
          <a:xfrm>
            <a:off x="3188741" y="4192898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23%</a:t>
            </a:r>
            <a:endParaRPr lang="es-PE" sz="1000" i="1" dirty="0"/>
          </a:p>
        </p:txBody>
      </p:sp>
      <p:sp>
        <p:nvSpPr>
          <p:cNvPr id="117" name="27 Rectángulo"/>
          <p:cNvSpPr/>
          <p:nvPr/>
        </p:nvSpPr>
        <p:spPr>
          <a:xfrm>
            <a:off x="3150829" y="4863231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43%</a:t>
            </a:r>
            <a:endParaRPr lang="es-PE" sz="1000" i="1" dirty="0"/>
          </a:p>
        </p:txBody>
      </p:sp>
      <p:sp>
        <p:nvSpPr>
          <p:cNvPr id="118" name="28 Rectángulo"/>
          <p:cNvSpPr/>
          <p:nvPr/>
        </p:nvSpPr>
        <p:spPr>
          <a:xfrm>
            <a:off x="3138633" y="5485079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20%</a:t>
            </a:r>
            <a:endParaRPr lang="es-PE" sz="1000" i="1" dirty="0"/>
          </a:p>
        </p:txBody>
      </p:sp>
      <p:sp>
        <p:nvSpPr>
          <p:cNvPr id="119" name="23 Rectángulo"/>
          <p:cNvSpPr/>
          <p:nvPr/>
        </p:nvSpPr>
        <p:spPr>
          <a:xfrm>
            <a:off x="4791738" y="2291335"/>
            <a:ext cx="5501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9%</a:t>
            </a:r>
            <a:endParaRPr lang="es-PE" sz="1000" i="1" dirty="0"/>
          </a:p>
        </p:txBody>
      </p:sp>
      <p:sp>
        <p:nvSpPr>
          <p:cNvPr id="120" name="24 Rectángulo"/>
          <p:cNvSpPr/>
          <p:nvPr/>
        </p:nvSpPr>
        <p:spPr>
          <a:xfrm>
            <a:off x="4804329" y="2931928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13%</a:t>
            </a:r>
            <a:endParaRPr lang="es-PE" sz="1000" i="1" dirty="0"/>
          </a:p>
        </p:txBody>
      </p:sp>
      <p:sp>
        <p:nvSpPr>
          <p:cNvPr id="121" name="25 Rectángulo"/>
          <p:cNvSpPr/>
          <p:nvPr/>
        </p:nvSpPr>
        <p:spPr>
          <a:xfrm>
            <a:off x="4754950" y="3565212"/>
            <a:ext cx="6158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23%</a:t>
            </a:r>
            <a:endParaRPr lang="es-PE" sz="1000" i="1" dirty="0"/>
          </a:p>
        </p:txBody>
      </p:sp>
      <p:sp>
        <p:nvSpPr>
          <p:cNvPr id="122" name="26 Rectángulo"/>
          <p:cNvSpPr/>
          <p:nvPr/>
        </p:nvSpPr>
        <p:spPr>
          <a:xfrm>
            <a:off x="4791738" y="4172310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16%</a:t>
            </a:r>
            <a:endParaRPr lang="es-PE" sz="1000" i="1" dirty="0"/>
          </a:p>
        </p:txBody>
      </p:sp>
      <p:sp>
        <p:nvSpPr>
          <p:cNvPr id="123" name="27 Rectángulo"/>
          <p:cNvSpPr/>
          <p:nvPr/>
        </p:nvSpPr>
        <p:spPr>
          <a:xfrm>
            <a:off x="4753826" y="4842643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30%</a:t>
            </a:r>
            <a:endParaRPr lang="es-PE" sz="1000" i="1" dirty="0"/>
          </a:p>
        </p:txBody>
      </p:sp>
      <p:sp>
        <p:nvSpPr>
          <p:cNvPr id="124" name="28 Rectángulo"/>
          <p:cNvSpPr/>
          <p:nvPr/>
        </p:nvSpPr>
        <p:spPr>
          <a:xfrm>
            <a:off x="4741630" y="5464491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15%</a:t>
            </a:r>
            <a:endParaRPr lang="es-PE" sz="1000" i="1" dirty="0"/>
          </a:p>
        </p:txBody>
      </p:sp>
      <p:sp>
        <p:nvSpPr>
          <p:cNvPr id="125" name="23 Rectángulo"/>
          <p:cNvSpPr/>
          <p:nvPr/>
        </p:nvSpPr>
        <p:spPr>
          <a:xfrm>
            <a:off x="6391267" y="2278227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15%</a:t>
            </a:r>
            <a:endParaRPr lang="es-PE" sz="1000" i="1" dirty="0"/>
          </a:p>
        </p:txBody>
      </p:sp>
      <p:sp>
        <p:nvSpPr>
          <p:cNvPr id="126" name="24 Rectángulo"/>
          <p:cNvSpPr/>
          <p:nvPr/>
        </p:nvSpPr>
        <p:spPr>
          <a:xfrm>
            <a:off x="6403858" y="2918820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31%</a:t>
            </a:r>
            <a:endParaRPr lang="es-PE" sz="1000" i="1" dirty="0"/>
          </a:p>
        </p:txBody>
      </p:sp>
      <p:sp>
        <p:nvSpPr>
          <p:cNvPr id="127" name="25 Rectángulo"/>
          <p:cNvSpPr/>
          <p:nvPr/>
        </p:nvSpPr>
        <p:spPr>
          <a:xfrm>
            <a:off x="6354479" y="3552104"/>
            <a:ext cx="6158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28%</a:t>
            </a:r>
            <a:endParaRPr lang="es-PE" sz="1000" i="1" dirty="0"/>
          </a:p>
        </p:txBody>
      </p:sp>
      <p:sp>
        <p:nvSpPr>
          <p:cNvPr id="128" name="26 Rectángulo"/>
          <p:cNvSpPr/>
          <p:nvPr/>
        </p:nvSpPr>
        <p:spPr>
          <a:xfrm>
            <a:off x="6391267" y="4159202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33%</a:t>
            </a:r>
            <a:endParaRPr lang="es-PE" sz="1000" i="1" dirty="0"/>
          </a:p>
        </p:txBody>
      </p:sp>
      <p:sp>
        <p:nvSpPr>
          <p:cNvPr id="129" name="27 Rectángulo"/>
          <p:cNvSpPr/>
          <p:nvPr/>
        </p:nvSpPr>
        <p:spPr>
          <a:xfrm>
            <a:off x="6353355" y="4829535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53%</a:t>
            </a:r>
            <a:endParaRPr lang="es-PE" sz="1000" i="1" dirty="0"/>
          </a:p>
        </p:txBody>
      </p:sp>
      <p:sp>
        <p:nvSpPr>
          <p:cNvPr id="130" name="28 Rectángulo"/>
          <p:cNvSpPr/>
          <p:nvPr/>
        </p:nvSpPr>
        <p:spPr>
          <a:xfrm>
            <a:off x="6341159" y="5451383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28%</a:t>
            </a:r>
            <a:endParaRPr lang="es-PE" sz="1000" i="1" dirty="0"/>
          </a:p>
        </p:txBody>
      </p:sp>
      <p:sp>
        <p:nvSpPr>
          <p:cNvPr id="131" name="23 Rectángulo"/>
          <p:cNvSpPr/>
          <p:nvPr/>
        </p:nvSpPr>
        <p:spPr>
          <a:xfrm>
            <a:off x="8042078" y="2273245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13%</a:t>
            </a:r>
            <a:endParaRPr lang="es-PE" sz="1000" i="1" dirty="0"/>
          </a:p>
        </p:txBody>
      </p:sp>
      <p:sp>
        <p:nvSpPr>
          <p:cNvPr id="132" name="24 Rectángulo"/>
          <p:cNvSpPr/>
          <p:nvPr/>
        </p:nvSpPr>
        <p:spPr>
          <a:xfrm>
            <a:off x="8054669" y="2913838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24%</a:t>
            </a:r>
            <a:endParaRPr lang="es-PE" sz="1000" i="1" dirty="0"/>
          </a:p>
        </p:txBody>
      </p:sp>
      <p:sp>
        <p:nvSpPr>
          <p:cNvPr id="133" name="25 Rectángulo"/>
          <p:cNvSpPr/>
          <p:nvPr/>
        </p:nvSpPr>
        <p:spPr>
          <a:xfrm>
            <a:off x="8005290" y="3547122"/>
            <a:ext cx="6158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31%</a:t>
            </a:r>
            <a:endParaRPr lang="es-PE" sz="1000" i="1" dirty="0"/>
          </a:p>
        </p:txBody>
      </p:sp>
      <p:sp>
        <p:nvSpPr>
          <p:cNvPr id="134" name="26 Rectángulo"/>
          <p:cNvSpPr/>
          <p:nvPr/>
        </p:nvSpPr>
        <p:spPr>
          <a:xfrm>
            <a:off x="8042078" y="4154220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18%</a:t>
            </a:r>
            <a:endParaRPr lang="es-PE" sz="1000" i="1" dirty="0"/>
          </a:p>
        </p:txBody>
      </p:sp>
      <p:sp>
        <p:nvSpPr>
          <p:cNvPr id="135" name="27 Rectángulo"/>
          <p:cNvSpPr/>
          <p:nvPr/>
        </p:nvSpPr>
        <p:spPr>
          <a:xfrm>
            <a:off x="8004166" y="4824553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50%</a:t>
            </a:r>
            <a:endParaRPr lang="es-PE" sz="1000" i="1" dirty="0"/>
          </a:p>
        </p:txBody>
      </p:sp>
      <p:sp>
        <p:nvSpPr>
          <p:cNvPr id="136" name="28 Rectángulo"/>
          <p:cNvSpPr/>
          <p:nvPr/>
        </p:nvSpPr>
        <p:spPr>
          <a:xfrm>
            <a:off x="7991970" y="5446401"/>
            <a:ext cx="615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DK: 25%</a:t>
            </a:r>
            <a:endParaRPr lang="es-PE" sz="1000" i="1" dirty="0"/>
          </a:p>
        </p:txBody>
      </p:sp>
      <p:pic>
        <p:nvPicPr>
          <p:cNvPr id="72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071392" y="289983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3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143400" y="289983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4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47890">
                        <a14:foregroundMark x1="13502" y1="4339" x2="13502" y2="4339"/>
                        <a14:foregroundMark x1="12869" y1="29545" x2="12869" y2="29545"/>
                        <a14:foregroundMark x1="10127" y1="59711" x2="10127" y2="59711"/>
                        <a14:foregroundMark x1="19831" y1="76033" x2="19831" y2="76033"/>
                        <a14:foregroundMark x1="30802" y1="81405" x2="30802" y2="81405"/>
                        <a14:foregroundMark x1="29536" y1="53926" x2="29536" y2="53926"/>
                        <a14:foregroundMark x1="9494" y1="46694" x2="9494" y2="46694"/>
                        <a14:foregroundMark x1="34388" y1="30992" x2="34388" y2="30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2"/>
          <a:stretch/>
        </p:blipFill>
        <p:spPr bwMode="auto">
          <a:xfrm flipH="1">
            <a:off x="8400078" y="260648"/>
            <a:ext cx="210765" cy="52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1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151702" y="265402"/>
            <a:ext cx="243644" cy="5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8 CuadroTexto">
            <a:extLst>
              <a:ext uri="{FF2B5EF4-FFF2-40B4-BE49-F238E27FC236}">
                <a16:creationId xmlns:a16="http://schemas.microsoft.com/office/drawing/2014/main" id="{A1ECF768-EF37-8D97-AFE8-27455DB6AE7D}"/>
              </a:ext>
            </a:extLst>
          </p:cNvPr>
          <p:cNvSpPr txBox="1"/>
          <p:nvPr/>
        </p:nvSpPr>
        <p:spPr>
          <a:xfrm>
            <a:off x="958357" y="5926700"/>
            <a:ext cx="7994029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1,007 U.S. </a:t>
            </a:r>
            <a:r>
              <a:rPr lang="es-PE" sz="1100" b="1" dirty="0" err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Respondents</a:t>
            </a:r>
            <a:r>
              <a:rPr lang="es-PE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The percentages of Dk / Nr have not been plotted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42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764104"/>
              </p:ext>
            </p:extLst>
          </p:nvPr>
        </p:nvGraphicFramePr>
        <p:xfrm>
          <a:off x="913510" y="775847"/>
          <a:ext cx="7380011" cy="5087559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468676">
                  <a:extLst>
                    <a:ext uri="{9D8B030D-6E8A-4147-A177-3AD203B41FA5}">
                      <a16:colId xmlns:a16="http://schemas.microsoft.com/office/drawing/2014/main" val="218285418"/>
                    </a:ext>
                  </a:extLst>
                </a:gridCol>
                <a:gridCol w="39408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4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408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4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4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408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940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408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4089">
                  <a:extLst>
                    <a:ext uri="{9D8B030D-6E8A-4147-A177-3AD203B41FA5}">
                      <a16:colId xmlns:a16="http://schemas.microsoft.com/office/drawing/2014/main" val="467320697"/>
                    </a:ext>
                  </a:extLst>
                </a:gridCol>
                <a:gridCol w="394089">
                  <a:extLst>
                    <a:ext uri="{9D8B030D-6E8A-4147-A177-3AD203B41FA5}">
                      <a16:colId xmlns:a16="http://schemas.microsoft.com/office/drawing/2014/main" val="3237129598"/>
                    </a:ext>
                  </a:extLst>
                </a:gridCol>
                <a:gridCol w="394089">
                  <a:extLst>
                    <a:ext uri="{9D8B030D-6E8A-4147-A177-3AD203B41FA5}">
                      <a16:colId xmlns:a16="http://schemas.microsoft.com/office/drawing/2014/main" val="846406026"/>
                    </a:ext>
                  </a:extLst>
                </a:gridCol>
                <a:gridCol w="394089">
                  <a:extLst>
                    <a:ext uri="{9D8B030D-6E8A-4147-A177-3AD203B41FA5}">
                      <a16:colId xmlns:a16="http://schemas.microsoft.com/office/drawing/2014/main" val="1862305959"/>
                    </a:ext>
                  </a:extLst>
                </a:gridCol>
                <a:gridCol w="394089">
                  <a:extLst>
                    <a:ext uri="{9D8B030D-6E8A-4147-A177-3AD203B41FA5}">
                      <a16:colId xmlns:a16="http://schemas.microsoft.com/office/drawing/2014/main" val="3661634214"/>
                    </a:ext>
                  </a:extLst>
                </a:gridCol>
                <a:gridCol w="394089">
                  <a:extLst>
                    <a:ext uri="{9D8B030D-6E8A-4147-A177-3AD203B41FA5}">
                      <a16:colId xmlns:a16="http://schemas.microsoft.com/office/drawing/2014/main" val="4281445923"/>
                    </a:ext>
                  </a:extLst>
                </a:gridCol>
              </a:tblGrid>
              <a:tr h="276889"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noProof="0" dirty="0"/>
                        <a:t>At Work</a:t>
                      </a:r>
                      <a:endParaRPr lang="en-US" sz="11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politics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1" u="none" strike="noStrik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noProof="0" dirty="0"/>
                        <a:t>At</a:t>
                      </a:r>
                      <a:r>
                        <a:rPr lang="en-US" sz="1100" b="1" u="none" strike="noStrike" kern="1200" baseline="0" noProof="0" dirty="0"/>
                        <a:t> home*</a:t>
                      </a:r>
                      <a:endParaRPr lang="en-US" sz="11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Arts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Sports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63866"/>
                  </a:ext>
                </a:extLst>
              </a:tr>
              <a:tr h="336230"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Net</a:t>
                      </a:r>
                      <a:r>
                        <a:rPr lang="en-US" sz="900" b="1" u="none" strike="noStrike" baseline="0" noProof="0" dirty="0"/>
                        <a:t> </a:t>
                      </a:r>
                    </a:p>
                    <a:p>
                      <a:pPr algn="ctr" fontAlgn="b"/>
                      <a:r>
                        <a:rPr lang="en-US" sz="900" b="1" u="none" strike="noStrike" baseline="0" noProof="0" dirty="0"/>
                        <a:t>Index</a:t>
                      </a:r>
                      <a:endParaRPr lang="en-US" sz="900" b="1" u="none" strike="noStrike" noProof="0" dirty="0"/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TTB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BTB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Net</a:t>
                      </a:r>
                      <a:r>
                        <a:rPr lang="en-US" sz="900" b="1" u="none" strike="noStrike" baseline="0" noProof="0" dirty="0"/>
                        <a:t> </a:t>
                      </a:r>
                    </a:p>
                    <a:p>
                      <a:pPr algn="ctr" fontAlgn="b"/>
                      <a:r>
                        <a:rPr lang="en-US" sz="900" b="1" u="none" strike="noStrike" baseline="0" noProof="0" dirty="0"/>
                        <a:t>Index</a:t>
                      </a:r>
                      <a:endParaRPr lang="en-US" sz="900" b="1" u="none" strike="noStrike" noProof="0" dirty="0"/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TTB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BTB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Net</a:t>
                      </a:r>
                      <a:r>
                        <a:rPr lang="en-US" sz="900" b="1" u="none" strike="noStrike" baseline="0" noProof="0" dirty="0"/>
                        <a:t> </a:t>
                      </a:r>
                    </a:p>
                    <a:p>
                      <a:pPr algn="ctr" fontAlgn="b"/>
                      <a:r>
                        <a:rPr lang="en-US" sz="900" b="1" u="none" strike="noStrike" baseline="0" noProof="0" dirty="0"/>
                        <a:t>Index</a:t>
                      </a:r>
                      <a:endParaRPr lang="en-US" sz="900" b="1" u="none" strike="noStrike" noProof="0" dirty="0"/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TTB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BTB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Net</a:t>
                      </a:r>
                      <a:r>
                        <a:rPr lang="en-US" sz="900" b="1" u="none" strike="noStrike" baseline="0" noProof="0" dirty="0"/>
                        <a:t> </a:t>
                      </a:r>
                    </a:p>
                    <a:p>
                      <a:pPr algn="ctr" fontAlgn="b"/>
                      <a:r>
                        <a:rPr lang="en-US" sz="900" b="1" u="none" strike="noStrike" baseline="0" noProof="0" dirty="0"/>
                        <a:t>Index</a:t>
                      </a:r>
                      <a:endParaRPr lang="en-US" sz="900" b="1" u="none" strike="noStrike" noProof="0" dirty="0"/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TTB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BTB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Net</a:t>
                      </a:r>
                      <a:r>
                        <a:rPr lang="en-US" sz="900" b="1" u="none" strike="noStrike" baseline="0" noProof="0" dirty="0"/>
                        <a:t> </a:t>
                      </a:r>
                    </a:p>
                    <a:p>
                      <a:pPr algn="ctr" fontAlgn="b"/>
                      <a:r>
                        <a:rPr lang="en-US" sz="900" b="1" u="none" strike="noStrike" baseline="0" noProof="0" dirty="0"/>
                        <a:t>Index</a:t>
                      </a:r>
                      <a:endParaRPr lang="en-US" sz="900" b="1" u="none" strike="noStrike" noProof="0" dirty="0"/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TTB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BTB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Argentina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55047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Belgium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749470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Brazil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799161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Canada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24575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Chile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7673299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Croatia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146233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Ecuador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216785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Finland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549494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765815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Greece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Hong Kong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635641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Indonesia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Iran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Ireland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Italy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Ivory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Coast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Japan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394715"/>
                  </a:ext>
                </a:extLst>
              </a:tr>
              <a:tr h="223722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Laos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356856"/>
                  </a:ext>
                </a:extLst>
              </a:tr>
            </a:tbl>
          </a:graphicData>
        </a:graphic>
      </p:graphicFrame>
      <p:sp>
        <p:nvSpPr>
          <p:cNvPr id="17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51720" y="6381328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Q5. To what extent has gender equality achieved in your country in the following fields?</a:t>
            </a:r>
          </a:p>
        </p:txBody>
      </p:sp>
      <p:sp>
        <p:nvSpPr>
          <p:cNvPr id="26" name="314 Rectángulo"/>
          <p:cNvSpPr/>
          <p:nvPr/>
        </p:nvSpPr>
        <p:spPr>
          <a:xfrm>
            <a:off x="7342428" y="293493"/>
            <a:ext cx="469931" cy="2803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dirty="0"/>
              <a:t>TTB</a:t>
            </a:r>
          </a:p>
        </p:txBody>
      </p:sp>
      <p:sp>
        <p:nvSpPr>
          <p:cNvPr id="27" name="5 Elipse"/>
          <p:cNvSpPr/>
          <p:nvPr/>
        </p:nvSpPr>
        <p:spPr>
          <a:xfrm>
            <a:off x="6596167" y="260647"/>
            <a:ext cx="443632" cy="3929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sp>
        <p:nvSpPr>
          <p:cNvPr id="28" name="TextBox 24"/>
          <p:cNvSpPr txBox="1"/>
          <p:nvPr/>
        </p:nvSpPr>
        <p:spPr>
          <a:xfrm>
            <a:off x="6584125" y="236445"/>
            <a:ext cx="48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NET INDEX</a:t>
            </a:r>
          </a:p>
        </p:txBody>
      </p:sp>
      <p:sp>
        <p:nvSpPr>
          <p:cNvPr id="29" name="Igual que 28"/>
          <p:cNvSpPr/>
          <p:nvPr/>
        </p:nvSpPr>
        <p:spPr>
          <a:xfrm>
            <a:off x="7081865" y="358712"/>
            <a:ext cx="222910" cy="215153"/>
          </a:xfrm>
          <a:prstGeom prst="mathEqual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 dirty="0">
              <a:solidFill>
                <a:schemeClr val="tx1"/>
              </a:solidFill>
            </a:endParaRPr>
          </a:p>
        </p:txBody>
      </p:sp>
      <p:sp>
        <p:nvSpPr>
          <p:cNvPr id="30" name="Menos 29"/>
          <p:cNvSpPr/>
          <p:nvPr/>
        </p:nvSpPr>
        <p:spPr>
          <a:xfrm>
            <a:off x="7850012" y="436232"/>
            <a:ext cx="178371" cy="65777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/>
          </a:p>
        </p:txBody>
      </p:sp>
      <p:sp>
        <p:nvSpPr>
          <p:cNvPr id="31" name="314 Rectángulo"/>
          <p:cNvSpPr/>
          <p:nvPr/>
        </p:nvSpPr>
        <p:spPr>
          <a:xfrm>
            <a:off x="8081450" y="296046"/>
            <a:ext cx="469931" cy="280372"/>
          </a:xfrm>
          <a:prstGeom prst="rect">
            <a:avLst/>
          </a:prstGeom>
          <a:solidFill>
            <a:srgbClr val="D24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dirty="0"/>
              <a:t>BTB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6584125" y="188642"/>
            <a:ext cx="1952414" cy="50405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4176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Level of achievement in Gender Equality - 2024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 – Net Index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16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13510" y="5888084"/>
            <a:ext cx="7994029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  <a:p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*Base: 33386 cases. No data in Paraguay 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8" name="Picture 2" descr="World Map Earth Vector Map, PNG, 512x512px, World, Atlas, Black And White,  Earth, Geography Download F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75847"/>
            <a:ext cx="847789" cy="5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99592" y="861169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7890">
                        <a14:foregroundMark x1="13502" y1="4339" x2="13502" y2="4339"/>
                        <a14:foregroundMark x1="12869" y1="29545" x2="12869" y2="29545"/>
                        <a14:foregroundMark x1="10127" y1="59711" x2="10127" y2="59711"/>
                        <a14:foregroundMark x1="19831" y1="76033" x2="19831" y2="76033"/>
                        <a14:foregroundMark x1="30802" y1="81405" x2="30802" y2="81405"/>
                        <a14:foregroundMark x1="29536" y1="53926" x2="29536" y2="53926"/>
                        <a14:foregroundMark x1="9494" y1="46694" x2="9494" y2="46694"/>
                        <a14:foregroundMark x1="34388" y1="30992" x2="34388" y2="30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2"/>
          <a:stretch/>
        </p:blipFill>
        <p:spPr bwMode="auto">
          <a:xfrm flipH="1">
            <a:off x="1156270" y="831834"/>
            <a:ext cx="204370" cy="5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99592" y="836712"/>
            <a:ext cx="243644" cy="5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12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051720" y="6381328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Q5. To what extent has gender equality achieved in your country in the following fields?</a:t>
            </a:r>
          </a:p>
        </p:txBody>
      </p:sp>
      <p:graphicFrame>
        <p:nvGraphicFramePr>
          <p:cNvPr id="11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53371"/>
              </p:ext>
            </p:extLst>
          </p:nvPr>
        </p:nvGraphicFramePr>
        <p:xfrm>
          <a:off x="864407" y="763014"/>
          <a:ext cx="7380001" cy="4970242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468672">
                  <a:extLst>
                    <a:ext uri="{9D8B030D-6E8A-4147-A177-3AD203B41FA5}">
                      <a16:colId xmlns:a16="http://schemas.microsoft.com/office/drawing/2014/main" val="218285418"/>
                    </a:ext>
                  </a:extLst>
                </a:gridCol>
                <a:gridCol w="44969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0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11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0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01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011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9011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011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0117">
                  <a:extLst>
                    <a:ext uri="{9D8B030D-6E8A-4147-A177-3AD203B41FA5}">
                      <a16:colId xmlns:a16="http://schemas.microsoft.com/office/drawing/2014/main" val="467320697"/>
                    </a:ext>
                  </a:extLst>
                </a:gridCol>
                <a:gridCol w="390117">
                  <a:extLst>
                    <a:ext uri="{9D8B030D-6E8A-4147-A177-3AD203B41FA5}">
                      <a16:colId xmlns:a16="http://schemas.microsoft.com/office/drawing/2014/main" val="3237129598"/>
                    </a:ext>
                  </a:extLst>
                </a:gridCol>
                <a:gridCol w="390117">
                  <a:extLst>
                    <a:ext uri="{9D8B030D-6E8A-4147-A177-3AD203B41FA5}">
                      <a16:colId xmlns:a16="http://schemas.microsoft.com/office/drawing/2014/main" val="846406026"/>
                    </a:ext>
                  </a:extLst>
                </a:gridCol>
                <a:gridCol w="390117">
                  <a:extLst>
                    <a:ext uri="{9D8B030D-6E8A-4147-A177-3AD203B41FA5}">
                      <a16:colId xmlns:a16="http://schemas.microsoft.com/office/drawing/2014/main" val="1862305959"/>
                    </a:ext>
                  </a:extLst>
                </a:gridCol>
                <a:gridCol w="390117">
                  <a:extLst>
                    <a:ext uri="{9D8B030D-6E8A-4147-A177-3AD203B41FA5}">
                      <a16:colId xmlns:a16="http://schemas.microsoft.com/office/drawing/2014/main" val="3661634214"/>
                    </a:ext>
                  </a:extLst>
                </a:gridCol>
                <a:gridCol w="390117">
                  <a:extLst>
                    <a:ext uri="{9D8B030D-6E8A-4147-A177-3AD203B41FA5}">
                      <a16:colId xmlns:a16="http://schemas.microsoft.com/office/drawing/2014/main" val="4281445923"/>
                    </a:ext>
                  </a:extLst>
                </a:gridCol>
              </a:tblGrid>
              <a:tr h="271377"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noProof="0" dirty="0"/>
                        <a:t>At Work</a:t>
                      </a:r>
                      <a:endParaRPr lang="en-US" sz="11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politics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1" u="none" strike="noStrik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noProof="0" dirty="0"/>
                        <a:t>At</a:t>
                      </a:r>
                      <a:r>
                        <a:rPr lang="en-US" sz="1100" b="1" u="none" strike="noStrike" kern="1200" baseline="0" noProof="0" dirty="0"/>
                        <a:t> Home*</a:t>
                      </a:r>
                      <a:endParaRPr lang="en-US" sz="11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Arts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Sports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5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63866"/>
                  </a:ext>
                </a:extLst>
              </a:tr>
              <a:tr h="274183"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Net</a:t>
                      </a:r>
                      <a:r>
                        <a:rPr lang="en-US" sz="900" b="1" u="none" strike="noStrike" baseline="0" noProof="0" dirty="0"/>
                        <a:t> </a:t>
                      </a:r>
                    </a:p>
                    <a:p>
                      <a:pPr algn="ctr" fontAlgn="b"/>
                      <a:r>
                        <a:rPr lang="en-US" sz="900" b="1" u="none" strike="noStrike" baseline="0" noProof="0" dirty="0"/>
                        <a:t>Index</a:t>
                      </a:r>
                      <a:endParaRPr lang="en-US" sz="900" b="1" u="none" strike="noStrike" noProof="0" dirty="0"/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TTB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BTB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Net</a:t>
                      </a:r>
                      <a:r>
                        <a:rPr lang="en-US" sz="900" b="1" u="none" strike="noStrike" baseline="0" noProof="0" dirty="0"/>
                        <a:t> </a:t>
                      </a:r>
                    </a:p>
                    <a:p>
                      <a:pPr algn="ctr" fontAlgn="b"/>
                      <a:r>
                        <a:rPr lang="en-US" sz="900" b="1" u="none" strike="noStrike" baseline="0" noProof="0" dirty="0"/>
                        <a:t>Index</a:t>
                      </a:r>
                      <a:endParaRPr lang="en-US" sz="900" b="1" u="none" strike="noStrike" noProof="0" dirty="0"/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TTB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BTB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Net</a:t>
                      </a:r>
                      <a:r>
                        <a:rPr lang="en-US" sz="900" b="1" u="none" strike="noStrike" baseline="0" noProof="0" dirty="0"/>
                        <a:t> </a:t>
                      </a:r>
                    </a:p>
                    <a:p>
                      <a:pPr algn="ctr" fontAlgn="b"/>
                      <a:r>
                        <a:rPr lang="en-US" sz="900" b="1" u="none" strike="noStrike" baseline="0" noProof="0" dirty="0"/>
                        <a:t>Index</a:t>
                      </a:r>
                      <a:endParaRPr lang="en-US" sz="900" b="1" u="none" strike="noStrike" noProof="0" dirty="0"/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TTB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BTB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Net</a:t>
                      </a:r>
                      <a:r>
                        <a:rPr lang="en-US" sz="900" b="1" u="none" strike="noStrike" baseline="0" noProof="0" dirty="0"/>
                        <a:t> </a:t>
                      </a:r>
                    </a:p>
                    <a:p>
                      <a:pPr algn="ctr" fontAlgn="b"/>
                      <a:r>
                        <a:rPr lang="en-US" sz="900" b="1" u="none" strike="noStrike" baseline="0" noProof="0" dirty="0"/>
                        <a:t>Index</a:t>
                      </a:r>
                      <a:endParaRPr lang="en-US" sz="900" b="1" u="none" strike="noStrike" noProof="0" dirty="0"/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TTB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BTB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Net</a:t>
                      </a:r>
                      <a:r>
                        <a:rPr lang="en-US" sz="900" b="1" u="none" strike="noStrike" baseline="0" noProof="0" dirty="0"/>
                        <a:t> </a:t>
                      </a:r>
                    </a:p>
                    <a:p>
                      <a:pPr algn="ctr" fontAlgn="b"/>
                      <a:r>
                        <a:rPr lang="en-US" sz="900" b="1" u="none" strike="noStrike" baseline="0" noProof="0" dirty="0"/>
                        <a:t>Index</a:t>
                      </a:r>
                      <a:endParaRPr lang="en-US" sz="900" b="1" u="none" strike="noStrike" noProof="0" dirty="0"/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/>
                        <a:t>TTB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noProof="0" dirty="0">
                          <a:solidFill>
                            <a:srgbClr val="000000"/>
                          </a:solidFill>
                          <a:latin typeface="+mj-lt"/>
                        </a:rPr>
                        <a:t>BTB</a:t>
                      </a:r>
                    </a:p>
                  </a:txBody>
                  <a:tcPr marL="0" marR="0" marT="0" marB="0" vert="vert27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Malaysia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55047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Mexico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24575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Netherlands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146233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Nigeria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09478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Pakistan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216785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Palestinian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T.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549494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Paraguay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144253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Peru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8765815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Philippines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Poland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Serbia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Slovenia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South </a:t>
                      </a:r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Korea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Spain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635641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Sweden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118451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Turkey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United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Kingdom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United</a:t>
                      </a:r>
                      <a:r>
                        <a:rPr lang="es-PE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States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87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Vietnam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5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12193" y="86053"/>
            <a:ext cx="4176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  <a:cs typeface="Arial" pitchFamily="34" charset="0"/>
              </a:rPr>
              <a:t>Level of achievement in Gender Equality - 2024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% within total population – Net Index</a:t>
            </a:r>
            <a:endParaRPr lang="en-US" sz="1400" dirty="0">
              <a:solidFill>
                <a:schemeClr val="bg1">
                  <a:lumMod val="50000"/>
                </a:schemeClr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16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66220" y="5821481"/>
            <a:ext cx="7994029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</a:p>
          <a:p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*Base: 33386 cases. No data in Paraguay 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314 Rectángulo"/>
          <p:cNvSpPr/>
          <p:nvPr/>
        </p:nvSpPr>
        <p:spPr>
          <a:xfrm>
            <a:off x="7342428" y="293493"/>
            <a:ext cx="469931" cy="2803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dirty="0"/>
              <a:t>TTB</a:t>
            </a:r>
          </a:p>
        </p:txBody>
      </p:sp>
      <p:sp>
        <p:nvSpPr>
          <p:cNvPr id="18" name="5 Elipse"/>
          <p:cNvSpPr/>
          <p:nvPr/>
        </p:nvSpPr>
        <p:spPr>
          <a:xfrm>
            <a:off x="6596167" y="260647"/>
            <a:ext cx="443632" cy="3929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sp>
        <p:nvSpPr>
          <p:cNvPr id="19" name="TextBox 24"/>
          <p:cNvSpPr txBox="1"/>
          <p:nvPr/>
        </p:nvSpPr>
        <p:spPr>
          <a:xfrm>
            <a:off x="6584125" y="236445"/>
            <a:ext cx="48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alibri Light" panose="020F0302020204030204" pitchFamily="34" charset="0"/>
                <a:ea typeface="Roboto Light" charset="0"/>
                <a:cs typeface="Calibri Light"/>
              </a:rPr>
              <a:t>NET INDEX</a:t>
            </a:r>
          </a:p>
        </p:txBody>
      </p:sp>
      <p:sp>
        <p:nvSpPr>
          <p:cNvPr id="20" name="Igual que 19"/>
          <p:cNvSpPr/>
          <p:nvPr/>
        </p:nvSpPr>
        <p:spPr>
          <a:xfrm>
            <a:off x="7081865" y="358712"/>
            <a:ext cx="222910" cy="215153"/>
          </a:xfrm>
          <a:prstGeom prst="mathEqual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 dirty="0">
              <a:solidFill>
                <a:schemeClr val="tx1"/>
              </a:solidFill>
            </a:endParaRPr>
          </a:p>
        </p:txBody>
      </p:sp>
      <p:sp>
        <p:nvSpPr>
          <p:cNvPr id="21" name="Menos 20"/>
          <p:cNvSpPr/>
          <p:nvPr/>
        </p:nvSpPr>
        <p:spPr>
          <a:xfrm>
            <a:off x="7850012" y="436232"/>
            <a:ext cx="178371" cy="65777"/>
          </a:xfrm>
          <a:prstGeom prst="mathMinus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00"/>
          </a:p>
        </p:txBody>
      </p:sp>
      <p:sp>
        <p:nvSpPr>
          <p:cNvPr id="22" name="314 Rectángulo"/>
          <p:cNvSpPr/>
          <p:nvPr/>
        </p:nvSpPr>
        <p:spPr>
          <a:xfrm>
            <a:off x="8081450" y="296046"/>
            <a:ext cx="469931" cy="280372"/>
          </a:xfrm>
          <a:prstGeom prst="rect">
            <a:avLst/>
          </a:prstGeom>
          <a:solidFill>
            <a:srgbClr val="D24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050" dirty="0"/>
              <a:t>BTB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584125" y="188642"/>
            <a:ext cx="1952414" cy="50405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4" name="Picture 2" descr="World Map Earth Vector Map, PNG, 512x512px, World, Atlas, Black And White,  Earth, Geography Download F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75847"/>
            <a:ext cx="847789" cy="5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99592" y="861169"/>
            <a:ext cx="247213" cy="479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7890">
                        <a14:foregroundMark x1="13502" y1="4339" x2="13502" y2="4339"/>
                        <a14:foregroundMark x1="12869" y1="29545" x2="12869" y2="29545"/>
                        <a14:foregroundMark x1="10127" y1="59711" x2="10127" y2="59711"/>
                        <a14:foregroundMark x1="19831" y1="76033" x2="19831" y2="76033"/>
                        <a14:foregroundMark x1="30802" y1="81405" x2="30802" y2="81405"/>
                        <a14:foregroundMark x1="29536" y1="53926" x2="29536" y2="53926"/>
                        <a14:foregroundMark x1="9494" y1="46694" x2="9494" y2="46694"/>
                        <a14:foregroundMark x1="34388" y1="30992" x2="34388" y2="30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2"/>
          <a:stretch/>
        </p:blipFill>
        <p:spPr bwMode="auto">
          <a:xfrm flipH="1">
            <a:off x="1156270" y="831834"/>
            <a:ext cx="204370" cy="50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899592" y="832314"/>
            <a:ext cx="243644" cy="5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7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VOICES">
      <a:dk1>
        <a:sysClr val="windowText" lastClr="000000"/>
      </a:dk1>
      <a:lt1>
        <a:sysClr val="window" lastClr="FFFFFF"/>
      </a:lt1>
      <a:dk2>
        <a:srgbClr val="FFF334"/>
      </a:dk2>
      <a:lt2>
        <a:srgbClr val="F7941E"/>
      </a:lt2>
      <a:accent1>
        <a:srgbClr val="EF4130"/>
      </a:accent1>
      <a:accent2>
        <a:srgbClr val="33A3DC"/>
      </a:accent2>
      <a:accent3>
        <a:srgbClr val="D7DF23"/>
      </a:accent3>
      <a:accent4>
        <a:srgbClr val="E0861A"/>
      </a:accent4>
      <a:accent5>
        <a:srgbClr val="D71920"/>
      </a:accent5>
      <a:accent6>
        <a:srgbClr val="312A4B"/>
      </a:accent6>
      <a:hlink>
        <a:srgbClr val="1B1130"/>
      </a:hlink>
      <a:folHlink>
        <a:srgbClr val="800080"/>
      </a:folHlink>
    </a:clrScheme>
    <a:fontScheme name="VOIC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VOICES">
      <a:dk1>
        <a:sysClr val="windowText" lastClr="000000"/>
      </a:dk1>
      <a:lt1>
        <a:sysClr val="window" lastClr="FFFFFF"/>
      </a:lt1>
      <a:dk2>
        <a:srgbClr val="FFF334"/>
      </a:dk2>
      <a:lt2>
        <a:srgbClr val="F7941E"/>
      </a:lt2>
      <a:accent1>
        <a:srgbClr val="EF4130"/>
      </a:accent1>
      <a:accent2>
        <a:srgbClr val="33A3DC"/>
      </a:accent2>
      <a:accent3>
        <a:srgbClr val="D7DF23"/>
      </a:accent3>
      <a:accent4>
        <a:srgbClr val="E0861A"/>
      </a:accent4>
      <a:accent5>
        <a:srgbClr val="D71920"/>
      </a:accent5>
      <a:accent6>
        <a:srgbClr val="312A4B"/>
      </a:accent6>
      <a:hlink>
        <a:srgbClr val="1B1130"/>
      </a:hlink>
      <a:folHlink>
        <a:srgbClr val="800080"/>
      </a:folHlink>
    </a:clrScheme>
    <a:fontScheme name="VOIC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13699539C4A442B5BF831D0951D38D" ma:contentTypeVersion="20" ma:contentTypeDescription="Create a new document." ma:contentTypeScope="" ma:versionID="9a26729b41b98a529af5b0f393197d8e">
  <xsd:schema xmlns:xsd="http://www.w3.org/2001/XMLSchema" xmlns:xs="http://www.w3.org/2001/XMLSchema" xmlns:p="http://schemas.microsoft.com/office/2006/metadata/properties" xmlns:ns2="52bc9813-8c2d-4e52-aef9-45ef8650ee41" xmlns:ns3="d37ce98e-961f-427a-ad84-2d4b194cd25f" targetNamespace="http://schemas.microsoft.com/office/2006/metadata/properties" ma:root="true" ma:fieldsID="de193f04138e0aa089f63d04a26a1d5e" ns2:_="" ns3:_="">
    <xsd:import namespace="52bc9813-8c2d-4e52-aef9-45ef8650ee41"/>
    <xsd:import namespace="d37ce98e-961f-427a-ad84-2d4b194cd25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MediaServiceLocation" minOccurs="0"/>
                <xsd:element ref="ns3:_Flow_SignoffStatu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Notepourlerappor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c9813-8c2d-4e52-aef9-45ef8650ee4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8b295baa-021f-490b-b425-6efa0f5bb9f7}" ma:internalName="TaxCatchAll" ma:showField="CatchAllData" ma:web="52bc9813-8c2d-4e52-aef9-45ef8650ee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ce98e-961f-427a-ad84-2d4b194cd2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feeec265-8ff9-4f68-bf38-67439aee3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pourlerapport" ma:index="30" nillable="true" ma:displayName="Note pour le rapport" ma:description="Tout présenter par hommes / femmes. Ce sont surtout les résultats des hommes qui intéressent." ma:format="Dropdown" ma:internalName="Notepourlerappor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d37ce98e-961f-427a-ad84-2d4b194cd25f" xsi:nil="true"/>
    <Notepourlerapport xmlns="d37ce98e-961f-427a-ad84-2d4b194cd25f" xsi:nil="true"/>
    <lcf76f155ced4ddcb4097134ff3c332f xmlns="d37ce98e-961f-427a-ad84-2d4b194cd25f">
      <Terms xmlns="http://schemas.microsoft.com/office/infopath/2007/PartnerControls"/>
    </lcf76f155ced4ddcb4097134ff3c332f>
    <TaxCatchAll xmlns="52bc9813-8c2d-4e52-aef9-45ef8650ee41" xsi:nil="true"/>
    <_dlc_DocId xmlns="52bc9813-8c2d-4e52-aef9-45ef8650ee41">PRRT74HK4UPS-1859004235-1730289</_dlc_DocId>
    <_dlc_DocIdUrl xmlns="52bc9813-8c2d-4e52-aef9-45ef8650ee41">
      <Url>https://leger360.sharepoint.com/sites/ClientProjects/_layouts/15/DocIdRedir.aspx?ID=PRRT74HK4UPS-1859004235-1730289</Url>
      <Description>PRRT74HK4UPS-1859004235-1730289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A8C8DB-E3C2-411B-B032-29353A7069D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3A55C13-A713-4E13-A115-3F14424AC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bc9813-8c2d-4e52-aef9-45ef8650ee41"/>
    <ds:schemaRef ds:uri="d37ce98e-961f-427a-ad84-2d4b194cd2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33B181-8F61-46F3-B187-A1428C006779}">
  <ds:schemaRefs>
    <ds:schemaRef ds:uri="http://schemas.microsoft.com/office/2006/metadata/properties"/>
    <ds:schemaRef ds:uri="http://schemas.microsoft.com/office/infopath/2007/PartnerControls"/>
    <ds:schemaRef ds:uri="d37ce98e-961f-427a-ad84-2d4b194cd25f"/>
    <ds:schemaRef ds:uri="52bc9813-8c2d-4e52-aef9-45ef8650ee41"/>
  </ds:schemaRefs>
</ds:datastoreItem>
</file>

<file path=customXml/itemProps4.xml><?xml version="1.0" encoding="utf-8"?>
<ds:datastoreItem xmlns:ds="http://schemas.openxmlformats.org/officeDocument/2006/customXml" ds:itemID="{9C5C7817-DCD0-4274-8B8A-FDAF3E64C8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50461</TotalTime>
  <Words>5051</Words>
  <Application>Microsoft Office PowerPoint</Application>
  <PresentationFormat>On-screen Show (4:3)</PresentationFormat>
  <Paragraphs>1738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Calibri light (Títulos)</vt:lpstr>
      <vt:lpstr>Lato Light</vt:lpstr>
      <vt:lpstr>Verdana</vt:lpstr>
      <vt:lpstr>Tema de Office</vt:lpstr>
      <vt:lpstr>3_Tema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Passalacqua</dc:creator>
  <cp:lastModifiedBy>Jonah Presser</cp:lastModifiedBy>
  <cp:revision>2806</cp:revision>
  <cp:lastPrinted>2020-03-04T15:59:57Z</cp:lastPrinted>
  <dcterms:created xsi:type="dcterms:W3CDTF">2012-08-28T18:56:50Z</dcterms:created>
  <dcterms:modified xsi:type="dcterms:W3CDTF">2024-03-08T14:17:14Z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0x010100C913699539C4A442B5BF831D0951D38D</vt:lpwstr>
  </property>
  <property fmtid="{D5CDD505-2E9C-101B-9397-08002B2CF9AE}" pid="3" name="_dlc_DocIdItemGuid">
    <vt:lpwstr>f27d70a8-a69d-47dd-84af-e52af85c5104</vt:lpwstr>
  </property>
  <property fmtid="{D5CDD505-2E9C-101B-9397-08002B2CF9AE}" pid="4" name="MediaServiceImageTags">
    <vt:lpwstr/>
  </property>
</Properties>
</file>